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77"/>
  </p:notesMasterIdLst>
  <p:handoutMasterIdLst>
    <p:handoutMasterId r:id="rId78"/>
  </p:handoutMasterIdLst>
  <p:sldIdLst>
    <p:sldId id="256" r:id="rId4"/>
    <p:sldId id="257" r:id="rId5"/>
    <p:sldId id="259" r:id="rId6"/>
    <p:sldId id="309" r:id="rId7"/>
    <p:sldId id="258" r:id="rId8"/>
    <p:sldId id="261" r:id="rId9"/>
    <p:sldId id="265" r:id="rId10"/>
    <p:sldId id="310" r:id="rId11"/>
    <p:sldId id="260" r:id="rId12"/>
    <p:sldId id="264" r:id="rId13"/>
    <p:sldId id="311" r:id="rId14"/>
    <p:sldId id="312" r:id="rId15"/>
    <p:sldId id="266" r:id="rId16"/>
    <p:sldId id="268" r:id="rId17"/>
    <p:sldId id="319" r:id="rId18"/>
    <p:sldId id="318" r:id="rId19"/>
    <p:sldId id="269" r:id="rId20"/>
    <p:sldId id="270" r:id="rId21"/>
    <p:sldId id="273" r:id="rId22"/>
    <p:sldId id="341" r:id="rId23"/>
    <p:sldId id="313" r:id="rId24"/>
    <p:sldId id="274" r:id="rId25"/>
    <p:sldId id="275" r:id="rId26"/>
    <p:sldId id="321"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22" r:id="rId57"/>
    <p:sldId id="335" r:id="rId58"/>
    <p:sldId id="342" r:id="rId59"/>
    <p:sldId id="338" r:id="rId60"/>
    <p:sldId id="339" r:id="rId61"/>
    <p:sldId id="340" r:id="rId62"/>
    <p:sldId id="334" r:id="rId63"/>
    <p:sldId id="337" r:id="rId64"/>
    <p:sldId id="315" r:id="rId65"/>
    <p:sldId id="323" r:id="rId66"/>
    <p:sldId id="324" r:id="rId67"/>
    <p:sldId id="326" r:id="rId68"/>
    <p:sldId id="325" r:id="rId69"/>
    <p:sldId id="327" r:id="rId70"/>
    <p:sldId id="328" r:id="rId71"/>
    <p:sldId id="316" r:id="rId72"/>
    <p:sldId id="329" r:id="rId73"/>
    <p:sldId id="331" r:id="rId74"/>
    <p:sldId id="330" r:id="rId75"/>
    <p:sldId id="317" r:id="rId76"/>
  </p:sldIdLst>
  <p:sldSz cx="9144000" cy="6858000" type="screen4x3"/>
  <p:notesSz cx="9926638" cy="67976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CF5A652F-7D61-4E1C-AE25-10CEF4ED03A1}">
          <p14:sldIdLst>
            <p14:sldId id="256"/>
            <p14:sldId id="257"/>
            <p14:sldId id="259"/>
            <p14:sldId id="309"/>
            <p14:sldId id="258"/>
            <p14:sldId id="261"/>
            <p14:sldId id="265"/>
            <p14:sldId id="310"/>
            <p14:sldId id="260"/>
            <p14:sldId id="264"/>
            <p14:sldId id="311"/>
            <p14:sldId id="312"/>
            <p14:sldId id="266"/>
            <p14:sldId id="268"/>
            <p14:sldId id="319"/>
            <p14:sldId id="318"/>
            <p14:sldId id="269"/>
            <p14:sldId id="270"/>
            <p14:sldId id="273"/>
            <p14:sldId id="341"/>
            <p14:sldId id="313"/>
            <p14:sldId id="274"/>
            <p14:sldId id="275"/>
            <p14:sldId id="321"/>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22"/>
            <p14:sldId id="335"/>
            <p14:sldId id="342"/>
            <p14:sldId id="338"/>
            <p14:sldId id="339"/>
            <p14:sldId id="340"/>
            <p14:sldId id="334"/>
            <p14:sldId id="337"/>
            <p14:sldId id="315"/>
            <p14:sldId id="323"/>
            <p14:sldId id="324"/>
            <p14:sldId id="326"/>
            <p14:sldId id="325"/>
            <p14:sldId id="327"/>
            <p14:sldId id="328"/>
            <p14:sldId id="316"/>
            <p14:sldId id="329"/>
            <p14:sldId id="331"/>
            <p14:sldId id="330"/>
            <p14:sldId id="31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590" autoAdjust="0"/>
  </p:normalViewPr>
  <p:slideViewPr>
    <p:cSldViewPr>
      <p:cViewPr varScale="1">
        <p:scale>
          <a:sx n="64" d="100"/>
          <a:sy n="64" d="100"/>
        </p:scale>
        <p:origin x="-1330"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726" y="-77"/>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presProps" Target="presProps.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F1B654-5936-40D7-B3D4-0C3DF13C34CA}" type="doc">
      <dgm:prSet loTypeId="urn:microsoft.com/office/officeart/2005/8/layout/pyramid2" loCatId="list" qsTypeId="urn:microsoft.com/office/officeart/2005/8/quickstyle/3d2" qsCatId="3D" csTypeId="urn:microsoft.com/office/officeart/2005/8/colors/colorful2" csCatId="colorful" phldr="1"/>
      <dgm:spPr/>
      <dgm:t>
        <a:bodyPr/>
        <a:lstStyle/>
        <a:p>
          <a:endParaRPr lang="it-IT"/>
        </a:p>
      </dgm:t>
    </dgm:pt>
    <dgm:pt modelId="{7E02393E-3FD0-43A9-8DB5-E47FB1D2BCB6}">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Ricavi fino a € 130.000</a:t>
          </a:r>
          <a:endParaRPr lang="it-IT" sz="1000" dirty="0"/>
        </a:p>
      </dgm:t>
    </dgm:pt>
    <dgm:pt modelId="{FED2A36E-C409-4FC8-AD35-69BFCC330D10}" type="parTrans" cxnId="{D0120112-9E95-4178-A72B-823A1E71A93D}">
      <dgm:prSet/>
      <dgm:spPr/>
      <dgm:t>
        <a:bodyPr/>
        <a:lstStyle/>
        <a:p>
          <a:endParaRPr lang="it-IT"/>
        </a:p>
      </dgm:t>
    </dgm:pt>
    <dgm:pt modelId="{17373D20-87E4-48CE-9821-2F24BC551BC1}" type="sibTrans" cxnId="{D0120112-9E95-4178-A72B-823A1E71A93D}">
      <dgm:prSet/>
      <dgm:spPr/>
      <dgm:t>
        <a:bodyPr/>
        <a:lstStyle/>
        <a:p>
          <a:endParaRPr lang="it-IT"/>
        </a:p>
      </dgm:t>
    </dgm:pt>
    <dgm:pt modelId="{D674C910-2765-4C4A-861F-2C1EAD0C3056}">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Ricavi da € 130.001 a € 300.000</a:t>
          </a:r>
          <a:endParaRPr lang="it-IT" sz="1000" dirty="0"/>
        </a:p>
      </dgm:t>
    </dgm:pt>
    <dgm:pt modelId="{53B4F09C-0ED0-4868-B9DF-E435ECC37208}" type="parTrans" cxnId="{AD463122-EBBD-4011-8E3B-EA5101E281A0}">
      <dgm:prSet/>
      <dgm:spPr/>
      <dgm:t>
        <a:bodyPr/>
        <a:lstStyle/>
        <a:p>
          <a:endParaRPr lang="it-IT"/>
        </a:p>
      </dgm:t>
    </dgm:pt>
    <dgm:pt modelId="{70FCD457-D44A-4115-A00F-34B71CF43EEE}" type="sibTrans" cxnId="{AD463122-EBBD-4011-8E3B-EA5101E281A0}">
      <dgm:prSet/>
      <dgm:spPr/>
      <dgm:t>
        <a:bodyPr/>
        <a:lstStyle/>
        <a:p>
          <a:endParaRPr lang="it-IT"/>
        </a:p>
      </dgm:t>
    </dgm:pt>
    <dgm:pt modelId="{888213BD-F855-4E7F-AD59-789B691DD064}">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Coefficiente  del 10%</a:t>
          </a:r>
          <a:endParaRPr lang="it-IT" sz="1000" dirty="0"/>
        </a:p>
      </dgm:t>
    </dgm:pt>
    <dgm:pt modelId="{1C1A01B3-A84A-4680-871B-3975633CFF1E}" type="parTrans" cxnId="{E6F0893F-981F-41DE-9631-3A5414FCE79D}">
      <dgm:prSet/>
      <dgm:spPr/>
      <dgm:t>
        <a:bodyPr/>
        <a:lstStyle/>
        <a:p>
          <a:endParaRPr lang="it-IT"/>
        </a:p>
      </dgm:t>
    </dgm:pt>
    <dgm:pt modelId="{E2EB636A-7E19-49D0-891C-611735B82B28}" type="sibTrans" cxnId="{E6F0893F-981F-41DE-9631-3A5414FCE79D}">
      <dgm:prSet/>
      <dgm:spPr/>
      <dgm:t>
        <a:bodyPr/>
        <a:lstStyle/>
        <a:p>
          <a:endParaRPr lang="it-IT"/>
        </a:p>
      </dgm:t>
    </dgm:pt>
    <dgm:pt modelId="{0B2FC5A3-FB21-41EC-9594-C9889E936FE8}">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Coefficiente del 17%</a:t>
          </a:r>
          <a:endParaRPr lang="it-IT" sz="1000" dirty="0"/>
        </a:p>
      </dgm:t>
    </dgm:pt>
    <dgm:pt modelId="{77E9C27D-AC82-45ED-9D8E-54CBBF3C3A7C}">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Ricavi oltre€ 300.000</a:t>
          </a:r>
          <a:endParaRPr lang="it-IT" sz="1000" dirty="0"/>
        </a:p>
      </dgm:t>
    </dgm:pt>
    <dgm:pt modelId="{CC206845-233F-4588-941E-4594CC450DBD}" type="sibTrans" cxnId="{7F9B9346-9A9A-461E-BEDA-AD54C946E1A5}">
      <dgm:prSet/>
      <dgm:spPr/>
      <dgm:t>
        <a:bodyPr/>
        <a:lstStyle/>
        <a:p>
          <a:endParaRPr lang="it-IT"/>
        </a:p>
      </dgm:t>
    </dgm:pt>
    <dgm:pt modelId="{03614C36-3C99-4263-9D06-4CA1D7682756}" type="parTrans" cxnId="{7F9B9346-9A9A-461E-BEDA-AD54C946E1A5}">
      <dgm:prSet/>
      <dgm:spPr/>
      <dgm:t>
        <a:bodyPr/>
        <a:lstStyle/>
        <a:p>
          <a:endParaRPr lang="it-IT"/>
        </a:p>
      </dgm:t>
    </dgm:pt>
    <dgm:pt modelId="{5881FCD8-8E62-4C89-A93D-7683C8A2C5DD}" type="sibTrans" cxnId="{1F6DCDBA-C3EA-46AD-856E-702B9759E3F7}">
      <dgm:prSet/>
      <dgm:spPr/>
      <dgm:t>
        <a:bodyPr/>
        <a:lstStyle/>
        <a:p>
          <a:endParaRPr lang="it-IT"/>
        </a:p>
      </dgm:t>
    </dgm:pt>
    <dgm:pt modelId="{D8093E4C-F501-493F-9647-A8A6187D259C}" type="parTrans" cxnId="{1F6DCDBA-C3EA-46AD-856E-702B9759E3F7}">
      <dgm:prSet/>
      <dgm:spPr/>
      <dgm:t>
        <a:bodyPr/>
        <a:lstStyle/>
        <a:p>
          <a:endParaRPr lang="it-IT"/>
        </a:p>
      </dgm:t>
    </dgm:pt>
    <dgm:pt modelId="{4DEBCC79-C2DF-4D7B-9641-54152C6A7BC1}">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Coefficiente 7%</a:t>
          </a:r>
          <a:endParaRPr lang="it-IT" sz="1000" dirty="0"/>
        </a:p>
      </dgm:t>
    </dgm:pt>
    <dgm:pt modelId="{145185FC-5C1A-4E9B-95EF-6B900A92DD51}" type="sibTrans" cxnId="{D693F154-6734-4CFF-8D53-07C3E28BBE85}">
      <dgm:prSet/>
      <dgm:spPr/>
      <dgm:t>
        <a:bodyPr/>
        <a:lstStyle/>
        <a:p>
          <a:endParaRPr lang="it-IT"/>
        </a:p>
      </dgm:t>
    </dgm:pt>
    <dgm:pt modelId="{82479968-FC26-4F1F-9E6C-C1862ACD169E}" type="parTrans" cxnId="{D693F154-6734-4CFF-8D53-07C3E28BBE85}">
      <dgm:prSet/>
      <dgm:spPr/>
      <dgm:t>
        <a:bodyPr/>
        <a:lstStyle/>
        <a:p>
          <a:endParaRPr lang="it-IT"/>
        </a:p>
      </dgm:t>
    </dgm:pt>
    <dgm:pt modelId="{3B6EB6F3-1294-4140-9EAD-90F46F170A03}" type="pres">
      <dgm:prSet presAssocID="{58F1B654-5936-40D7-B3D4-0C3DF13C34CA}" presName="compositeShape" presStyleCnt="0">
        <dgm:presLayoutVars>
          <dgm:dir/>
          <dgm:resizeHandles/>
        </dgm:presLayoutVars>
      </dgm:prSet>
      <dgm:spPr/>
      <dgm:t>
        <a:bodyPr/>
        <a:lstStyle/>
        <a:p>
          <a:endParaRPr lang="it-IT"/>
        </a:p>
      </dgm:t>
    </dgm:pt>
    <dgm:pt modelId="{1B69FDA2-0CAB-4115-A1C0-BD7D9B9B6F41}" type="pres">
      <dgm:prSet presAssocID="{58F1B654-5936-40D7-B3D4-0C3DF13C34CA}" presName="pyramid" presStyleLbl="node1" presStyleIdx="0" presStyleCnt="1" custLinFactNeighborY="2839"/>
      <dgm:spPr>
        <a:gradFill rotWithShape="0">
          <a:gsLst>
            <a:gs pos="0">
              <a:schemeClr val="accent6">
                <a:lumMod val="60000"/>
                <a:lumOff val="40000"/>
              </a:schemeClr>
            </a:gs>
            <a:gs pos="100000">
              <a:schemeClr val="accent6">
                <a:lumMod val="60000"/>
                <a:lumOff val="40000"/>
              </a:schemeClr>
            </a:gs>
          </a:gsLst>
        </a:gradFill>
      </dgm:spPr>
      <dgm:t>
        <a:bodyPr/>
        <a:lstStyle/>
        <a:p>
          <a:endParaRPr lang="it-IT"/>
        </a:p>
      </dgm:t>
    </dgm:pt>
    <dgm:pt modelId="{8FB5FE4F-9CA7-422D-8FFF-1B7CDECC054B}" type="pres">
      <dgm:prSet presAssocID="{58F1B654-5936-40D7-B3D4-0C3DF13C34CA}" presName="theList" presStyleCnt="0"/>
      <dgm:spPr/>
    </dgm:pt>
    <dgm:pt modelId="{ADF06CFC-1FB5-48B6-9B0E-AFDB53BC1CA2}" type="pres">
      <dgm:prSet presAssocID="{7E02393E-3FD0-43A9-8DB5-E47FB1D2BCB6}" presName="aNode" presStyleLbl="fgAcc1" presStyleIdx="0" presStyleCnt="3">
        <dgm:presLayoutVars>
          <dgm:bulletEnabled val="1"/>
        </dgm:presLayoutVars>
      </dgm:prSet>
      <dgm:spPr/>
      <dgm:t>
        <a:bodyPr/>
        <a:lstStyle/>
        <a:p>
          <a:endParaRPr lang="it-IT"/>
        </a:p>
      </dgm:t>
    </dgm:pt>
    <dgm:pt modelId="{83F6D643-349A-4CF5-8D11-92DD5045ED5F}" type="pres">
      <dgm:prSet presAssocID="{7E02393E-3FD0-43A9-8DB5-E47FB1D2BCB6}" presName="aSpace" presStyleCnt="0"/>
      <dgm:spPr/>
    </dgm:pt>
    <dgm:pt modelId="{4613DCE6-A708-436B-8835-B7449C61B211}" type="pres">
      <dgm:prSet presAssocID="{D674C910-2765-4C4A-861F-2C1EAD0C3056}" presName="aNode" presStyleLbl="fgAcc1" presStyleIdx="1" presStyleCnt="3">
        <dgm:presLayoutVars>
          <dgm:bulletEnabled val="1"/>
        </dgm:presLayoutVars>
      </dgm:prSet>
      <dgm:spPr/>
      <dgm:t>
        <a:bodyPr/>
        <a:lstStyle/>
        <a:p>
          <a:endParaRPr lang="it-IT"/>
        </a:p>
      </dgm:t>
    </dgm:pt>
    <dgm:pt modelId="{FE990E30-4571-44B9-B29B-4B4882C0B1A7}" type="pres">
      <dgm:prSet presAssocID="{D674C910-2765-4C4A-861F-2C1EAD0C3056}" presName="aSpace" presStyleCnt="0"/>
      <dgm:spPr/>
    </dgm:pt>
    <dgm:pt modelId="{51364B3E-E9F0-4A28-8AE3-544D1539A37F}" type="pres">
      <dgm:prSet presAssocID="{77E9C27D-AC82-45ED-9D8E-54CBBF3C3A7C}" presName="aNode" presStyleLbl="fgAcc1" presStyleIdx="2" presStyleCnt="3">
        <dgm:presLayoutVars>
          <dgm:bulletEnabled val="1"/>
        </dgm:presLayoutVars>
      </dgm:prSet>
      <dgm:spPr/>
      <dgm:t>
        <a:bodyPr/>
        <a:lstStyle/>
        <a:p>
          <a:endParaRPr lang="it-IT"/>
        </a:p>
      </dgm:t>
    </dgm:pt>
    <dgm:pt modelId="{D4D985E2-132F-4725-8BB9-C39C8E5E0C2E}" type="pres">
      <dgm:prSet presAssocID="{77E9C27D-AC82-45ED-9D8E-54CBBF3C3A7C}" presName="aSpace" presStyleCnt="0"/>
      <dgm:spPr/>
    </dgm:pt>
  </dgm:ptLst>
  <dgm:cxnLst>
    <dgm:cxn modelId="{7F1D216B-360B-4A0E-AD28-B8931D58293F}" type="presOf" srcId="{4DEBCC79-C2DF-4D7B-9641-54152C6A7BC1}" destId="{ADF06CFC-1FB5-48B6-9B0E-AFDB53BC1CA2}" srcOrd="0" destOrd="1" presId="urn:microsoft.com/office/officeart/2005/8/layout/pyramid2"/>
    <dgm:cxn modelId="{1E151399-F2D8-4B91-A5ED-CAEF4BF60E20}" type="presOf" srcId="{0B2FC5A3-FB21-41EC-9594-C9889E936FE8}" destId="{51364B3E-E9F0-4A28-8AE3-544D1539A37F}" srcOrd="0" destOrd="1" presId="urn:microsoft.com/office/officeart/2005/8/layout/pyramid2"/>
    <dgm:cxn modelId="{1F6DCDBA-C3EA-46AD-856E-702B9759E3F7}" srcId="{77E9C27D-AC82-45ED-9D8E-54CBBF3C3A7C}" destId="{0B2FC5A3-FB21-41EC-9594-C9889E936FE8}" srcOrd="0" destOrd="0" parTransId="{D8093E4C-F501-493F-9647-A8A6187D259C}" sibTransId="{5881FCD8-8E62-4C89-A93D-7683C8A2C5DD}"/>
    <dgm:cxn modelId="{D0120112-9E95-4178-A72B-823A1E71A93D}" srcId="{58F1B654-5936-40D7-B3D4-0C3DF13C34CA}" destId="{7E02393E-3FD0-43A9-8DB5-E47FB1D2BCB6}" srcOrd="0" destOrd="0" parTransId="{FED2A36E-C409-4FC8-AD35-69BFCC330D10}" sibTransId="{17373D20-87E4-48CE-9821-2F24BC551BC1}"/>
    <dgm:cxn modelId="{0743E6E2-AA5E-439B-8BC6-AB2D1D990262}" type="presOf" srcId="{D674C910-2765-4C4A-861F-2C1EAD0C3056}" destId="{4613DCE6-A708-436B-8835-B7449C61B211}" srcOrd="0" destOrd="0" presId="urn:microsoft.com/office/officeart/2005/8/layout/pyramid2"/>
    <dgm:cxn modelId="{4ADBF107-FEFB-42FC-BB32-48EA112FC73A}" type="presOf" srcId="{77E9C27D-AC82-45ED-9D8E-54CBBF3C3A7C}" destId="{51364B3E-E9F0-4A28-8AE3-544D1539A37F}" srcOrd="0" destOrd="0" presId="urn:microsoft.com/office/officeart/2005/8/layout/pyramid2"/>
    <dgm:cxn modelId="{7F9B9346-9A9A-461E-BEDA-AD54C946E1A5}" srcId="{58F1B654-5936-40D7-B3D4-0C3DF13C34CA}" destId="{77E9C27D-AC82-45ED-9D8E-54CBBF3C3A7C}" srcOrd="2" destOrd="0" parTransId="{03614C36-3C99-4263-9D06-4CA1D7682756}" sibTransId="{CC206845-233F-4588-941E-4594CC450DBD}"/>
    <dgm:cxn modelId="{D693F154-6734-4CFF-8D53-07C3E28BBE85}" srcId="{7E02393E-3FD0-43A9-8DB5-E47FB1D2BCB6}" destId="{4DEBCC79-C2DF-4D7B-9641-54152C6A7BC1}" srcOrd="0" destOrd="0" parTransId="{82479968-FC26-4F1F-9E6C-C1862ACD169E}" sibTransId="{145185FC-5C1A-4E9B-95EF-6B900A92DD51}"/>
    <dgm:cxn modelId="{E6F0893F-981F-41DE-9631-3A5414FCE79D}" srcId="{D674C910-2765-4C4A-861F-2C1EAD0C3056}" destId="{888213BD-F855-4E7F-AD59-789B691DD064}" srcOrd="0" destOrd="0" parTransId="{1C1A01B3-A84A-4680-871B-3975633CFF1E}" sibTransId="{E2EB636A-7E19-49D0-891C-611735B82B28}"/>
    <dgm:cxn modelId="{287052F0-0AF2-47AF-AC05-CB6FCDC6AD8B}" type="presOf" srcId="{888213BD-F855-4E7F-AD59-789B691DD064}" destId="{4613DCE6-A708-436B-8835-B7449C61B211}" srcOrd="0" destOrd="1" presId="urn:microsoft.com/office/officeart/2005/8/layout/pyramid2"/>
    <dgm:cxn modelId="{195A1D67-80E0-4ACF-BACF-2287215B3412}" type="presOf" srcId="{7E02393E-3FD0-43A9-8DB5-E47FB1D2BCB6}" destId="{ADF06CFC-1FB5-48B6-9B0E-AFDB53BC1CA2}" srcOrd="0" destOrd="0" presId="urn:microsoft.com/office/officeart/2005/8/layout/pyramid2"/>
    <dgm:cxn modelId="{784DD551-31DB-43C5-9800-C15832FE23BD}" type="presOf" srcId="{58F1B654-5936-40D7-B3D4-0C3DF13C34CA}" destId="{3B6EB6F3-1294-4140-9EAD-90F46F170A03}" srcOrd="0" destOrd="0" presId="urn:microsoft.com/office/officeart/2005/8/layout/pyramid2"/>
    <dgm:cxn modelId="{AD463122-EBBD-4011-8E3B-EA5101E281A0}" srcId="{58F1B654-5936-40D7-B3D4-0C3DF13C34CA}" destId="{D674C910-2765-4C4A-861F-2C1EAD0C3056}" srcOrd="1" destOrd="0" parTransId="{53B4F09C-0ED0-4868-B9DF-E435ECC37208}" sibTransId="{70FCD457-D44A-4115-A00F-34B71CF43EEE}"/>
    <dgm:cxn modelId="{C7B790D9-33F0-493A-BD3E-15C6C2A9042E}" type="presParOf" srcId="{3B6EB6F3-1294-4140-9EAD-90F46F170A03}" destId="{1B69FDA2-0CAB-4115-A1C0-BD7D9B9B6F41}" srcOrd="0" destOrd="0" presId="urn:microsoft.com/office/officeart/2005/8/layout/pyramid2"/>
    <dgm:cxn modelId="{A5FB3F29-6E4C-43A5-9F1B-D09616BCBECB}" type="presParOf" srcId="{3B6EB6F3-1294-4140-9EAD-90F46F170A03}" destId="{8FB5FE4F-9CA7-422D-8FFF-1B7CDECC054B}" srcOrd="1" destOrd="0" presId="urn:microsoft.com/office/officeart/2005/8/layout/pyramid2"/>
    <dgm:cxn modelId="{096DA212-BDBB-463A-9E8A-5DE6F25FD03A}" type="presParOf" srcId="{8FB5FE4F-9CA7-422D-8FFF-1B7CDECC054B}" destId="{ADF06CFC-1FB5-48B6-9B0E-AFDB53BC1CA2}" srcOrd="0" destOrd="0" presId="urn:microsoft.com/office/officeart/2005/8/layout/pyramid2"/>
    <dgm:cxn modelId="{551C2580-E2F1-403E-9B46-434BCD531BEE}" type="presParOf" srcId="{8FB5FE4F-9CA7-422D-8FFF-1B7CDECC054B}" destId="{83F6D643-349A-4CF5-8D11-92DD5045ED5F}" srcOrd="1" destOrd="0" presId="urn:microsoft.com/office/officeart/2005/8/layout/pyramid2"/>
    <dgm:cxn modelId="{D444B4A8-FF1D-4146-A285-37654597DFB6}" type="presParOf" srcId="{8FB5FE4F-9CA7-422D-8FFF-1B7CDECC054B}" destId="{4613DCE6-A708-436B-8835-B7449C61B211}" srcOrd="2" destOrd="0" presId="urn:microsoft.com/office/officeart/2005/8/layout/pyramid2"/>
    <dgm:cxn modelId="{346901F0-2B81-47BB-8055-354885BAE320}" type="presParOf" srcId="{8FB5FE4F-9CA7-422D-8FFF-1B7CDECC054B}" destId="{FE990E30-4571-44B9-B29B-4B4882C0B1A7}" srcOrd="3" destOrd="0" presId="urn:microsoft.com/office/officeart/2005/8/layout/pyramid2"/>
    <dgm:cxn modelId="{C45E5260-A710-420A-B7CE-3F18F01CEC3B}" type="presParOf" srcId="{8FB5FE4F-9CA7-422D-8FFF-1B7CDECC054B}" destId="{51364B3E-E9F0-4A28-8AE3-544D1539A37F}" srcOrd="4" destOrd="0" presId="urn:microsoft.com/office/officeart/2005/8/layout/pyramid2"/>
    <dgm:cxn modelId="{04F5B281-AAAB-42C7-AB24-65A75E1E1C41}" type="presParOf" srcId="{8FB5FE4F-9CA7-422D-8FFF-1B7CDECC054B}" destId="{D4D985E2-132F-4725-8BB9-C39C8E5E0C2E}"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F1B654-5936-40D7-B3D4-0C3DF13C34CA}" type="doc">
      <dgm:prSet loTypeId="urn:microsoft.com/office/officeart/2005/8/layout/pyramid2" loCatId="list" qsTypeId="urn:microsoft.com/office/officeart/2005/8/quickstyle/3d2" qsCatId="3D" csTypeId="urn:microsoft.com/office/officeart/2005/8/colors/colorful2" csCatId="colorful" phldr="1"/>
      <dgm:spPr/>
      <dgm:t>
        <a:bodyPr/>
        <a:lstStyle/>
        <a:p>
          <a:endParaRPr lang="it-IT"/>
        </a:p>
      </dgm:t>
    </dgm:pt>
    <dgm:pt modelId="{7E02393E-3FD0-43A9-8DB5-E47FB1D2BCB6}">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Ricavi fino a € 130.000</a:t>
          </a:r>
          <a:endParaRPr lang="it-IT" sz="1000" dirty="0"/>
        </a:p>
      </dgm:t>
    </dgm:pt>
    <dgm:pt modelId="{FED2A36E-C409-4FC8-AD35-69BFCC330D10}" type="parTrans" cxnId="{D0120112-9E95-4178-A72B-823A1E71A93D}">
      <dgm:prSet/>
      <dgm:spPr/>
      <dgm:t>
        <a:bodyPr/>
        <a:lstStyle/>
        <a:p>
          <a:endParaRPr lang="it-IT"/>
        </a:p>
      </dgm:t>
    </dgm:pt>
    <dgm:pt modelId="{17373D20-87E4-48CE-9821-2F24BC551BC1}" type="sibTrans" cxnId="{D0120112-9E95-4178-A72B-823A1E71A93D}">
      <dgm:prSet/>
      <dgm:spPr/>
      <dgm:t>
        <a:bodyPr/>
        <a:lstStyle/>
        <a:p>
          <a:endParaRPr lang="it-IT"/>
        </a:p>
      </dgm:t>
    </dgm:pt>
    <dgm:pt modelId="{06508FE1-7D81-4368-B81A-C406DDBFCDA7}">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Coefficiente 5%</a:t>
          </a:r>
          <a:endParaRPr lang="it-IT" sz="1000" dirty="0"/>
        </a:p>
      </dgm:t>
    </dgm:pt>
    <dgm:pt modelId="{7F45C5D3-6FB9-47DA-8452-3CD4626B81C0}" type="parTrans" cxnId="{A8F074FD-0657-41A0-99F3-8D1CADCA4435}">
      <dgm:prSet/>
      <dgm:spPr/>
      <dgm:t>
        <a:bodyPr/>
        <a:lstStyle/>
        <a:p>
          <a:endParaRPr lang="it-IT"/>
        </a:p>
      </dgm:t>
    </dgm:pt>
    <dgm:pt modelId="{D81BCD6E-8582-4F1F-855F-ACF43715C9FA}" type="sibTrans" cxnId="{A8F074FD-0657-41A0-99F3-8D1CADCA4435}">
      <dgm:prSet/>
      <dgm:spPr/>
      <dgm:t>
        <a:bodyPr/>
        <a:lstStyle/>
        <a:p>
          <a:endParaRPr lang="it-IT"/>
        </a:p>
      </dgm:t>
    </dgm:pt>
    <dgm:pt modelId="{D674C910-2765-4C4A-861F-2C1EAD0C3056}">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Ricavi da € 130.001 a € 300.000</a:t>
          </a:r>
          <a:endParaRPr lang="it-IT" sz="1000" dirty="0"/>
        </a:p>
      </dgm:t>
    </dgm:pt>
    <dgm:pt modelId="{53B4F09C-0ED0-4868-B9DF-E435ECC37208}" type="parTrans" cxnId="{AD463122-EBBD-4011-8E3B-EA5101E281A0}">
      <dgm:prSet/>
      <dgm:spPr/>
      <dgm:t>
        <a:bodyPr/>
        <a:lstStyle/>
        <a:p>
          <a:endParaRPr lang="it-IT"/>
        </a:p>
      </dgm:t>
    </dgm:pt>
    <dgm:pt modelId="{70FCD457-D44A-4115-A00F-34B71CF43EEE}" type="sibTrans" cxnId="{AD463122-EBBD-4011-8E3B-EA5101E281A0}">
      <dgm:prSet/>
      <dgm:spPr/>
      <dgm:t>
        <a:bodyPr/>
        <a:lstStyle/>
        <a:p>
          <a:endParaRPr lang="it-IT"/>
        </a:p>
      </dgm:t>
    </dgm:pt>
    <dgm:pt modelId="{888213BD-F855-4E7F-AD59-789B691DD064}">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Coefficiente 7%</a:t>
          </a:r>
          <a:endParaRPr lang="it-IT" sz="1000" dirty="0"/>
        </a:p>
      </dgm:t>
    </dgm:pt>
    <dgm:pt modelId="{1C1A01B3-A84A-4680-871B-3975633CFF1E}" type="parTrans" cxnId="{E6F0893F-981F-41DE-9631-3A5414FCE79D}">
      <dgm:prSet/>
      <dgm:spPr/>
      <dgm:t>
        <a:bodyPr/>
        <a:lstStyle/>
        <a:p>
          <a:endParaRPr lang="it-IT"/>
        </a:p>
      </dgm:t>
    </dgm:pt>
    <dgm:pt modelId="{E2EB636A-7E19-49D0-891C-611735B82B28}" type="sibTrans" cxnId="{E6F0893F-981F-41DE-9631-3A5414FCE79D}">
      <dgm:prSet/>
      <dgm:spPr/>
      <dgm:t>
        <a:bodyPr/>
        <a:lstStyle/>
        <a:p>
          <a:endParaRPr lang="it-IT"/>
        </a:p>
      </dgm:t>
    </dgm:pt>
    <dgm:pt modelId="{77E9C27D-AC82-45ED-9D8E-54CBBF3C3A7C}">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Ricavi oltre € 300.000</a:t>
          </a:r>
          <a:endParaRPr lang="it-IT" sz="1000" dirty="0"/>
        </a:p>
      </dgm:t>
    </dgm:pt>
    <dgm:pt modelId="{03614C36-3C99-4263-9D06-4CA1D7682756}" type="parTrans" cxnId="{7F9B9346-9A9A-461E-BEDA-AD54C946E1A5}">
      <dgm:prSet/>
      <dgm:spPr/>
      <dgm:t>
        <a:bodyPr/>
        <a:lstStyle/>
        <a:p>
          <a:endParaRPr lang="it-IT"/>
        </a:p>
      </dgm:t>
    </dgm:pt>
    <dgm:pt modelId="{CC206845-233F-4588-941E-4594CC450DBD}" type="sibTrans" cxnId="{7F9B9346-9A9A-461E-BEDA-AD54C946E1A5}">
      <dgm:prSet/>
      <dgm:spPr/>
      <dgm:t>
        <a:bodyPr/>
        <a:lstStyle/>
        <a:p>
          <a:endParaRPr lang="it-IT"/>
        </a:p>
      </dgm:t>
    </dgm:pt>
    <dgm:pt modelId="{0B2FC5A3-FB21-41EC-9594-C9889E936FE8}">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000" dirty="0" smtClean="0"/>
            <a:t>Coefficiente 14%</a:t>
          </a:r>
          <a:endParaRPr lang="it-IT" sz="1000" dirty="0"/>
        </a:p>
      </dgm:t>
    </dgm:pt>
    <dgm:pt modelId="{D8093E4C-F501-493F-9647-A8A6187D259C}" type="parTrans" cxnId="{1F6DCDBA-C3EA-46AD-856E-702B9759E3F7}">
      <dgm:prSet/>
      <dgm:spPr/>
      <dgm:t>
        <a:bodyPr/>
        <a:lstStyle/>
        <a:p>
          <a:endParaRPr lang="it-IT"/>
        </a:p>
      </dgm:t>
    </dgm:pt>
    <dgm:pt modelId="{5881FCD8-8E62-4C89-A93D-7683C8A2C5DD}" type="sibTrans" cxnId="{1F6DCDBA-C3EA-46AD-856E-702B9759E3F7}">
      <dgm:prSet/>
      <dgm:spPr/>
      <dgm:t>
        <a:bodyPr/>
        <a:lstStyle/>
        <a:p>
          <a:endParaRPr lang="it-IT"/>
        </a:p>
      </dgm:t>
    </dgm:pt>
    <dgm:pt modelId="{3B6EB6F3-1294-4140-9EAD-90F46F170A03}" type="pres">
      <dgm:prSet presAssocID="{58F1B654-5936-40D7-B3D4-0C3DF13C34CA}" presName="compositeShape" presStyleCnt="0">
        <dgm:presLayoutVars>
          <dgm:dir/>
          <dgm:resizeHandles/>
        </dgm:presLayoutVars>
      </dgm:prSet>
      <dgm:spPr/>
      <dgm:t>
        <a:bodyPr/>
        <a:lstStyle/>
        <a:p>
          <a:endParaRPr lang="it-IT"/>
        </a:p>
      </dgm:t>
    </dgm:pt>
    <dgm:pt modelId="{1B69FDA2-0CAB-4115-A1C0-BD7D9B9B6F41}" type="pres">
      <dgm:prSet presAssocID="{58F1B654-5936-40D7-B3D4-0C3DF13C34CA}" presName="pyramid" presStyleLbl="node1" presStyleIdx="0" presStyleCnt="1" custLinFactNeighborX="-863"/>
      <dgm:spPr>
        <a:gradFill rotWithShape="0">
          <a:gsLst>
            <a:gs pos="92000">
              <a:schemeClr val="accent6">
                <a:lumMod val="60000"/>
                <a:lumOff val="40000"/>
              </a:schemeClr>
            </a:gs>
            <a:gs pos="100000">
              <a:schemeClr val="accent6">
                <a:lumMod val="60000"/>
                <a:lumOff val="40000"/>
              </a:schemeClr>
            </a:gs>
          </a:gsLst>
        </a:gradFill>
      </dgm:spPr>
      <dgm:t>
        <a:bodyPr/>
        <a:lstStyle/>
        <a:p>
          <a:endParaRPr lang="it-IT"/>
        </a:p>
      </dgm:t>
    </dgm:pt>
    <dgm:pt modelId="{8FB5FE4F-9CA7-422D-8FFF-1B7CDECC054B}" type="pres">
      <dgm:prSet presAssocID="{58F1B654-5936-40D7-B3D4-0C3DF13C34CA}" presName="theList" presStyleCnt="0"/>
      <dgm:spPr/>
    </dgm:pt>
    <dgm:pt modelId="{ADF06CFC-1FB5-48B6-9B0E-AFDB53BC1CA2}" type="pres">
      <dgm:prSet presAssocID="{7E02393E-3FD0-43A9-8DB5-E47FB1D2BCB6}" presName="aNode" presStyleLbl="fgAcc1" presStyleIdx="0" presStyleCnt="3">
        <dgm:presLayoutVars>
          <dgm:bulletEnabled val="1"/>
        </dgm:presLayoutVars>
      </dgm:prSet>
      <dgm:spPr/>
      <dgm:t>
        <a:bodyPr/>
        <a:lstStyle/>
        <a:p>
          <a:endParaRPr lang="it-IT"/>
        </a:p>
      </dgm:t>
    </dgm:pt>
    <dgm:pt modelId="{83F6D643-349A-4CF5-8D11-92DD5045ED5F}" type="pres">
      <dgm:prSet presAssocID="{7E02393E-3FD0-43A9-8DB5-E47FB1D2BCB6}" presName="aSpace" presStyleCnt="0"/>
      <dgm:spPr/>
    </dgm:pt>
    <dgm:pt modelId="{4613DCE6-A708-436B-8835-B7449C61B211}" type="pres">
      <dgm:prSet presAssocID="{D674C910-2765-4C4A-861F-2C1EAD0C3056}" presName="aNode" presStyleLbl="fgAcc1" presStyleIdx="1" presStyleCnt="3">
        <dgm:presLayoutVars>
          <dgm:bulletEnabled val="1"/>
        </dgm:presLayoutVars>
      </dgm:prSet>
      <dgm:spPr/>
      <dgm:t>
        <a:bodyPr/>
        <a:lstStyle/>
        <a:p>
          <a:endParaRPr lang="it-IT"/>
        </a:p>
      </dgm:t>
    </dgm:pt>
    <dgm:pt modelId="{FE990E30-4571-44B9-B29B-4B4882C0B1A7}" type="pres">
      <dgm:prSet presAssocID="{D674C910-2765-4C4A-861F-2C1EAD0C3056}" presName="aSpace" presStyleCnt="0"/>
      <dgm:spPr/>
    </dgm:pt>
    <dgm:pt modelId="{51364B3E-E9F0-4A28-8AE3-544D1539A37F}" type="pres">
      <dgm:prSet presAssocID="{77E9C27D-AC82-45ED-9D8E-54CBBF3C3A7C}" presName="aNode" presStyleLbl="fgAcc1" presStyleIdx="2" presStyleCnt="3">
        <dgm:presLayoutVars>
          <dgm:bulletEnabled val="1"/>
        </dgm:presLayoutVars>
      </dgm:prSet>
      <dgm:spPr/>
      <dgm:t>
        <a:bodyPr/>
        <a:lstStyle/>
        <a:p>
          <a:endParaRPr lang="it-IT"/>
        </a:p>
      </dgm:t>
    </dgm:pt>
    <dgm:pt modelId="{D4D985E2-132F-4725-8BB9-C39C8E5E0C2E}" type="pres">
      <dgm:prSet presAssocID="{77E9C27D-AC82-45ED-9D8E-54CBBF3C3A7C}" presName="aSpace" presStyleCnt="0"/>
      <dgm:spPr/>
    </dgm:pt>
  </dgm:ptLst>
  <dgm:cxnLst>
    <dgm:cxn modelId="{218988A0-EA2E-4FC6-9999-2265675FC5C3}" type="presOf" srcId="{58F1B654-5936-40D7-B3D4-0C3DF13C34CA}" destId="{3B6EB6F3-1294-4140-9EAD-90F46F170A03}" srcOrd="0" destOrd="0" presId="urn:microsoft.com/office/officeart/2005/8/layout/pyramid2"/>
    <dgm:cxn modelId="{7EB730A2-85F6-490B-AF30-3AAE5F5B816A}" type="presOf" srcId="{77E9C27D-AC82-45ED-9D8E-54CBBF3C3A7C}" destId="{51364B3E-E9F0-4A28-8AE3-544D1539A37F}" srcOrd="0" destOrd="0" presId="urn:microsoft.com/office/officeart/2005/8/layout/pyramid2"/>
    <dgm:cxn modelId="{1F6DCDBA-C3EA-46AD-856E-702B9759E3F7}" srcId="{77E9C27D-AC82-45ED-9D8E-54CBBF3C3A7C}" destId="{0B2FC5A3-FB21-41EC-9594-C9889E936FE8}" srcOrd="0" destOrd="0" parTransId="{D8093E4C-F501-493F-9647-A8A6187D259C}" sibTransId="{5881FCD8-8E62-4C89-A93D-7683C8A2C5DD}"/>
    <dgm:cxn modelId="{D0120112-9E95-4178-A72B-823A1E71A93D}" srcId="{58F1B654-5936-40D7-B3D4-0C3DF13C34CA}" destId="{7E02393E-3FD0-43A9-8DB5-E47FB1D2BCB6}" srcOrd="0" destOrd="0" parTransId="{FED2A36E-C409-4FC8-AD35-69BFCC330D10}" sibTransId="{17373D20-87E4-48CE-9821-2F24BC551BC1}"/>
    <dgm:cxn modelId="{73ECE595-E185-4D28-A6A3-AA46774E8BFA}" type="presOf" srcId="{06508FE1-7D81-4368-B81A-C406DDBFCDA7}" destId="{ADF06CFC-1FB5-48B6-9B0E-AFDB53BC1CA2}" srcOrd="0" destOrd="1" presId="urn:microsoft.com/office/officeart/2005/8/layout/pyramid2"/>
    <dgm:cxn modelId="{623A0C4E-5EEA-4B67-A2F3-5B323977ADAA}" type="presOf" srcId="{0B2FC5A3-FB21-41EC-9594-C9889E936FE8}" destId="{51364B3E-E9F0-4A28-8AE3-544D1539A37F}" srcOrd="0" destOrd="1" presId="urn:microsoft.com/office/officeart/2005/8/layout/pyramid2"/>
    <dgm:cxn modelId="{A8F074FD-0657-41A0-99F3-8D1CADCA4435}" srcId="{7E02393E-3FD0-43A9-8DB5-E47FB1D2BCB6}" destId="{06508FE1-7D81-4368-B81A-C406DDBFCDA7}" srcOrd="0" destOrd="0" parTransId="{7F45C5D3-6FB9-47DA-8452-3CD4626B81C0}" sibTransId="{D81BCD6E-8582-4F1F-855F-ACF43715C9FA}"/>
    <dgm:cxn modelId="{7F9B9346-9A9A-461E-BEDA-AD54C946E1A5}" srcId="{58F1B654-5936-40D7-B3D4-0C3DF13C34CA}" destId="{77E9C27D-AC82-45ED-9D8E-54CBBF3C3A7C}" srcOrd="2" destOrd="0" parTransId="{03614C36-3C99-4263-9D06-4CA1D7682756}" sibTransId="{CC206845-233F-4588-941E-4594CC450DBD}"/>
    <dgm:cxn modelId="{E6F0893F-981F-41DE-9631-3A5414FCE79D}" srcId="{D674C910-2765-4C4A-861F-2C1EAD0C3056}" destId="{888213BD-F855-4E7F-AD59-789B691DD064}" srcOrd="0" destOrd="0" parTransId="{1C1A01B3-A84A-4680-871B-3975633CFF1E}" sibTransId="{E2EB636A-7E19-49D0-891C-611735B82B28}"/>
    <dgm:cxn modelId="{1A7AAF39-F3FB-435A-9A08-DD90927534F9}" type="presOf" srcId="{7E02393E-3FD0-43A9-8DB5-E47FB1D2BCB6}" destId="{ADF06CFC-1FB5-48B6-9B0E-AFDB53BC1CA2}" srcOrd="0" destOrd="0" presId="urn:microsoft.com/office/officeart/2005/8/layout/pyramid2"/>
    <dgm:cxn modelId="{AD463122-EBBD-4011-8E3B-EA5101E281A0}" srcId="{58F1B654-5936-40D7-B3D4-0C3DF13C34CA}" destId="{D674C910-2765-4C4A-861F-2C1EAD0C3056}" srcOrd="1" destOrd="0" parTransId="{53B4F09C-0ED0-4868-B9DF-E435ECC37208}" sibTransId="{70FCD457-D44A-4115-A00F-34B71CF43EEE}"/>
    <dgm:cxn modelId="{56165D87-3345-43AE-85AC-A686BACA9940}" type="presOf" srcId="{D674C910-2765-4C4A-861F-2C1EAD0C3056}" destId="{4613DCE6-A708-436B-8835-B7449C61B211}" srcOrd="0" destOrd="0" presId="urn:microsoft.com/office/officeart/2005/8/layout/pyramid2"/>
    <dgm:cxn modelId="{C9CCCA9F-5D59-4CCF-B26B-1F868E53B12F}" type="presOf" srcId="{888213BD-F855-4E7F-AD59-789B691DD064}" destId="{4613DCE6-A708-436B-8835-B7449C61B211}" srcOrd="0" destOrd="1" presId="urn:microsoft.com/office/officeart/2005/8/layout/pyramid2"/>
    <dgm:cxn modelId="{E3403124-D6C5-4EFD-B639-4323123A4785}" type="presParOf" srcId="{3B6EB6F3-1294-4140-9EAD-90F46F170A03}" destId="{1B69FDA2-0CAB-4115-A1C0-BD7D9B9B6F41}" srcOrd="0" destOrd="0" presId="urn:microsoft.com/office/officeart/2005/8/layout/pyramid2"/>
    <dgm:cxn modelId="{1E222594-158E-48EB-8E3C-F5BF2D1A87A7}" type="presParOf" srcId="{3B6EB6F3-1294-4140-9EAD-90F46F170A03}" destId="{8FB5FE4F-9CA7-422D-8FFF-1B7CDECC054B}" srcOrd="1" destOrd="0" presId="urn:microsoft.com/office/officeart/2005/8/layout/pyramid2"/>
    <dgm:cxn modelId="{4E4DD7D2-C684-4576-A78F-91177CAB9E04}" type="presParOf" srcId="{8FB5FE4F-9CA7-422D-8FFF-1B7CDECC054B}" destId="{ADF06CFC-1FB5-48B6-9B0E-AFDB53BC1CA2}" srcOrd="0" destOrd="0" presId="urn:microsoft.com/office/officeart/2005/8/layout/pyramid2"/>
    <dgm:cxn modelId="{859CCC08-37BA-48DF-9F85-C1BEC6BA858F}" type="presParOf" srcId="{8FB5FE4F-9CA7-422D-8FFF-1B7CDECC054B}" destId="{83F6D643-349A-4CF5-8D11-92DD5045ED5F}" srcOrd="1" destOrd="0" presId="urn:microsoft.com/office/officeart/2005/8/layout/pyramid2"/>
    <dgm:cxn modelId="{F357E64A-123B-452C-A745-9437B55C1C9A}" type="presParOf" srcId="{8FB5FE4F-9CA7-422D-8FFF-1B7CDECC054B}" destId="{4613DCE6-A708-436B-8835-B7449C61B211}" srcOrd="2" destOrd="0" presId="urn:microsoft.com/office/officeart/2005/8/layout/pyramid2"/>
    <dgm:cxn modelId="{E1D6FDE5-1D51-4669-AFE4-2324D9BC6F7E}" type="presParOf" srcId="{8FB5FE4F-9CA7-422D-8FFF-1B7CDECC054B}" destId="{FE990E30-4571-44B9-B29B-4B4882C0B1A7}" srcOrd="3" destOrd="0" presId="urn:microsoft.com/office/officeart/2005/8/layout/pyramid2"/>
    <dgm:cxn modelId="{07DB374B-6CBE-4455-9091-7D1CBCE6A60D}" type="presParOf" srcId="{8FB5FE4F-9CA7-422D-8FFF-1B7CDECC054B}" destId="{51364B3E-E9F0-4A28-8AE3-544D1539A37F}" srcOrd="4" destOrd="0" presId="urn:microsoft.com/office/officeart/2005/8/layout/pyramid2"/>
    <dgm:cxn modelId="{20344816-1D83-40D8-9D6F-E02766CDCC14}" type="presParOf" srcId="{8FB5FE4F-9CA7-422D-8FFF-1B7CDECC054B}" destId="{D4D985E2-132F-4725-8BB9-C39C8E5E0C2E}" srcOrd="5"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00158D-6F9C-4B61-86D1-3AC2DBE8F163}" type="doc">
      <dgm:prSet loTypeId="urn:microsoft.com/office/officeart/2008/layout/VerticalAccentList" loCatId="list" qsTypeId="urn:microsoft.com/office/officeart/2005/8/quickstyle/3d5" qsCatId="3D" csTypeId="urn:microsoft.com/office/officeart/2005/8/colors/colorful5" csCatId="colorful" phldr="1"/>
      <dgm:spPr/>
      <dgm:t>
        <a:bodyPr/>
        <a:lstStyle/>
        <a:p>
          <a:endParaRPr lang="it-IT"/>
        </a:p>
      </dgm:t>
    </dgm:pt>
    <dgm:pt modelId="{83A407AC-EECE-4214-B00C-7E94531A609F}">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300" dirty="0" smtClean="0">
              <a:latin typeface="Trebuchet MS" panose="020B0603020202020204" pitchFamily="34" charset="0"/>
            </a:rPr>
            <a:t>Possono aderire solamente le APS e le ODV che nel periodo d’imposta precedente hanno percepito ricavi, ragguagliati al periodo, non superiori a € 130.000,00</a:t>
          </a:r>
          <a:endParaRPr lang="it-IT" sz="1300" dirty="0">
            <a:latin typeface="Trebuchet MS" panose="020B0603020202020204" pitchFamily="34" charset="0"/>
          </a:endParaRPr>
        </a:p>
      </dgm:t>
    </dgm:pt>
    <dgm:pt modelId="{5068BCE7-9939-4796-8062-810ABF9FAF88}" type="parTrans" cxnId="{23B6E333-8A6E-487A-98B3-0ED0B4ABB5ED}">
      <dgm:prSet/>
      <dgm:spPr/>
      <dgm:t>
        <a:bodyPr/>
        <a:lstStyle/>
        <a:p>
          <a:endParaRPr lang="it-IT"/>
        </a:p>
      </dgm:t>
    </dgm:pt>
    <dgm:pt modelId="{0C71EA04-5766-4906-883A-344E72C18F6D}" type="sibTrans" cxnId="{23B6E333-8A6E-487A-98B3-0ED0B4ABB5ED}">
      <dgm:prSet/>
      <dgm:spPr/>
      <dgm:t>
        <a:bodyPr/>
        <a:lstStyle/>
        <a:p>
          <a:endParaRPr lang="it-IT"/>
        </a:p>
      </dgm:t>
    </dgm:pt>
    <dgm:pt modelId="{F9CBBB1B-E893-4B7F-826D-304DAF2F2B3E}">
      <dgm:prSet phldrT="[Testo]"/>
      <dgm:spPr/>
      <dgm:t>
        <a:bodyPr/>
        <a:lstStyle/>
        <a:p>
          <a:r>
            <a:rPr lang="it-IT" dirty="0" smtClean="0"/>
            <a:t>COME</a:t>
          </a:r>
          <a:endParaRPr lang="it-IT" dirty="0"/>
        </a:p>
      </dgm:t>
    </dgm:pt>
    <dgm:pt modelId="{56CEF880-F3ED-4E65-B059-F7F91C329F65}" type="parTrans" cxnId="{18CD9D95-8634-45E4-8080-398B67BD7B7C}">
      <dgm:prSet/>
      <dgm:spPr/>
      <dgm:t>
        <a:bodyPr/>
        <a:lstStyle/>
        <a:p>
          <a:endParaRPr lang="it-IT"/>
        </a:p>
      </dgm:t>
    </dgm:pt>
    <dgm:pt modelId="{8A9D2B74-F9FA-4181-9315-FFED0109FDA3}" type="sibTrans" cxnId="{18CD9D95-8634-45E4-8080-398B67BD7B7C}">
      <dgm:prSet/>
      <dgm:spPr/>
      <dgm:t>
        <a:bodyPr/>
        <a:lstStyle/>
        <a:p>
          <a:endParaRPr lang="it-IT"/>
        </a:p>
      </dgm:t>
    </dgm:pt>
    <dgm:pt modelId="{D2C59C4D-5761-49BD-B88B-4915BA07BE29}">
      <dgm:prSet phldrT="[Testo]" custT="1">
        <dgm:style>
          <a:lnRef idx="2">
            <a:schemeClr val="accent5"/>
          </a:lnRef>
          <a:fillRef idx="1">
            <a:schemeClr val="lt1"/>
          </a:fillRef>
          <a:effectRef idx="0">
            <a:schemeClr val="accent5"/>
          </a:effectRef>
          <a:fontRef idx="minor">
            <a:schemeClr val="dk1"/>
          </a:fontRef>
        </dgm:style>
      </dgm:prSet>
      <dgm:spPr/>
      <dgm:t>
        <a:bodyPr/>
        <a:lstStyle/>
        <a:p>
          <a:pPr algn="just"/>
          <a:r>
            <a:rPr lang="it-IT" sz="1300" dirty="0" smtClean="0">
              <a:latin typeface="Trebuchet MS" panose="020B0603020202020204" pitchFamily="34" charset="0"/>
            </a:rPr>
            <a:t>L’opzione per la determinazione forfettaria del reddito è esercitata nella dichiarazione annuale dei redditi (o in caso di inizio attività con la relativa comunicazione)</a:t>
          </a:r>
          <a:endParaRPr lang="it-IT" sz="1300" dirty="0">
            <a:latin typeface="Trebuchet MS" panose="020B0603020202020204" pitchFamily="34" charset="0"/>
          </a:endParaRPr>
        </a:p>
      </dgm:t>
    </dgm:pt>
    <dgm:pt modelId="{12752671-B346-47FA-8974-65CF0069F178}" type="parTrans" cxnId="{D86282C9-DA9F-4C7F-BF41-AA663871AB67}">
      <dgm:prSet/>
      <dgm:spPr/>
      <dgm:t>
        <a:bodyPr/>
        <a:lstStyle/>
        <a:p>
          <a:endParaRPr lang="it-IT"/>
        </a:p>
      </dgm:t>
    </dgm:pt>
    <dgm:pt modelId="{2C3D6CCE-0E9D-4E2D-B0B6-7D82C7FFD7AA}" type="sibTrans" cxnId="{D86282C9-DA9F-4C7F-BF41-AA663871AB67}">
      <dgm:prSet/>
      <dgm:spPr/>
      <dgm:t>
        <a:bodyPr/>
        <a:lstStyle/>
        <a:p>
          <a:endParaRPr lang="it-IT"/>
        </a:p>
      </dgm:t>
    </dgm:pt>
    <dgm:pt modelId="{7A61508E-E274-4E4F-A4B4-82DF9FED421A}">
      <dgm:prSet phldrT="[Testo]"/>
      <dgm:spPr/>
      <dgm:t>
        <a:bodyPr/>
        <a:lstStyle/>
        <a:p>
          <a:r>
            <a:rPr lang="it-IT" dirty="0" smtClean="0"/>
            <a:t>VANTAGGIO</a:t>
          </a:r>
          <a:endParaRPr lang="it-IT" dirty="0"/>
        </a:p>
      </dgm:t>
    </dgm:pt>
    <dgm:pt modelId="{FD50423E-27A0-429F-90C8-B1C9D37D3CD2}" type="parTrans" cxnId="{C7309208-1F7D-4751-ADFC-8F053886B27D}">
      <dgm:prSet/>
      <dgm:spPr/>
      <dgm:t>
        <a:bodyPr/>
        <a:lstStyle/>
        <a:p>
          <a:endParaRPr lang="it-IT"/>
        </a:p>
      </dgm:t>
    </dgm:pt>
    <dgm:pt modelId="{18F3178B-1359-4D7B-B91F-72FD3026C24A}" type="sibTrans" cxnId="{C7309208-1F7D-4751-ADFC-8F053886B27D}">
      <dgm:prSet/>
      <dgm:spPr/>
      <dgm:t>
        <a:bodyPr/>
        <a:lstStyle/>
        <a:p>
          <a:endParaRPr lang="it-IT"/>
        </a:p>
      </dgm:t>
    </dgm:pt>
    <dgm:pt modelId="{8D819123-7D7B-4A85-A422-92A239928E9F}">
      <dgm:prSet phldrT="[Testo]" custT="1">
        <dgm:style>
          <a:lnRef idx="2">
            <a:schemeClr val="accent4"/>
          </a:lnRef>
          <a:fillRef idx="1">
            <a:schemeClr val="lt1"/>
          </a:fillRef>
          <a:effectRef idx="0">
            <a:schemeClr val="accent4"/>
          </a:effectRef>
          <a:fontRef idx="minor">
            <a:schemeClr val="dk1"/>
          </a:fontRef>
        </dgm:style>
      </dgm:prSet>
      <dgm:spPr/>
      <dgm:t>
        <a:bodyPr/>
        <a:lstStyle/>
        <a:p>
          <a:pPr algn="just"/>
          <a:r>
            <a:rPr lang="it-IT" sz="1300" dirty="0" smtClean="0">
              <a:latin typeface="Trebuchet MS" panose="020B0603020202020204" pitchFamily="34" charset="0"/>
            </a:rPr>
            <a:t>Alle ODV si applica al reddito imponibile un coefficiente di redditività dell’1%</a:t>
          </a:r>
        </a:p>
        <a:p>
          <a:pPr algn="just"/>
          <a:r>
            <a:rPr lang="it-IT" sz="1300" dirty="0" smtClean="0">
              <a:latin typeface="Trebuchet MS" panose="020B0603020202020204" pitchFamily="34" charset="0"/>
            </a:rPr>
            <a:t>Alle APS si applica un coefficiente di redditività del 3%</a:t>
          </a:r>
          <a:endParaRPr lang="it-IT" sz="1300" dirty="0">
            <a:latin typeface="Trebuchet MS" panose="020B0603020202020204" pitchFamily="34" charset="0"/>
          </a:endParaRPr>
        </a:p>
      </dgm:t>
    </dgm:pt>
    <dgm:pt modelId="{44FD3FEA-56CC-4625-90CD-070178D91AD5}" type="parTrans" cxnId="{82365C6E-ED7E-493F-9273-509C3F10D16C}">
      <dgm:prSet/>
      <dgm:spPr/>
      <dgm:t>
        <a:bodyPr/>
        <a:lstStyle/>
        <a:p>
          <a:endParaRPr lang="it-IT"/>
        </a:p>
      </dgm:t>
    </dgm:pt>
    <dgm:pt modelId="{34A262BE-D2FE-42A1-9BB9-991A30EF82DE}" type="sibTrans" cxnId="{82365C6E-ED7E-493F-9273-509C3F10D16C}">
      <dgm:prSet/>
      <dgm:spPr/>
      <dgm:t>
        <a:bodyPr/>
        <a:lstStyle/>
        <a:p>
          <a:endParaRPr lang="it-IT"/>
        </a:p>
      </dgm:t>
    </dgm:pt>
    <dgm:pt modelId="{D21F5410-65DE-432E-BD69-43D2D06A878E}">
      <dgm:prSet phldrT="[Testo]"/>
      <dgm:spPr/>
      <dgm:t>
        <a:bodyPr/>
        <a:lstStyle/>
        <a:p>
          <a:r>
            <a:rPr lang="it-IT" dirty="0" smtClean="0"/>
            <a:t>CHI</a:t>
          </a:r>
          <a:endParaRPr lang="it-IT" dirty="0"/>
        </a:p>
      </dgm:t>
    </dgm:pt>
    <dgm:pt modelId="{4C92930F-AF89-4A73-869F-924D61CB74F3}" type="sibTrans" cxnId="{469F7974-0720-4F2C-B93D-AFEC82219B7F}">
      <dgm:prSet/>
      <dgm:spPr/>
      <dgm:t>
        <a:bodyPr/>
        <a:lstStyle/>
        <a:p>
          <a:endParaRPr lang="it-IT"/>
        </a:p>
      </dgm:t>
    </dgm:pt>
    <dgm:pt modelId="{007D9F18-0B8B-4E1B-8E56-9F94A3E1ACFB}" type="parTrans" cxnId="{469F7974-0720-4F2C-B93D-AFEC82219B7F}">
      <dgm:prSet/>
      <dgm:spPr/>
      <dgm:t>
        <a:bodyPr/>
        <a:lstStyle/>
        <a:p>
          <a:endParaRPr lang="it-IT"/>
        </a:p>
      </dgm:t>
    </dgm:pt>
    <dgm:pt modelId="{CE2DFE1C-BC3F-4AF0-A2CA-588843229DC7}" type="pres">
      <dgm:prSet presAssocID="{2100158D-6F9C-4B61-86D1-3AC2DBE8F163}" presName="Name0" presStyleCnt="0">
        <dgm:presLayoutVars>
          <dgm:chMax/>
          <dgm:chPref/>
          <dgm:dir/>
        </dgm:presLayoutVars>
      </dgm:prSet>
      <dgm:spPr/>
      <dgm:t>
        <a:bodyPr/>
        <a:lstStyle/>
        <a:p>
          <a:endParaRPr lang="it-IT"/>
        </a:p>
      </dgm:t>
    </dgm:pt>
    <dgm:pt modelId="{347A3192-E446-4FA5-95C0-F203DFD59DBE}" type="pres">
      <dgm:prSet presAssocID="{D21F5410-65DE-432E-BD69-43D2D06A878E}" presName="parenttextcomposite" presStyleCnt="0"/>
      <dgm:spPr/>
      <dgm:t>
        <a:bodyPr/>
        <a:lstStyle/>
        <a:p>
          <a:endParaRPr lang="it-IT"/>
        </a:p>
      </dgm:t>
    </dgm:pt>
    <dgm:pt modelId="{40BA04A2-283D-4E55-9D4A-B9F01BAC7D5F}" type="pres">
      <dgm:prSet presAssocID="{D21F5410-65DE-432E-BD69-43D2D06A878E}" presName="parenttext" presStyleLbl="revTx" presStyleIdx="0" presStyleCnt="3" custLinFactNeighborY="3587">
        <dgm:presLayoutVars>
          <dgm:chMax/>
          <dgm:chPref val="2"/>
          <dgm:bulletEnabled val="1"/>
        </dgm:presLayoutVars>
      </dgm:prSet>
      <dgm:spPr/>
      <dgm:t>
        <a:bodyPr/>
        <a:lstStyle/>
        <a:p>
          <a:endParaRPr lang="it-IT"/>
        </a:p>
      </dgm:t>
    </dgm:pt>
    <dgm:pt modelId="{ACCC1CC4-5CC2-4E78-9FAA-6527615E497D}" type="pres">
      <dgm:prSet presAssocID="{D21F5410-65DE-432E-BD69-43D2D06A878E}" presName="composite" presStyleCnt="0"/>
      <dgm:spPr/>
      <dgm:t>
        <a:bodyPr/>
        <a:lstStyle/>
        <a:p>
          <a:endParaRPr lang="it-IT"/>
        </a:p>
      </dgm:t>
    </dgm:pt>
    <dgm:pt modelId="{FE627106-37B9-47F6-AEEC-A99A12C2E653}" type="pres">
      <dgm:prSet presAssocID="{D21F5410-65DE-432E-BD69-43D2D06A878E}" presName="chevron1" presStyleLbl="alignNode1" presStyleIdx="0" presStyleCnt="21"/>
      <dgm:spPr/>
      <dgm:t>
        <a:bodyPr/>
        <a:lstStyle/>
        <a:p>
          <a:endParaRPr lang="it-IT"/>
        </a:p>
      </dgm:t>
    </dgm:pt>
    <dgm:pt modelId="{8D7EE7CC-C8FF-4A18-919A-76E1510B544D}" type="pres">
      <dgm:prSet presAssocID="{D21F5410-65DE-432E-BD69-43D2D06A878E}" presName="chevron2" presStyleLbl="alignNode1" presStyleIdx="1" presStyleCnt="21"/>
      <dgm:spPr/>
      <dgm:t>
        <a:bodyPr/>
        <a:lstStyle/>
        <a:p>
          <a:endParaRPr lang="it-IT"/>
        </a:p>
      </dgm:t>
    </dgm:pt>
    <dgm:pt modelId="{9F2E936E-9D03-4AD4-A06A-F9813E24F287}" type="pres">
      <dgm:prSet presAssocID="{D21F5410-65DE-432E-BD69-43D2D06A878E}" presName="chevron3" presStyleLbl="alignNode1" presStyleIdx="2" presStyleCnt="21"/>
      <dgm:spPr/>
      <dgm:t>
        <a:bodyPr/>
        <a:lstStyle/>
        <a:p>
          <a:endParaRPr lang="it-IT"/>
        </a:p>
      </dgm:t>
    </dgm:pt>
    <dgm:pt modelId="{DA577DDE-2641-4754-9E5B-0859BB5A61DD}" type="pres">
      <dgm:prSet presAssocID="{D21F5410-65DE-432E-BD69-43D2D06A878E}" presName="chevron4" presStyleLbl="alignNode1" presStyleIdx="3" presStyleCnt="21"/>
      <dgm:spPr/>
      <dgm:t>
        <a:bodyPr/>
        <a:lstStyle/>
        <a:p>
          <a:endParaRPr lang="it-IT"/>
        </a:p>
      </dgm:t>
    </dgm:pt>
    <dgm:pt modelId="{9A7B9045-64D5-4F9B-9F06-3F4C4A79F4FA}" type="pres">
      <dgm:prSet presAssocID="{D21F5410-65DE-432E-BD69-43D2D06A878E}" presName="chevron5" presStyleLbl="alignNode1" presStyleIdx="4" presStyleCnt="21"/>
      <dgm:spPr/>
      <dgm:t>
        <a:bodyPr/>
        <a:lstStyle/>
        <a:p>
          <a:endParaRPr lang="it-IT"/>
        </a:p>
      </dgm:t>
    </dgm:pt>
    <dgm:pt modelId="{08C766AF-0EC5-4430-B47A-223BCE903238}" type="pres">
      <dgm:prSet presAssocID="{D21F5410-65DE-432E-BD69-43D2D06A878E}" presName="chevron6" presStyleLbl="alignNode1" presStyleIdx="5" presStyleCnt="21"/>
      <dgm:spPr/>
      <dgm:t>
        <a:bodyPr/>
        <a:lstStyle/>
        <a:p>
          <a:endParaRPr lang="it-IT"/>
        </a:p>
      </dgm:t>
    </dgm:pt>
    <dgm:pt modelId="{768EA885-A9B1-4661-9FC9-177EBCD61A28}" type="pres">
      <dgm:prSet presAssocID="{D21F5410-65DE-432E-BD69-43D2D06A878E}" presName="chevron7" presStyleLbl="alignNode1" presStyleIdx="6" presStyleCnt="21"/>
      <dgm:spPr/>
      <dgm:t>
        <a:bodyPr/>
        <a:lstStyle/>
        <a:p>
          <a:endParaRPr lang="it-IT"/>
        </a:p>
      </dgm:t>
    </dgm:pt>
    <dgm:pt modelId="{FE71D485-128B-40CF-892C-5F53A21CA3DB}" type="pres">
      <dgm:prSet presAssocID="{D21F5410-65DE-432E-BD69-43D2D06A878E}" presName="childtext" presStyleLbl="solidFgAcc1" presStyleIdx="0" presStyleCnt="3">
        <dgm:presLayoutVars>
          <dgm:chMax/>
          <dgm:chPref val="0"/>
          <dgm:bulletEnabled val="1"/>
        </dgm:presLayoutVars>
      </dgm:prSet>
      <dgm:spPr/>
      <dgm:t>
        <a:bodyPr/>
        <a:lstStyle/>
        <a:p>
          <a:endParaRPr lang="it-IT"/>
        </a:p>
      </dgm:t>
    </dgm:pt>
    <dgm:pt modelId="{FB6E19F5-6E15-4F15-AA5F-B76729685CB7}" type="pres">
      <dgm:prSet presAssocID="{4C92930F-AF89-4A73-869F-924D61CB74F3}" presName="sibTrans" presStyleCnt="0"/>
      <dgm:spPr/>
      <dgm:t>
        <a:bodyPr/>
        <a:lstStyle/>
        <a:p>
          <a:endParaRPr lang="it-IT"/>
        </a:p>
      </dgm:t>
    </dgm:pt>
    <dgm:pt modelId="{B9EB7A75-AADA-4C8D-8199-52763259B937}" type="pres">
      <dgm:prSet presAssocID="{F9CBBB1B-E893-4B7F-826D-304DAF2F2B3E}" presName="parenttextcomposite" presStyleCnt="0"/>
      <dgm:spPr/>
      <dgm:t>
        <a:bodyPr/>
        <a:lstStyle/>
        <a:p>
          <a:endParaRPr lang="it-IT"/>
        </a:p>
      </dgm:t>
    </dgm:pt>
    <dgm:pt modelId="{DDB6BF75-4F55-4AE0-A1DD-EAEA4F551E0A}" type="pres">
      <dgm:prSet presAssocID="{F9CBBB1B-E893-4B7F-826D-304DAF2F2B3E}" presName="parenttext" presStyleLbl="revTx" presStyleIdx="1" presStyleCnt="3">
        <dgm:presLayoutVars>
          <dgm:chMax/>
          <dgm:chPref val="2"/>
          <dgm:bulletEnabled val="1"/>
        </dgm:presLayoutVars>
      </dgm:prSet>
      <dgm:spPr/>
      <dgm:t>
        <a:bodyPr/>
        <a:lstStyle/>
        <a:p>
          <a:endParaRPr lang="it-IT"/>
        </a:p>
      </dgm:t>
    </dgm:pt>
    <dgm:pt modelId="{606E65E1-8CDC-408F-B68C-F968675A5995}" type="pres">
      <dgm:prSet presAssocID="{F9CBBB1B-E893-4B7F-826D-304DAF2F2B3E}" presName="composite" presStyleCnt="0"/>
      <dgm:spPr/>
      <dgm:t>
        <a:bodyPr/>
        <a:lstStyle/>
        <a:p>
          <a:endParaRPr lang="it-IT"/>
        </a:p>
      </dgm:t>
    </dgm:pt>
    <dgm:pt modelId="{E4FA3963-1BA1-48D9-8C2B-80C2EBB824D2}" type="pres">
      <dgm:prSet presAssocID="{F9CBBB1B-E893-4B7F-826D-304DAF2F2B3E}" presName="chevron1" presStyleLbl="alignNode1" presStyleIdx="7" presStyleCnt="21"/>
      <dgm:spPr/>
      <dgm:t>
        <a:bodyPr/>
        <a:lstStyle/>
        <a:p>
          <a:endParaRPr lang="it-IT"/>
        </a:p>
      </dgm:t>
    </dgm:pt>
    <dgm:pt modelId="{0C56B57A-403D-4614-88D6-3639920DFDEE}" type="pres">
      <dgm:prSet presAssocID="{F9CBBB1B-E893-4B7F-826D-304DAF2F2B3E}" presName="chevron2" presStyleLbl="alignNode1" presStyleIdx="8" presStyleCnt="21"/>
      <dgm:spPr/>
      <dgm:t>
        <a:bodyPr/>
        <a:lstStyle/>
        <a:p>
          <a:endParaRPr lang="it-IT"/>
        </a:p>
      </dgm:t>
    </dgm:pt>
    <dgm:pt modelId="{5D71AE3A-D874-48BE-A3F9-BACF95C1ED28}" type="pres">
      <dgm:prSet presAssocID="{F9CBBB1B-E893-4B7F-826D-304DAF2F2B3E}" presName="chevron3" presStyleLbl="alignNode1" presStyleIdx="9" presStyleCnt="21"/>
      <dgm:spPr/>
      <dgm:t>
        <a:bodyPr/>
        <a:lstStyle/>
        <a:p>
          <a:endParaRPr lang="it-IT"/>
        </a:p>
      </dgm:t>
    </dgm:pt>
    <dgm:pt modelId="{7B2F05E5-3742-4DCF-8FAA-F92DA6F137E0}" type="pres">
      <dgm:prSet presAssocID="{F9CBBB1B-E893-4B7F-826D-304DAF2F2B3E}" presName="chevron4" presStyleLbl="alignNode1" presStyleIdx="10" presStyleCnt="21"/>
      <dgm:spPr/>
      <dgm:t>
        <a:bodyPr/>
        <a:lstStyle/>
        <a:p>
          <a:endParaRPr lang="it-IT"/>
        </a:p>
      </dgm:t>
    </dgm:pt>
    <dgm:pt modelId="{823D5B90-0A4D-47E6-A9F4-0171DC1171C3}" type="pres">
      <dgm:prSet presAssocID="{F9CBBB1B-E893-4B7F-826D-304DAF2F2B3E}" presName="chevron5" presStyleLbl="alignNode1" presStyleIdx="11" presStyleCnt="21"/>
      <dgm:spPr/>
      <dgm:t>
        <a:bodyPr/>
        <a:lstStyle/>
        <a:p>
          <a:endParaRPr lang="it-IT"/>
        </a:p>
      </dgm:t>
    </dgm:pt>
    <dgm:pt modelId="{707480DE-ACBB-4455-A69C-64DD570EDE2C}" type="pres">
      <dgm:prSet presAssocID="{F9CBBB1B-E893-4B7F-826D-304DAF2F2B3E}" presName="chevron6" presStyleLbl="alignNode1" presStyleIdx="12" presStyleCnt="21"/>
      <dgm:spPr/>
      <dgm:t>
        <a:bodyPr/>
        <a:lstStyle/>
        <a:p>
          <a:endParaRPr lang="it-IT"/>
        </a:p>
      </dgm:t>
    </dgm:pt>
    <dgm:pt modelId="{409091EF-CB4B-4EA9-8845-CE674DBA9BF2}" type="pres">
      <dgm:prSet presAssocID="{F9CBBB1B-E893-4B7F-826D-304DAF2F2B3E}" presName="chevron7" presStyleLbl="alignNode1" presStyleIdx="13" presStyleCnt="21"/>
      <dgm:spPr/>
      <dgm:t>
        <a:bodyPr/>
        <a:lstStyle/>
        <a:p>
          <a:endParaRPr lang="it-IT"/>
        </a:p>
      </dgm:t>
    </dgm:pt>
    <dgm:pt modelId="{BF8BCEA7-D8B0-472C-BA66-27293B6762AC}" type="pres">
      <dgm:prSet presAssocID="{F9CBBB1B-E893-4B7F-826D-304DAF2F2B3E}" presName="childtext" presStyleLbl="solidFgAcc1" presStyleIdx="1" presStyleCnt="3">
        <dgm:presLayoutVars>
          <dgm:chMax/>
          <dgm:chPref val="0"/>
          <dgm:bulletEnabled val="1"/>
        </dgm:presLayoutVars>
      </dgm:prSet>
      <dgm:spPr/>
      <dgm:t>
        <a:bodyPr/>
        <a:lstStyle/>
        <a:p>
          <a:endParaRPr lang="it-IT"/>
        </a:p>
      </dgm:t>
    </dgm:pt>
    <dgm:pt modelId="{6ACC5026-ABBE-42E1-AC42-2DF7D84B522D}" type="pres">
      <dgm:prSet presAssocID="{8A9D2B74-F9FA-4181-9315-FFED0109FDA3}" presName="sibTrans" presStyleCnt="0"/>
      <dgm:spPr/>
      <dgm:t>
        <a:bodyPr/>
        <a:lstStyle/>
        <a:p>
          <a:endParaRPr lang="it-IT"/>
        </a:p>
      </dgm:t>
    </dgm:pt>
    <dgm:pt modelId="{13CCECD1-7B6B-490F-B9C1-2F47B7D8DA10}" type="pres">
      <dgm:prSet presAssocID="{7A61508E-E274-4E4F-A4B4-82DF9FED421A}" presName="parenttextcomposite" presStyleCnt="0"/>
      <dgm:spPr/>
      <dgm:t>
        <a:bodyPr/>
        <a:lstStyle/>
        <a:p>
          <a:endParaRPr lang="it-IT"/>
        </a:p>
      </dgm:t>
    </dgm:pt>
    <dgm:pt modelId="{708788D7-E28C-44E5-BE6E-3394CEBE5ACA}" type="pres">
      <dgm:prSet presAssocID="{7A61508E-E274-4E4F-A4B4-82DF9FED421A}" presName="parenttext" presStyleLbl="revTx" presStyleIdx="2" presStyleCnt="3">
        <dgm:presLayoutVars>
          <dgm:chMax/>
          <dgm:chPref val="2"/>
          <dgm:bulletEnabled val="1"/>
        </dgm:presLayoutVars>
      </dgm:prSet>
      <dgm:spPr/>
      <dgm:t>
        <a:bodyPr/>
        <a:lstStyle/>
        <a:p>
          <a:endParaRPr lang="it-IT"/>
        </a:p>
      </dgm:t>
    </dgm:pt>
    <dgm:pt modelId="{A56F9317-9547-49E0-AEC7-738530821F58}" type="pres">
      <dgm:prSet presAssocID="{7A61508E-E274-4E4F-A4B4-82DF9FED421A}" presName="composite" presStyleCnt="0"/>
      <dgm:spPr/>
      <dgm:t>
        <a:bodyPr/>
        <a:lstStyle/>
        <a:p>
          <a:endParaRPr lang="it-IT"/>
        </a:p>
      </dgm:t>
    </dgm:pt>
    <dgm:pt modelId="{B85014E1-9747-433B-96D1-67D45BF81F9F}" type="pres">
      <dgm:prSet presAssocID="{7A61508E-E274-4E4F-A4B4-82DF9FED421A}" presName="chevron1" presStyleLbl="alignNode1" presStyleIdx="14" presStyleCnt="21"/>
      <dgm:spPr/>
      <dgm:t>
        <a:bodyPr/>
        <a:lstStyle/>
        <a:p>
          <a:endParaRPr lang="it-IT"/>
        </a:p>
      </dgm:t>
    </dgm:pt>
    <dgm:pt modelId="{3B0CC451-709C-4FA4-B051-B9A084BA0A6B}" type="pres">
      <dgm:prSet presAssocID="{7A61508E-E274-4E4F-A4B4-82DF9FED421A}" presName="chevron2" presStyleLbl="alignNode1" presStyleIdx="15" presStyleCnt="21"/>
      <dgm:spPr/>
      <dgm:t>
        <a:bodyPr/>
        <a:lstStyle/>
        <a:p>
          <a:endParaRPr lang="it-IT"/>
        </a:p>
      </dgm:t>
    </dgm:pt>
    <dgm:pt modelId="{E0BB736E-B35B-47A6-840B-03E99F51B5D1}" type="pres">
      <dgm:prSet presAssocID="{7A61508E-E274-4E4F-A4B4-82DF9FED421A}" presName="chevron3" presStyleLbl="alignNode1" presStyleIdx="16" presStyleCnt="21"/>
      <dgm:spPr/>
      <dgm:t>
        <a:bodyPr/>
        <a:lstStyle/>
        <a:p>
          <a:endParaRPr lang="it-IT"/>
        </a:p>
      </dgm:t>
    </dgm:pt>
    <dgm:pt modelId="{662BF657-4996-42D4-97C5-8F9E00576A34}" type="pres">
      <dgm:prSet presAssocID="{7A61508E-E274-4E4F-A4B4-82DF9FED421A}" presName="chevron4" presStyleLbl="alignNode1" presStyleIdx="17" presStyleCnt="21"/>
      <dgm:spPr/>
      <dgm:t>
        <a:bodyPr/>
        <a:lstStyle/>
        <a:p>
          <a:endParaRPr lang="it-IT"/>
        </a:p>
      </dgm:t>
    </dgm:pt>
    <dgm:pt modelId="{C1908CDA-52AC-4714-91C4-C88C8C72C998}" type="pres">
      <dgm:prSet presAssocID="{7A61508E-E274-4E4F-A4B4-82DF9FED421A}" presName="chevron5" presStyleLbl="alignNode1" presStyleIdx="18" presStyleCnt="21"/>
      <dgm:spPr/>
      <dgm:t>
        <a:bodyPr/>
        <a:lstStyle/>
        <a:p>
          <a:endParaRPr lang="it-IT"/>
        </a:p>
      </dgm:t>
    </dgm:pt>
    <dgm:pt modelId="{4C31CEE3-7FCA-454F-A64D-3F721D13B700}" type="pres">
      <dgm:prSet presAssocID="{7A61508E-E274-4E4F-A4B4-82DF9FED421A}" presName="chevron6" presStyleLbl="alignNode1" presStyleIdx="19" presStyleCnt="21"/>
      <dgm:spPr/>
      <dgm:t>
        <a:bodyPr/>
        <a:lstStyle/>
        <a:p>
          <a:endParaRPr lang="it-IT"/>
        </a:p>
      </dgm:t>
    </dgm:pt>
    <dgm:pt modelId="{A04CC98C-1A05-4804-BE77-D74A59791B03}" type="pres">
      <dgm:prSet presAssocID="{7A61508E-E274-4E4F-A4B4-82DF9FED421A}" presName="chevron7" presStyleLbl="alignNode1" presStyleIdx="20" presStyleCnt="21"/>
      <dgm:spPr/>
      <dgm:t>
        <a:bodyPr/>
        <a:lstStyle/>
        <a:p>
          <a:endParaRPr lang="it-IT"/>
        </a:p>
      </dgm:t>
    </dgm:pt>
    <dgm:pt modelId="{AFAA7DF3-5902-4CA1-B376-B50CEA9AF114}" type="pres">
      <dgm:prSet presAssocID="{7A61508E-E274-4E4F-A4B4-82DF9FED421A}" presName="childtext" presStyleLbl="solidFgAcc1" presStyleIdx="2" presStyleCnt="3">
        <dgm:presLayoutVars>
          <dgm:chMax/>
          <dgm:chPref val="0"/>
          <dgm:bulletEnabled val="1"/>
        </dgm:presLayoutVars>
      </dgm:prSet>
      <dgm:spPr/>
      <dgm:t>
        <a:bodyPr/>
        <a:lstStyle/>
        <a:p>
          <a:endParaRPr lang="it-IT"/>
        </a:p>
      </dgm:t>
    </dgm:pt>
  </dgm:ptLst>
  <dgm:cxnLst>
    <dgm:cxn modelId="{05F3A4A6-723E-488E-AD69-3726071575C8}" type="presOf" srcId="{7A61508E-E274-4E4F-A4B4-82DF9FED421A}" destId="{708788D7-E28C-44E5-BE6E-3394CEBE5ACA}" srcOrd="0" destOrd="0" presId="urn:microsoft.com/office/officeart/2008/layout/VerticalAccentList"/>
    <dgm:cxn modelId="{C7309208-1F7D-4751-ADFC-8F053886B27D}" srcId="{2100158D-6F9C-4B61-86D1-3AC2DBE8F163}" destId="{7A61508E-E274-4E4F-A4B4-82DF9FED421A}" srcOrd="2" destOrd="0" parTransId="{FD50423E-27A0-429F-90C8-B1C9D37D3CD2}" sibTransId="{18F3178B-1359-4D7B-B91F-72FD3026C24A}"/>
    <dgm:cxn modelId="{D86282C9-DA9F-4C7F-BF41-AA663871AB67}" srcId="{F9CBBB1B-E893-4B7F-826D-304DAF2F2B3E}" destId="{D2C59C4D-5761-49BD-B88B-4915BA07BE29}" srcOrd="0" destOrd="0" parTransId="{12752671-B346-47FA-8974-65CF0069F178}" sibTransId="{2C3D6CCE-0E9D-4E2D-B0B6-7D82C7FFD7AA}"/>
    <dgm:cxn modelId="{18CD9D95-8634-45E4-8080-398B67BD7B7C}" srcId="{2100158D-6F9C-4B61-86D1-3AC2DBE8F163}" destId="{F9CBBB1B-E893-4B7F-826D-304DAF2F2B3E}" srcOrd="1" destOrd="0" parTransId="{56CEF880-F3ED-4E65-B059-F7F91C329F65}" sibTransId="{8A9D2B74-F9FA-4181-9315-FFED0109FDA3}"/>
    <dgm:cxn modelId="{23B6E333-8A6E-487A-98B3-0ED0B4ABB5ED}" srcId="{D21F5410-65DE-432E-BD69-43D2D06A878E}" destId="{83A407AC-EECE-4214-B00C-7E94531A609F}" srcOrd="0" destOrd="0" parTransId="{5068BCE7-9939-4796-8062-810ABF9FAF88}" sibTransId="{0C71EA04-5766-4906-883A-344E72C18F6D}"/>
    <dgm:cxn modelId="{4F18E24D-4326-4EF0-8AAB-A8D4FD52D4B4}" type="presOf" srcId="{8D819123-7D7B-4A85-A422-92A239928E9F}" destId="{AFAA7DF3-5902-4CA1-B376-B50CEA9AF114}" srcOrd="0" destOrd="0" presId="urn:microsoft.com/office/officeart/2008/layout/VerticalAccentList"/>
    <dgm:cxn modelId="{6FBB634D-C582-4A38-A896-DE8433F1C9C5}" type="presOf" srcId="{D2C59C4D-5761-49BD-B88B-4915BA07BE29}" destId="{BF8BCEA7-D8B0-472C-BA66-27293B6762AC}" srcOrd="0" destOrd="0" presId="urn:microsoft.com/office/officeart/2008/layout/VerticalAccentList"/>
    <dgm:cxn modelId="{82365C6E-ED7E-493F-9273-509C3F10D16C}" srcId="{7A61508E-E274-4E4F-A4B4-82DF9FED421A}" destId="{8D819123-7D7B-4A85-A422-92A239928E9F}" srcOrd="0" destOrd="0" parTransId="{44FD3FEA-56CC-4625-90CD-070178D91AD5}" sibTransId="{34A262BE-D2FE-42A1-9BB9-991A30EF82DE}"/>
    <dgm:cxn modelId="{6EA6B795-3376-4BDE-9F3F-C508DEE60780}" type="presOf" srcId="{83A407AC-EECE-4214-B00C-7E94531A609F}" destId="{FE71D485-128B-40CF-892C-5F53A21CA3DB}" srcOrd="0" destOrd="0" presId="urn:microsoft.com/office/officeart/2008/layout/VerticalAccentList"/>
    <dgm:cxn modelId="{65732B64-5315-4B0C-8236-7A176B20077A}" type="presOf" srcId="{D21F5410-65DE-432E-BD69-43D2D06A878E}" destId="{40BA04A2-283D-4E55-9D4A-B9F01BAC7D5F}" srcOrd="0" destOrd="0" presId="urn:microsoft.com/office/officeart/2008/layout/VerticalAccentList"/>
    <dgm:cxn modelId="{469F7974-0720-4F2C-B93D-AFEC82219B7F}" srcId="{2100158D-6F9C-4B61-86D1-3AC2DBE8F163}" destId="{D21F5410-65DE-432E-BD69-43D2D06A878E}" srcOrd="0" destOrd="0" parTransId="{007D9F18-0B8B-4E1B-8E56-9F94A3E1ACFB}" sibTransId="{4C92930F-AF89-4A73-869F-924D61CB74F3}"/>
    <dgm:cxn modelId="{BAD1653E-8886-4AA9-AB43-CFE75EEAC35B}" type="presOf" srcId="{F9CBBB1B-E893-4B7F-826D-304DAF2F2B3E}" destId="{DDB6BF75-4F55-4AE0-A1DD-EAEA4F551E0A}" srcOrd="0" destOrd="0" presId="urn:microsoft.com/office/officeart/2008/layout/VerticalAccentList"/>
    <dgm:cxn modelId="{490A805D-B35B-4917-B6C5-9436BB0E4B1E}" type="presOf" srcId="{2100158D-6F9C-4B61-86D1-3AC2DBE8F163}" destId="{CE2DFE1C-BC3F-4AF0-A2CA-588843229DC7}" srcOrd="0" destOrd="0" presId="urn:microsoft.com/office/officeart/2008/layout/VerticalAccentList"/>
    <dgm:cxn modelId="{9A7A56C6-E61E-4093-B67D-5B82901E2954}" type="presParOf" srcId="{CE2DFE1C-BC3F-4AF0-A2CA-588843229DC7}" destId="{347A3192-E446-4FA5-95C0-F203DFD59DBE}" srcOrd="0" destOrd="0" presId="urn:microsoft.com/office/officeart/2008/layout/VerticalAccentList"/>
    <dgm:cxn modelId="{DC4B98B4-05F8-4565-A14B-634694200CC9}" type="presParOf" srcId="{347A3192-E446-4FA5-95C0-F203DFD59DBE}" destId="{40BA04A2-283D-4E55-9D4A-B9F01BAC7D5F}" srcOrd="0" destOrd="0" presId="urn:microsoft.com/office/officeart/2008/layout/VerticalAccentList"/>
    <dgm:cxn modelId="{B842D46A-90CD-4F4F-807A-9CDBEFD56708}" type="presParOf" srcId="{CE2DFE1C-BC3F-4AF0-A2CA-588843229DC7}" destId="{ACCC1CC4-5CC2-4E78-9FAA-6527615E497D}" srcOrd="1" destOrd="0" presId="urn:microsoft.com/office/officeart/2008/layout/VerticalAccentList"/>
    <dgm:cxn modelId="{F5CB02C0-2005-40A8-AC48-6AC383B3F0CA}" type="presParOf" srcId="{ACCC1CC4-5CC2-4E78-9FAA-6527615E497D}" destId="{FE627106-37B9-47F6-AEEC-A99A12C2E653}" srcOrd="0" destOrd="0" presId="urn:microsoft.com/office/officeart/2008/layout/VerticalAccentList"/>
    <dgm:cxn modelId="{58964A25-5525-4CB9-8402-D70D48905A51}" type="presParOf" srcId="{ACCC1CC4-5CC2-4E78-9FAA-6527615E497D}" destId="{8D7EE7CC-C8FF-4A18-919A-76E1510B544D}" srcOrd="1" destOrd="0" presId="urn:microsoft.com/office/officeart/2008/layout/VerticalAccentList"/>
    <dgm:cxn modelId="{78C4AC8E-1EDD-43A5-B693-8BAA5AB930B5}" type="presParOf" srcId="{ACCC1CC4-5CC2-4E78-9FAA-6527615E497D}" destId="{9F2E936E-9D03-4AD4-A06A-F9813E24F287}" srcOrd="2" destOrd="0" presId="urn:microsoft.com/office/officeart/2008/layout/VerticalAccentList"/>
    <dgm:cxn modelId="{5A427D6E-D983-4CDB-971C-844279B839DB}" type="presParOf" srcId="{ACCC1CC4-5CC2-4E78-9FAA-6527615E497D}" destId="{DA577DDE-2641-4754-9E5B-0859BB5A61DD}" srcOrd="3" destOrd="0" presId="urn:microsoft.com/office/officeart/2008/layout/VerticalAccentList"/>
    <dgm:cxn modelId="{596BE688-B144-4978-890C-604CA962E214}" type="presParOf" srcId="{ACCC1CC4-5CC2-4E78-9FAA-6527615E497D}" destId="{9A7B9045-64D5-4F9B-9F06-3F4C4A79F4FA}" srcOrd="4" destOrd="0" presId="urn:microsoft.com/office/officeart/2008/layout/VerticalAccentList"/>
    <dgm:cxn modelId="{6D69F202-C9C2-425D-96EF-1932FF05D849}" type="presParOf" srcId="{ACCC1CC4-5CC2-4E78-9FAA-6527615E497D}" destId="{08C766AF-0EC5-4430-B47A-223BCE903238}" srcOrd="5" destOrd="0" presId="urn:microsoft.com/office/officeart/2008/layout/VerticalAccentList"/>
    <dgm:cxn modelId="{84A8A0B4-8836-46C3-A39A-1FEE304A2239}" type="presParOf" srcId="{ACCC1CC4-5CC2-4E78-9FAA-6527615E497D}" destId="{768EA885-A9B1-4661-9FC9-177EBCD61A28}" srcOrd="6" destOrd="0" presId="urn:microsoft.com/office/officeart/2008/layout/VerticalAccentList"/>
    <dgm:cxn modelId="{37B55CBB-FF8E-4908-A426-5228534EDFFC}" type="presParOf" srcId="{ACCC1CC4-5CC2-4E78-9FAA-6527615E497D}" destId="{FE71D485-128B-40CF-892C-5F53A21CA3DB}" srcOrd="7" destOrd="0" presId="urn:microsoft.com/office/officeart/2008/layout/VerticalAccentList"/>
    <dgm:cxn modelId="{F7AC02DC-4D2C-4A05-B003-A0D50D9F3B76}" type="presParOf" srcId="{CE2DFE1C-BC3F-4AF0-A2CA-588843229DC7}" destId="{FB6E19F5-6E15-4F15-AA5F-B76729685CB7}" srcOrd="2" destOrd="0" presId="urn:microsoft.com/office/officeart/2008/layout/VerticalAccentList"/>
    <dgm:cxn modelId="{1463BDAE-C10F-476C-B8A5-677A00628A0D}" type="presParOf" srcId="{CE2DFE1C-BC3F-4AF0-A2CA-588843229DC7}" destId="{B9EB7A75-AADA-4C8D-8199-52763259B937}" srcOrd="3" destOrd="0" presId="urn:microsoft.com/office/officeart/2008/layout/VerticalAccentList"/>
    <dgm:cxn modelId="{7A33EE03-26AE-4FD3-AC44-92BF5662C891}" type="presParOf" srcId="{B9EB7A75-AADA-4C8D-8199-52763259B937}" destId="{DDB6BF75-4F55-4AE0-A1DD-EAEA4F551E0A}" srcOrd="0" destOrd="0" presId="urn:microsoft.com/office/officeart/2008/layout/VerticalAccentList"/>
    <dgm:cxn modelId="{FF302B7E-04F5-4F8A-BB7A-F73BA62F33D9}" type="presParOf" srcId="{CE2DFE1C-BC3F-4AF0-A2CA-588843229DC7}" destId="{606E65E1-8CDC-408F-B68C-F968675A5995}" srcOrd="4" destOrd="0" presId="urn:microsoft.com/office/officeart/2008/layout/VerticalAccentList"/>
    <dgm:cxn modelId="{FCE53CC1-38EB-4F52-A66B-068FD79AA1BD}" type="presParOf" srcId="{606E65E1-8CDC-408F-B68C-F968675A5995}" destId="{E4FA3963-1BA1-48D9-8C2B-80C2EBB824D2}" srcOrd="0" destOrd="0" presId="urn:microsoft.com/office/officeart/2008/layout/VerticalAccentList"/>
    <dgm:cxn modelId="{C8B30C86-C3CD-4D85-862A-7F9FEE23D8B4}" type="presParOf" srcId="{606E65E1-8CDC-408F-B68C-F968675A5995}" destId="{0C56B57A-403D-4614-88D6-3639920DFDEE}" srcOrd="1" destOrd="0" presId="urn:microsoft.com/office/officeart/2008/layout/VerticalAccentList"/>
    <dgm:cxn modelId="{D62DFCA3-9629-4550-B03A-C99E94CF9C77}" type="presParOf" srcId="{606E65E1-8CDC-408F-B68C-F968675A5995}" destId="{5D71AE3A-D874-48BE-A3F9-BACF95C1ED28}" srcOrd="2" destOrd="0" presId="urn:microsoft.com/office/officeart/2008/layout/VerticalAccentList"/>
    <dgm:cxn modelId="{F44922CD-AAF0-469B-94A5-7C2202184A2B}" type="presParOf" srcId="{606E65E1-8CDC-408F-B68C-F968675A5995}" destId="{7B2F05E5-3742-4DCF-8FAA-F92DA6F137E0}" srcOrd="3" destOrd="0" presId="urn:microsoft.com/office/officeart/2008/layout/VerticalAccentList"/>
    <dgm:cxn modelId="{7E801437-E224-4261-ADA3-A363B0B3CF65}" type="presParOf" srcId="{606E65E1-8CDC-408F-B68C-F968675A5995}" destId="{823D5B90-0A4D-47E6-A9F4-0171DC1171C3}" srcOrd="4" destOrd="0" presId="urn:microsoft.com/office/officeart/2008/layout/VerticalAccentList"/>
    <dgm:cxn modelId="{BA4373C7-1F27-4809-9F7F-955B76C24DFF}" type="presParOf" srcId="{606E65E1-8CDC-408F-B68C-F968675A5995}" destId="{707480DE-ACBB-4455-A69C-64DD570EDE2C}" srcOrd="5" destOrd="0" presId="urn:microsoft.com/office/officeart/2008/layout/VerticalAccentList"/>
    <dgm:cxn modelId="{A70B5F3F-B95C-4620-8B65-47B909BF8474}" type="presParOf" srcId="{606E65E1-8CDC-408F-B68C-F968675A5995}" destId="{409091EF-CB4B-4EA9-8845-CE674DBA9BF2}" srcOrd="6" destOrd="0" presId="urn:microsoft.com/office/officeart/2008/layout/VerticalAccentList"/>
    <dgm:cxn modelId="{187BFB53-BDD9-4F15-AFC9-523B0E395EF8}" type="presParOf" srcId="{606E65E1-8CDC-408F-B68C-F968675A5995}" destId="{BF8BCEA7-D8B0-472C-BA66-27293B6762AC}" srcOrd="7" destOrd="0" presId="urn:microsoft.com/office/officeart/2008/layout/VerticalAccentList"/>
    <dgm:cxn modelId="{A824CBD2-738E-41DE-B16C-A65EFD447622}" type="presParOf" srcId="{CE2DFE1C-BC3F-4AF0-A2CA-588843229DC7}" destId="{6ACC5026-ABBE-42E1-AC42-2DF7D84B522D}" srcOrd="5" destOrd="0" presId="urn:microsoft.com/office/officeart/2008/layout/VerticalAccentList"/>
    <dgm:cxn modelId="{52E56E4F-DAE6-48F9-9032-BAB308FD2002}" type="presParOf" srcId="{CE2DFE1C-BC3F-4AF0-A2CA-588843229DC7}" destId="{13CCECD1-7B6B-490F-B9C1-2F47B7D8DA10}" srcOrd="6" destOrd="0" presId="urn:microsoft.com/office/officeart/2008/layout/VerticalAccentList"/>
    <dgm:cxn modelId="{CA939CEE-E353-4520-B8F5-2607E1EDB66D}" type="presParOf" srcId="{13CCECD1-7B6B-490F-B9C1-2F47B7D8DA10}" destId="{708788D7-E28C-44E5-BE6E-3394CEBE5ACA}" srcOrd="0" destOrd="0" presId="urn:microsoft.com/office/officeart/2008/layout/VerticalAccentList"/>
    <dgm:cxn modelId="{C06ABDFB-C5E3-4D7C-B331-9582930CC4E9}" type="presParOf" srcId="{CE2DFE1C-BC3F-4AF0-A2CA-588843229DC7}" destId="{A56F9317-9547-49E0-AEC7-738530821F58}" srcOrd="7" destOrd="0" presId="urn:microsoft.com/office/officeart/2008/layout/VerticalAccentList"/>
    <dgm:cxn modelId="{0F72C397-E767-43ED-A88B-A84D762525EA}" type="presParOf" srcId="{A56F9317-9547-49E0-AEC7-738530821F58}" destId="{B85014E1-9747-433B-96D1-67D45BF81F9F}" srcOrd="0" destOrd="0" presId="urn:microsoft.com/office/officeart/2008/layout/VerticalAccentList"/>
    <dgm:cxn modelId="{B3D3C366-E768-45B9-B27E-AD90C0283512}" type="presParOf" srcId="{A56F9317-9547-49E0-AEC7-738530821F58}" destId="{3B0CC451-709C-4FA4-B051-B9A084BA0A6B}" srcOrd="1" destOrd="0" presId="urn:microsoft.com/office/officeart/2008/layout/VerticalAccentList"/>
    <dgm:cxn modelId="{BE21681D-1314-43BC-B28E-3F6FC9E6953E}" type="presParOf" srcId="{A56F9317-9547-49E0-AEC7-738530821F58}" destId="{E0BB736E-B35B-47A6-840B-03E99F51B5D1}" srcOrd="2" destOrd="0" presId="urn:microsoft.com/office/officeart/2008/layout/VerticalAccentList"/>
    <dgm:cxn modelId="{0D84B4DF-8A45-4FBE-99AF-CAE0985DB604}" type="presParOf" srcId="{A56F9317-9547-49E0-AEC7-738530821F58}" destId="{662BF657-4996-42D4-97C5-8F9E00576A34}" srcOrd="3" destOrd="0" presId="urn:microsoft.com/office/officeart/2008/layout/VerticalAccentList"/>
    <dgm:cxn modelId="{7E0CF094-C5BA-4AAB-B497-71BCC06470BE}" type="presParOf" srcId="{A56F9317-9547-49E0-AEC7-738530821F58}" destId="{C1908CDA-52AC-4714-91C4-C88C8C72C998}" srcOrd="4" destOrd="0" presId="urn:microsoft.com/office/officeart/2008/layout/VerticalAccentList"/>
    <dgm:cxn modelId="{CE8260B7-60B3-48DD-9913-CE9B61AC8B1A}" type="presParOf" srcId="{A56F9317-9547-49E0-AEC7-738530821F58}" destId="{4C31CEE3-7FCA-454F-A64D-3F721D13B700}" srcOrd="5" destOrd="0" presId="urn:microsoft.com/office/officeart/2008/layout/VerticalAccentList"/>
    <dgm:cxn modelId="{C41A43AC-3974-4DD6-BBD0-3FCE10608110}" type="presParOf" srcId="{A56F9317-9547-49E0-AEC7-738530821F58}" destId="{A04CC98C-1A05-4804-BE77-D74A59791B03}" srcOrd="6" destOrd="0" presId="urn:microsoft.com/office/officeart/2008/layout/VerticalAccentList"/>
    <dgm:cxn modelId="{8DAE8479-5D54-4FE3-8070-1AF7941ED690}" type="presParOf" srcId="{A56F9317-9547-49E0-AEC7-738530821F58}" destId="{AFAA7DF3-5902-4CA1-B376-B50CEA9AF114}" srcOrd="7" destOrd="0" presId="urn:microsoft.com/office/officeart/2008/layout/VerticalAccentList"/>
  </dgm:cxnLst>
  <dgm:bg>
    <a:solidFill>
      <a:schemeClr val="bg1"/>
    </a:solidFill>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9DC960-1682-49B5-8860-33DCF2896F52}" type="doc">
      <dgm:prSet loTypeId="urn:microsoft.com/office/officeart/2008/layout/VerticalCurvedList" loCatId="list" qsTypeId="urn:microsoft.com/office/officeart/2005/8/quickstyle/3d3" qsCatId="3D" csTypeId="urn:microsoft.com/office/officeart/2005/8/colors/colorful5" csCatId="colorful" phldr="1"/>
      <dgm:spPr/>
      <dgm:t>
        <a:bodyPr/>
        <a:lstStyle/>
        <a:p>
          <a:endParaRPr lang="it-IT"/>
        </a:p>
      </dgm:t>
    </dgm:pt>
    <dgm:pt modelId="{0C5B6A87-1032-4F25-BBEE-E46A7A86B7CE}">
      <dgm:prSet phldrT="[Testo]" custT="1"/>
      <dgm:spPr>
        <a:solidFill>
          <a:srgbClr val="92D050"/>
        </a:solidFill>
      </dgm:spPr>
      <dgm:t>
        <a:bodyPr/>
        <a:lstStyle/>
        <a:p>
          <a:pPr algn="just"/>
          <a:r>
            <a:rPr lang="it-IT" sz="1100" dirty="0" smtClean="0">
              <a:solidFill>
                <a:schemeClr val="tx1"/>
              </a:solidFill>
              <a:latin typeface="Trebuchet MS" panose="020B0603020202020204" pitchFamily="34" charset="0"/>
            </a:rPr>
            <a:t>Esenzione IMU – TASI degli immobili posseduti e utilizzati dagli ETS non commerciali, destinati esclusivamente allo svolgimento, con modalità non commerciali, di determinate attività</a:t>
          </a:r>
          <a:r>
            <a:rPr lang="it-IT" sz="1100" dirty="0" smtClean="0">
              <a:latin typeface="Trebuchet MS" panose="020B0603020202020204" pitchFamily="34" charset="0"/>
            </a:rPr>
            <a:t>.</a:t>
          </a:r>
          <a:endParaRPr lang="it-IT" sz="1100" dirty="0">
            <a:latin typeface="Trebuchet MS" panose="020B0603020202020204" pitchFamily="34" charset="0"/>
          </a:endParaRPr>
        </a:p>
      </dgm:t>
    </dgm:pt>
    <dgm:pt modelId="{8E469025-7D60-4041-919E-C0963757433D}" type="parTrans" cxnId="{946FBF28-4C40-484C-9AE7-0390AB9BB559}">
      <dgm:prSet/>
      <dgm:spPr/>
      <dgm:t>
        <a:bodyPr/>
        <a:lstStyle/>
        <a:p>
          <a:endParaRPr lang="it-IT" sz="1100">
            <a:latin typeface="Trebuchet MS" panose="020B0603020202020204" pitchFamily="34" charset="0"/>
          </a:endParaRPr>
        </a:p>
      </dgm:t>
    </dgm:pt>
    <dgm:pt modelId="{3EADE935-DDB7-435C-B234-6E8C017FE1AC}" type="sibTrans" cxnId="{946FBF28-4C40-484C-9AE7-0390AB9BB559}">
      <dgm:prSet/>
      <dgm:spPr/>
      <dgm:t>
        <a:bodyPr/>
        <a:lstStyle/>
        <a:p>
          <a:endParaRPr lang="it-IT" sz="1100">
            <a:latin typeface="Trebuchet MS" panose="020B0603020202020204" pitchFamily="34" charset="0"/>
          </a:endParaRPr>
        </a:p>
      </dgm:t>
    </dgm:pt>
    <dgm:pt modelId="{AAD2AB29-A565-4760-A98E-B3EB5EA1948B}">
      <dgm:prSet phldrT="[Testo]" custT="1"/>
      <dgm:spPr>
        <a:solidFill>
          <a:srgbClr val="92D050"/>
        </a:solidFill>
      </dgm:spPr>
      <dgm:t>
        <a:bodyPr/>
        <a:lstStyle/>
        <a:p>
          <a:pPr algn="just"/>
          <a:r>
            <a:rPr lang="it-IT" sz="1100" dirty="0" smtClean="0">
              <a:solidFill>
                <a:schemeClr val="tx1"/>
              </a:solidFill>
              <a:latin typeface="Trebuchet MS" panose="020B0603020202020204" pitchFamily="34" charset="0"/>
            </a:rPr>
            <a:t>Esenzione dalle imposte sulle successioni/donazioni e dalle imposte ipotecaria e catastale per i trasferimenti a titolo gratuito  in favore degli ETS. </a:t>
          </a:r>
          <a:endParaRPr lang="it-IT" sz="1100" dirty="0">
            <a:solidFill>
              <a:schemeClr val="tx1"/>
            </a:solidFill>
            <a:latin typeface="Trebuchet MS" panose="020B0603020202020204" pitchFamily="34" charset="0"/>
          </a:endParaRPr>
        </a:p>
      </dgm:t>
    </dgm:pt>
    <dgm:pt modelId="{5C7B47D7-6622-483F-8DD0-C5E64E0796BD}" type="parTrans" cxnId="{851C3836-C80E-4FBF-A40F-3415F3B37DAC}">
      <dgm:prSet/>
      <dgm:spPr/>
      <dgm:t>
        <a:bodyPr/>
        <a:lstStyle/>
        <a:p>
          <a:endParaRPr lang="it-IT" sz="1100">
            <a:latin typeface="Trebuchet MS" panose="020B0603020202020204" pitchFamily="34" charset="0"/>
          </a:endParaRPr>
        </a:p>
      </dgm:t>
    </dgm:pt>
    <dgm:pt modelId="{A621E7FB-EEF6-4DCB-8E4A-75C6583348F6}" type="sibTrans" cxnId="{851C3836-C80E-4FBF-A40F-3415F3B37DAC}">
      <dgm:prSet/>
      <dgm:spPr/>
      <dgm:t>
        <a:bodyPr/>
        <a:lstStyle/>
        <a:p>
          <a:endParaRPr lang="it-IT" sz="1100">
            <a:latin typeface="Trebuchet MS" panose="020B0603020202020204" pitchFamily="34" charset="0"/>
          </a:endParaRPr>
        </a:p>
      </dgm:t>
    </dgm:pt>
    <dgm:pt modelId="{B0B28C57-4AEE-4059-9882-CB29D264FDBD}">
      <dgm:prSet phldrT="[Testo]" custT="1"/>
      <dgm:spPr>
        <a:solidFill>
          <a:srgbClr val="92D050"/>
        </a:solidFill>
      </dgm:spPr>
      <dgm:t>
        <a:bodyPr/>
        <a:lstStyle/>
        <a:p>
          <a:pPr algn="just"/>
          <a:r>
            <a:rPr lang="it-IT" sz="1100" dirty="0" smtClean="0">
              <a:solidFill>
                <a:schemeClr val="tx1"/>
              </a:solidFill>
              <a:latin typeface="Trebuchet MS" panose="020B0603020202020204" pitchFamily="34" charset="0"/>
            </a:rPr>
            <a:t>Applicazione in misura fissa delle imposte di registro, ipotecaria e catastale per i trasferimenti di beni immobili o per gli atti traslativi/costitutivi di diritti reali immobiliari di godimento in favore di ETS e imprese sociali.</a:t>
          </a:r>
          <a:endParaRPr lang="it-IT" sz="1100" dirty="0">
            <a:solidFill>
              <a:schemeClr val="tx1"/>
            </a:solidFill>
            <a:latin typeface="Trebuchet MS" panose="020B0603020202020204" pitchFamily="34" charset="0"/>
          </a:endParaRPr>
        </a:p>
      </dgm:t>
    </dgm:pt>
    <dgm:pt modelId="{9E28C191-5CF3-4159-A7AA-B7C96EF28E17}" type="parTrans" cxnId="{A9C7D9ED-DB0E-46DF-B88C-5F1F7DF8200A}">
      <dgm:prSet/>
      <dgm:spPr/>
      <dgm:t>
        <a:bodyPr/>
        <a:lstStyle/>
        <a:p>
          <a:endParaRPr lang="it-IT" sz="1100">
            <a:latin typeface="Trebuchet MS" panose="020B0603020202020204" pitchFamily="34" charset="0"/>
          </a:endParaRPr>
        </a:p>
      </dgm:t>
    </dgm:pt>
    <dgm:pt modelId="{266F91A8-05A0-4BD2-80E8-0836731CE1B3}" type="sibTrans" cxnId="{A9C7D9ED-DB0E-46DF-B88C-5F1F7DF8200A}">
      <dgm:prSet/>
      <dgm:spPr/>
      <dgm:t>
        <a:bodyPr/>
        <a:lstStyle/>
        <a:p>
          <a:endParaRPr lang="it-IT" sz="1100">
            <a:latin typeface="Trebuchet MS" panose="020B0603020202020204" pitchFamily="34" charset="0"/>
          </a:endParaRPr>
        </a:p>
      </dgm:t>
    </dgm:pt>
    <dgm:pt modelId="{835D5A3F-A665-4A92-ACD0-EF31A1AB7449}">
      <dgm:prSet custT="1"/>
      <dgm:spPr>
        <a:solidFill>
          <a:srgbClr val="92D050"/>
        </a:solidFill>
      </dgm:spPr>
      <dgm:t>
        <a:bodyPr/>
        <a:lstStyle/>
        <a:p>
          <a:pPr algn="just"/>
          <a:r>
            <a:rPr lang="it-IT" sz="1100" dirty="0" smtClean="0">
              <a:solidFill>
                <a:schemeClr val="tx1"/>
              </a:solidFill>
              <a:latin typeface="Trebuchet MS" panose="020B0603020202020204" pitchFamily="34" charset="0"/>
            </a:rPr>
            <a:t>Imposta di registro, ipotecaria e catastale fisse per gli atti costitutivi e le modifiche statutarie, comprese le operazioni di fusione, scissione o trasformazione. </a:t>
          </a:r>
          <a:endParaRPr lang="it-IT" sz="1100" dirty="0">
            <a:solidFill>
              <a:schemeClr val="tx1"/>
            </a:solidFill>
            <a:latin typeface="Trebuchet MS" panose="020B0603020202020204" pitchFamily="34" charset="0"/>
          </a:endParaRPr>
        </a:p>
      </dgm:t>
    </dgm:pt>
    <dgm:pt modelId="{21424C2A-E22F-4B19-BB67-447BB2E69D67}" type="parTrans" cxnId="{FD44FB0C-703F-4354-A5E0-291FE299CEB0}">
      <dgm:prSet/>
      <dgm:spPr/>
      <dgm:t>
        <a:bodyPr/>
        <a:lstStyle/>
        <a:p>
          <a:endParaRPr lang="it-IT" sz="1100">
            <a:latin typeface="Trebuchet MS" panose="020B0603020202020204" pitchFamily="34" charset="0"/>
          </a:endParaRPr>
        </a:p>
      </dgm:t>
    </dgm:pt>
    <dgm:pt modelId="{A8ADBA61-4498-4644-AADD-F2A9EDBDA9B3}" type="sibTrans" cxnId="{FD44FB0C-703F-4354-A5E0-291FE299CEB0}">
      <dgm:prSet/>
      <dgm:spPr/>
      <dgm:t>
        <a:bodyPr/>
        <a:lstStyle/>
        <a:p>
          <a:endParaRPr lang="it-IT" sz="1100">
            <a:latin typeface="Trebuchet MS" panose="020B0603020202020204" pitchFamily="34" charset="0"/>
          </a:endParaRPr>
        </a:p>
      </dgm:t>
    </dgm:pt>
    <dgm:pt modelId="{51EBEF5D-FDC9-4B18-8362-69D8375C274F}">
      <dgm:prSet custT="1"/>
      <dgm:spPr>
        <a:solidFill>
          <a:srgbClr val="92D050"/>
        </a:solidFill>
      </dgm:spPr>
      <dgm:t>
        <a:bodyPr/>
        <a:lstStyle/>
        <a:p>
          <a:pPr algn="just"/>
          <a:r>
            <a:rPr lang="it-IT" sz="1100" dirty="0" smtClean="0">
              <a:solidFill>
                <a:schemeClr val="tx1"/>
              </a:solidFill>
              <a:latin typeface="Trebuchet MS" panose="020B0603020202020204" pitchFamily="34" charset="0"/>
            </a:rPr>
            <a:t>Esenzione dall’imposta di bollo.</a:t>
          </a:r>
          <a:endParaRPr lang="it-IT" sz="1100" dirty="0">
            <a:solidFill>
              <a:schemeClr val="tx1"/>
            </a:solidFill>
            <a:latin typeface="Trebuchet MS" panose="020B0603020202020204" pitchFamily="34" charset="0"/>
          </a:endParaRPr>
        </a:p>
      </dgm:t>
    </dgm:pt>
    <dgm:pt modelId="{21DF5D14-82B8-45AE-BCF2-57B9265A0606}" type="parTrans" cxnId="{E89DB9E1-9D74-4672-BA1D-F74A79C0B1FA}">
      <dgm:prSet/>
      <dgm:spPr/>
      <dgm:t>
        <a:bodyPr/>
        <a:lstStyle/>
        <a:p>
          <a:endParaRPr lang="it-IT" sz="1100">
            <a:latin typeface="Trebuchet MS" panose="020B0603020202020204" pitchFamily="34" charset="0"/>
          </a:endParaRPr>
        </a:p>
      </dgm:t>
    </dgm:pt>
    <dgm:pt modelId="{FD0FC515-DCB4-409E-93BB-8999DD004243}" type="sibTrans" cxnId="{E89DB9E1-9D74-4672-BA1D-F74A79C0B1FA}">
      <dgm:prSet/>
      <dgm:spPr/>
      <dgm:t>
        <a:bodyPr/>
        <a:lstStyle/>
        <a:p>
          <a:endParaRPr lang="it-IT" sz="1100">
            <a:latin typeface="Trebuchet MS" panose="020B0603020202020204" pitchFamily="34" charset="0"/>
          </a:endParaRPr>
        </a:p>
      </dgm:t>
    </dgm:pt>
    <dgm:pt modelId="{2078E4B1-78D6-4B33-9839-BE7077315FD8}">
      <dgm:prSet custT="1"/>
      <dgm:spPr>
        <a:solidFill>
          <a:srgbClr val="92D050"/>
        </a:solidFill>
      </dgm:spPr>
      <dgm:t>
        <a:bodyPr/>
        <a:lstStyle/>
        <a:p>
          <a:pPr algn="just"/>
          <a:r>
            <a:rPr lang="it-IT" sz="1100" dirty="0" smtClean="0">
              <a:solidFill>
                <a:schemeClr val="tx1"/>
              </a:solidFill>
              <a:latin typeface="Trebuchet MS" panose="020B0603020202020204" pitchFamily="34" charset="0"/>
            </a:rPr>
            <a:t>Esenzione dall’imposta sugli intrattenimenti.</a:t>
          </a:r>
          <a:endParaRPr lang="it-IT" sz="1100" dirty="0">
            <a:solidFill>
              <a:schemeClr val="tx1"/>
            </a:solidFill>
            <a:latin typeface="Trebuchet MS" panose="020B0603020202020204" pitchFamily="34" charset="0"/>
          </a:endParaRPr>
        </a:p>
      </dgm:t>
    </dgm:pt>
    <dgm:pt modelId="{6F968AD1-CF93-449A-B358-CD46D677B3C3}" type="parTrans" cxnId="{ACD86966-AE08-4B24-833E-9A0BDDE08C8F}">
      <dgm:prSet/>
      <dgm:spPr/>
      <dgm:t>
        <a:bodyPr/>
        <a:lstStyle/>
        <a:p>
          <a:endParaRPr lang="it-IT" sz="1100">
            <a:latin typeface="Trebuchet MS" panose="020B0603020202020204" pitchFamily="34" charset="0"/>
          </a:endParaRPr>
        </a:p>
      </dgm:t>
    </dgm:pt>
    <dgm:pt modelId="{911CA8CB-3B2D-4B80-92F1-09CF8F188DF8}" type="sibTrans" cxnId="{ACD86966-AE08-4B24-833E-9A0BDDE08C8F}">
      <dgm:prSet/>
      <dgm:spPr/>
      <dgm:t>
        <a:bodyPr/>
        <a:lstStyle/>
        <a:p>
          <a:endParaRPr lang="it-IT" sz="1100">
            <a:latin typeface="Trebuchet MS" panose="020B0603020202020204" pitchFamily="34" charset="0"/>
          </a:endParaRPr>
        </a:p>
      </dgm:t>
    </dgm:pt>
    <dgm:pt modelId="{AD9CF28A-8309-4375-84F1-C49574DA85E5}">
      <dgm:prSet custT="1"/>
      <dgm:spPr>
        <a:solidFill>
          <a:srgbClr val="92D050"/>
        </a:solidFill>
      </dgm:spPr>
      <dgm:t>
        <a:bodyPr/>
        <a:lstStyle/>
        <a:p>
          <a:pPr algn="just"/>
          <a:r>
            <a:rPr lang="it-IT" sz="1100" dirty="0" smtClean="0">
              <a:solidFill>
                <a:schemeClr val="tx1"/>
              </a:solidFill>
              <a:latin typeface="Trebuchet MS" panose="020B0603020202020204" pitchFamily="34" charset="0"/>
            </a:rPr>
            <a:t>Esenzione dalle tasse sulle concessioni governative.</a:t>
          </a:r>
          <a:endParaRPr lang="it-IT" sz="1100" dirty="0">
            <a:solidFill>
              <a:schemeClr val="tx1"/>
            </a:solidFill>
            <a:latin typeface="Trebuchet MS" panose="020B0603020202020204" pitchFamily="34" charset="0"/>
          </a:endParaRPr>
        </a:p>
      </dgm:t>
    </dgm:pt>
    <dgm:pt modelId="{49F7A21D-BAF4-417E-B70D-841554A26FDA}" type="parTrans" cxnId="{CA99E791-2656-4E18-A7CE-B06F6EDD0F71}">
      <dgm:prSet/>
      <dgm:spPr/>
      <dgm:t>
        <a:bodyPr/>
        <a:lstStyle/>
        <a:p>
          <a:endParaRPr lang="it-IT" sz="1100">
            <a:latin typeface="Trebuchet MS" panose="020B0603020202020204" pitchFamily="34" charset="0"/>
          </a:endParaRPr>
        </a:p>
      </dgm:t>
    </dgm:pt>
    <dgm:pt modelId="{52830CA3-2935-41CD-ABF3-6F5E9A12E03F}" type="sibTrans" cxnId="{CA99E791-2656-4E18-A7CE-B06F6EDD0F71}">
      <dgm:prSet/>
      <dgm:spPr/>
      <dgm:t>
        <a:bodyPr/>
        <a:lstStyle/>
        <a:p>
          <a:endParaRPr lang="it-IT" sz="1100">
            <a:latin typeface="Trebuchet MS" panose="020B0603020202020204" pitchFamily="34" charset="0"/>
          </a:endParaRPr>
        </a:p>
      </dgm:t>
    </dgm:pt>
    <dgm:pt modelId="{B5C7642C-5399-4411-A213-56C6055DB8E2}" type="pres">
      <dgm:prSet presAssocID="{1D9DC960-1682-49B5-8860-33DCF2896F52}" presName="Name0" presStyleCnt="0">
        <dgm:presLayoutVars>
          <dgm:chMax val="7"/>
          <dgm:chPref val="7"/>
          <dgm:dir/>
        </dgm:presLayoutVars>
      </dgm:prSet>
      <dgm:spPr/>
      <dgm:t>
        <a:bodyPr/>
        <a:lstStyle/>
        <a:p>
          <a:endParaRPr lang="it-IT"/>
        </a:p>
      </dgm:t>
    </dgm:pt>
    <dgm:pt modelId="{A63E8C96-F40E-426F-B1EF-E99FB03457D6}" type="pres">
      <dgm:prSet presAssocID="{1D9DC960-1682-49B5-8860-33DCF2896F52}" presName="Name1" presStyleCnt="0"/>
      <dgm:spPr/>
      <dgm:t>
        <a:bodyPr/>
        <a:lstStyle/>
        <a:p>
          <a:endParaRPr lang="it-IT"/>
        </a:p>
      </dgm:t>
    </dgm:pt>
    <dgm:pt modelId="{AA433BE6-E905-4756-9422-588F76D5DC7B}" type="pres">
      <dgm:prSet presAssocID="{1D9DC960-1682-49B5-8860-33DCF2896F52}" presName="cycle" presStyleCnt="0"/>
      <dgm:spPr/>
      <dgm:t>
        <a:bodyPr/>
        <a:lstStyle/>
        <a:p>
          <a:endParaRPr lang="it-IT"/>
        </a:p>
      </dgm:t>
    </dgm:pt>
    <dgm:pt modelId="{697EDD48-15FD-4405-A340-B8531BCB959D}" type="pres">
      <dgm:prSet presAssocID="{1D9DC960-1682-49B5-8860-33DCF2896F52}" presName="srcNode" presStyleLbl="node1" presStyleIdx="0" presStyleCnt="7"/>
      <dgm:spPr/>
      <dgm:t>
        <a:bodyPr/>
        <a:lstStyle/>
        <a:p>
          <a:endParaRPr lang="it-IT"/>
        </a:p>
      </dgm:t>
    </dgm:pt>
    <dgm:pt modelId="{C4B9D748-65B0-4C72-B918-2803B2B728C3}" type="pres">
      <dgm:prSet presAssocID="{1D9DC960-1682-49B5-8860-33DCF2896F52}" presName="conn" presStyleLbl="parChTrans1D2" presStyleIdx="0" presStyleCnt="1"/>
      <dgm:spPr/>
      <dgm:t>
        <a:bodyPr/>
        <a:lstStyle/>
        <a:p>
          <a:endParaRPr lang="it-IT"/>
        </a:p>
      </dgm:t>
    </dgm:pt>
    <dgm:pt modelId="{970C9D72-F156-446D-AAA9-3AE47A7FEE0A}" type="pres">
      <dgm:prSet presAssocID="{1D9DC960-1682-49B5-8860-33DCF2896F52}" presName="extraNode" presStyleLbl="node1" presStyleIdx="0" presStyleCnt="7"/>
      <dgm:spPr/>
      <dgm:t>
        <a:bodyPr/>
        <a:lstStyle/>
        <a:p>
          <a:endParaRPr lang="it-IT"/>
        </a:p>
      </dgm:t>
    </dgm:pt>
    <dgm:pt modelId="{BDB118BF-3B5D-415A-986D-3586823D097E}" type="pres">
      <dgm:prSet presAssocID="{1D9DC960-1682-49B5-8860-33DCF2896F52}" presName="dstNode" presStyleLbl="node1" presStyleIdx="0" presStyleCnt="7"/>
      <dgm:spPr/>
      <dgm:t>
        <a:bodyPr/>
        <a:lstStyle/>
        <a:p>
          <a:endParaRPr lang="it-IT"/>
        </a:p>
      </dgm:t>
    </dgm:pt>
    <dgm:pt modelId="{0DD5E7C6-93C2-4223-AEF2-51E8041800F1}" type="pres">
      <dgm:prSet presAssocID="{0C5B6A87-1032-4F25-BBEE-E46A7A86B7CE}" presName="text_1" presStyleLbl="node1" presStyleIdx="0" presStyleCnt="7">
        <dgm:presLayoutVars>
          <dgm:bulletEnabled val="1"/>
        </dgm:presLayoutVars>
      </dgm:prSet>
      <dgm:spPr/>
      <dgm:t>
        <a:bodyPr/>
        <a:lstStyle/>
        <a:p>
          <a:endParaRPr lang="it-IT"/>
        </a:p>
      </dgm:t>
    </dgm:pt>
    <dgm:pt modelId="{5DA845F2-DD3A-4667-9BA3-00F6D3325AB6}" type="pres">
      <dgm:prSet presAssocID="{0C5B6A87-1032-4F25-BBEE-E46A7A86B7CE}" presName="accent_1" presStyleCnt="0"/>
      <dgm:spPr/>
      <dgm:t>
        <a:bodyPr/>
        <a:lstStyle/>
        <a:p>
          <a:endParaRPr lang="it-IT"/>
        </a:p>
      </dgm:t>
    </dgm:pt>
    <dgm:pt modelId="{E86B8FEA-0F0D-4A84-AD03-22E0A33B7434}" type="pres">
      <dgm:prSet presAssocID="{0C5B6A87-1032-4F25-BBEE-E46A7A86B7CE}" presName="accentRepeatNode" presStyleLbl="solidFgAcc1" presStyleIdx="0" presStyleCnt="7"/>
      <dgm:spPr/>
      <dgm:t>
        <a:bodyPr/>
        <a:lstStyle/>
        <a:p>
          <a:endParaRPr lang="it-IT"/>
        </a:p>
      </dgm:t>
    </dgm:pt>
    <dgm:pt modelId="{CF627783-1122-4EDE-987C-38B2E7E748E5}" type="pres">
      <dgm:prSet presAssocID="{AAD2AB29-A565-4760-A98E-B3EB5EA1948B}" presName="text_2" presStyleLbl="node1" presStyleIdx="1" presStyleCnt="7">
        <dgm:presLayoutVars>
          <dgm:bulletEnabled val="1"/>
        </dgm:presLayoutVars>
      </dgm:prSet>
      <dgm:spPr/>
      <dgm:t>
        <a:bodyPr/>
        <a:lstStyle/>
        <a:p>
          <a:endParaRPr lang="it-IT"/>
        </a:p>
      </dgm:t>
    </dgm:pt>
    <dgm:pt modelId="{F98C7F71-BCD5-4044-9375-D1C062F5448D}" type="pres">
      <dgm:prSet presAssocID="{AAD2AB29-A565-4760-A98E-B3EB5EA1948B}" presName="accent_2" presStyleCnt="0"/>
      <dgm:spPr/>
      <dgm:t>
        <a:bodyPr/>
        <a:lstStyle/>
        <a:p>
          <a:endParaRPr lang="it-IT"/>
        </a:p>
      </dgm:t>
    </dgm:pt>
    <dgm:pt modelId="{275A144E-A095-44EB-B2E2-81837E727BB1}" type="pres">
      <dgm:prSet presAssocID="{AAD2AB29-A565-4760-A98E-B3EB5EA1948B}" presName="accentRepeatNode" presStyleLbl="solidFgAcc1" presStyleIdx="1" presStyleCnt="7"/>
      <dgm:spPr/>
      <dgm:t>
        <a:bodyPr/>
        <a:lstStyle/>
        <a:p>
          <a:endParaRPr lang="it-IT"/>
        </a:p>
      </dgm:t>
    </dgm:pt>
    <dgm:pt modelId="{009D2E14-496E-49C1-9923-B3336E793E93}" type="pres">
      <dgm:prSet presAssocID="{B0B28C57-4AEE-4059-9882-CB29D264FDBD}" presName="text_3" presStyleLbl="node1" presStyleIdx="2" presStyleCnt="7" custLinFactNeighborY="-2972">
        <dgm:presLayoutVars>
          <dgm:bulletEnabled val="1"/>
        </dgm:presLayoutVars>
      </dgm:prSet>
      <dgm:spPr/>
      <dgm:t>
        <a:bodyPr/>
        <a:lstStyle/>
        <a:p>
          <a:endParaRPr lang="it-IT"/>
        </a:p>
      </dgm:t>
    </dgm:pt>
    <dgm:pt modelId="{676BDDFA-A889-40F6-B5AB-6FA76EC1C7DE}" type="pres">
      <dgm:prSet presAssocID="{B0B28C57-4AEE-4059-9882-CB29D264FDBD}" presName="accent_3" presStyleCnt="0"/>
      <dgm:spPr/>
      <dgm:t>
        <a:bodyPr/>
        <a:lstStyle/>
        <a:p>
          <a:endParaRPr lang="it-IT"/>
        </a:p>
      </dgm:t>
    </dgm:pt>
    <dgm:pt modelId="{01EF73E0-507F-48B8-A7A2-315B3253CB82}" type="pres">
      <dgm:prSet presAssocID="{B0B28C57-4AEE-4059-9882-CB29D264FDBD}" presName="accentRepeatNode" presStyleLbl="solidFgAcc1" presStyleIdx="2" presStyleCnt="7"/>
      <dgm:spPr/>
      <dgm:t>
        <a:bodyPr/>
        <a:lstStyle/>
        <a:p>
          <a:endParaRPr lang="it-IT"/>
        </a:p>
      </dgm:t>
    </dgm:pt>
    <dgm:pt modelId="{35B94885-1429-49DF-9E86-67EE9C5C0661}" type="pres">
      <dgm:prSet presAssocID="{835D5A3F-A665-4A92-ACD0-EF31A1AB7449}" presName="text_4" presStyleLbl="node1" presStyleIdx="3" presStyleCnt="7">
        <dgm:presLayoutVars>
          <dgm:bulletEnabled val="1"/>
        </dgm:presLayoutVars>
      </dgm:prSet>
      <dgm:spPr/>
      <dgm:t>
        <a:bodyPr/>
        <a:lstStyle/>
        <a:p>
          <a:endParaRPr lang="it-IT"/>
        </a:p>
      </dgm:t>
    </dgm:pt>
    <dgm:pt modelId="{ACC112C1-5017-4037-A9E9-F50F92962DF4}" type="pres">
      <dgm:prSet presAssocID="{835D5A3F-A665-4A92-ACD0-EF31A1AB7449}" presName="accent_4" presStyleCnt="0"/>
      <dgm:spPr/>
      <dgm:t>
        <a:bodyPr/>
        <a:lstStyle/>
        <a:p>
          <a:endParaRPr lang="it-IT"/>
        </a:p>
      </dgm:t>
    </dgm:pt>
    <dgm:pt modelId="{6642DF04-07E9-4BBB-8950-EDE80086E01B}" type="pres">
      <dgm:prSet presAssocID="{835D5A3F-A665-4A92-ACD0-EF31A1AB7449}" presName="accentRepeatNode" presStyleLbl="solidFgAcc1" presStyleIdx="3" presStyleCnt="7"/>
      <dgm:spPr/>
      <dgm:t>
        <a:bodyPr/>
        <a:lstStyle/>
        <a:p>
          <a:endParaRPr lang="it-IT"/>
        </a:p>
      </dgm:t>
    </dgm:pt>
    <dgm:pt modelId="{A80A6015-AD96-46AF-A7C0-AFA3DBF7641A}" type="pres">
      <dgm:prSet presAssocID="{51EBEF5D-FDC9-4B18-8362-69D8375C274F}" presName="text_5" presStyleLbl="node1" presStyleIdx="4" presStyleCnt="7">
        <dgm:presLayoutVars>
          <dgm:bulletEnabled val="1"/>
        </dgm:presLayoutVars>
      </dgm:prSet>
      <dgm:spPr/>
      <dgm:t>
        <a:bodyPr/>
        <a:lstStyle/>
        <a:p>
          <a:endParaRPr lang="it-IT"/>
        </a:p>
      </dgm:t>
    </dgm:pt>
    <dgm:pt modelId="{2EFF0C9E-017A-43C5-AE54-7A6EE9D3DB4B}" type="pres">
      <dgm:prSet presAssocID="{51EBEF5D-FDC9-4B18-8362-69D8375C274F}" presName="accent_5" presStyleCnt="0"/>
      <dgm:spPr/>
      <dgm:t>
        <a:bodyPr/>
        <a:lstStyle/>
        <a:p>
          <a:endParaRPr lang="it-IT"/>
        </a:p>
      </dgm:t>
    </dgm:pt>
    <dgm:pt modelId="{0B26FB24-47F6-4728-9E0A-4F86A9255312}" type="pres">
      <dgm:prSet presAssocID="{51EBEF5D-FDC9-4B18-8362-69D8375C274F}" presName="accentRepeatNode" presStyleLbl="solidFgAcc1" presStyleIdx="4" presStyleCnt="7"/>
      <dgm:spPr/>
      <dgm:t>
        <a:bodyPr/>
        <a:lstStyle/>
        <a:p>
          <a:endParaRPr lang="it-IT"/>
        </a:p>
      </dgm:t>
    </dgm:pt>
    <dgm:pt modelId="{2E64122F-9B47-47CE-81F8-41129AC546A0}" type="pres">
      <dgm:prSet presAssocID="{2078E4B1-78D6-4B33-9839-BE7077315FD8}" presName="text_6" presStyleLbl="node1" presStyleIdx="5" presStyleCnt="7">
        <dgm:presLayoutVars>
          <dgm:bulletEnabled val="1"/>
        </dgm:presLayoutVars>
      </dgm:prSet>
      <dgm:spPr/>
      <dgm:t>
        <a:bodyPr/>
        <a:lstStyle/>
        <a:p>
          <a:endParaRPr lang="it-IT"/>
        </a:p>
      </dgm:t>
    </dgm:pt>
    <dgm:pt modelId="{8BDE6272-AF2C-41D7-8B0E-BB801AC0FAD1}" type="pres">
      <dgm:prSet presAssocID="{2078E4B1-78D6-4B33-9839-BE7077315FD8}" presName="accent_6" presStyleCnt="0"/>
      <dgm:spPr/>
      <dgm:t>
        <a:bodyPr/>
        <a:lstStyle/>
        <a:p>
          <a:endParaRPr lang="it-IT"/>
        </a:p>
      </dgm:t>
    </dgm:pt>
    <dgm:pt modelId="{BC9AE6FB-D1E6-468E-830E-F6977DC42077}" type="pres">
      <dgm:prSet presAssocID="{2078E4B1-78D6-4B33-9839-BE7077315FD8}" presName="accentRepeatNode" presStyleLbl="solidFgAcc1" presStyleIdx="5" presStyleCnt="7"/>
      <dgm:spPr/>
      <dgm:t>
        <a:bodyPr/>
        <a:lstStyle/>
        <a:p>
          <a:endParaRPr lang="it-IT"/>
        </a:p>
      </dgm:t>
    </dgm:pt>
    <dgm:pt modelId="{167C7BB7-9C12-40C4-9D5C-8E4610743B98}" type="pres">
      <dgm:prSet presAssocID="{AD9CF28A-8309-4375-84F1-C49574DA85E5}" presName="text_7" presStyleLbl="node1" presStyleIdx="6" presStyleCnt="7">
        <dgm:presLayoutVars>
          <dgm:bulletEnabled val="1"/>
        </dgm:presLayoutVars>
      </dgm:prSet>
      <dgm:spPr/>
      <dgm:t>
        <a:bodyPr/>
        <a:lstStyle/>
        <a:p>
          <a:endParaRPr lang="it-IT"/>
        </a:p>
      </dgm:t>
    </dgm:pt>
    <dgm:pt modelId="{98492CA2-B899-4A17-B753-77C1B6593340}" type="pres">
      <dgm:prSet presAssocID="{AD9CF28A-8309-4375-84F1-C49574DA85E5}" presName="accent_7" presStyleCnt="0"/>
      <dgm:spPr/>
      <dgm:t>
        <a:bodyPr/>
        <a:lstStyle/>
        <a:p>
          <a:endParaRPr lang="it-IT"/>
        </a:p>
      </dgm:t>
    </dgm:pt>
    <dgm:pt modelId="{9DD8991E-0092-4D96-A6EC-96395695D95C}" type="pres">
      <dgm:prSet presAssocID="{AD9CF28A-8309-4375-84F1-C49574DA85E5}" presName="accentRepeatNode" presStyleLbl="solidFgAcc1" presStyleIdx="6" presStyleCnt="7"/>
      <dgm:spPr/>
      <dgm:t>
        <a:bodyPr/>
        <a:lstStyle/>
        <a:p>
          <a:endParaRPr lang="it-IT"/>
        </a:p>
      </dgm:t>
    </dgm:pt>
  </dgm:ptLst>
  <dgm:cxnLst>
    <dgm:cxn modelId="{0FCB0360-8122-4AC5-AE4B-56BE9E528172}" type="presOf" srcId="{51EBEF5D-FDC9-4B18-8362-69D8375C274F}" destId="{A80A6015-AD96-46AF-A7C0-AFA3DBF7641A}" srcOrd="0" destOrd="0" presId="urn:microsoft.com/office/officeart/2008/layout/VerticalCurvedList"/>
    <dgm:cxn modelId="{CA64E3A9-923D-4B4A-B093-BF6EB91F0E3E}" type="presOf" srcId="{B0B28C57-4AEE-4059-9882-CB29D264FDBD}" destId="{009D2E14-496E-49C1-9923-B3336E793E93}" srcOrd="0" destOrd="0" presId="urn:microsoft.com/office/officeart/2008/layout/VerticalCurvedList"/>
    <dgm:cxn modelId="{8444E227-7FDD-4A59-B684-F41C45B321D7}" type="presOf" srcId="{0C5B6A87-1032-4F25-BBEE-E46A7A86B7CE}" destId="{0DD5E7C6-93C2-4223-AEF2-51E8041800F1}" srcOrd="0" destOrd="0" presId="urn:microsoft.com/office/officeart/2008/layout/VerticalCurvedList"/>
    <dgm:cxn modelId="{1A61F4D9-64CB-459C-90D8-9DAB3C0BDE3B}" type="presOf" srcId="{AD9CF28A-8309-4375-84F1-C49574DA85E5}" destId="{167C7BB7-9C12-40C4-9D5C-8E4610743B98}" srcOrd="0" destOrd="0" presId="urn:microsoft.com/office/officeart/2008/layout/VerticalCurvedList"/>
    <dgm:cxn modelId="{26609DD5-B4C0-46CD-BE5A-A2E090A216E8}" type="presOf" srcId="{1D9DC960-1682-49B5-8860-33DCF2896F52}" destId="{B5C7642C-5399-4411-A213-56C6055DB8E2}" srcOrd="0" destOrd="0" presId="urn:microsoft.com/office/officeart/2008/layout/VerticalCurvedList"/>
    <dgm:cxn modelId="{A9C7D9ED-DB0E-46DF-B88C-5F1F7DF8200A}" srcId="{1D9DC960-1682-49B5-8860-33DCF2896F52}" destId="{B0B28C57-4AEE-4059-9882-CB29D264FDBD}" srcOrd="2" destOrd="0" parTransId="{9E28C191-5CF3-4159-A7AA-B7C96EF28E17}" sibTransId="{266F91A8-05A0-4BD2-80E8-0836731CE1B3}"/>
    <dgm:cxn modelId="{4D47834A-ED15-40B3-A6E6-B5AE848B0B43}" type="presOf" srcId="{AAD2AB29-A565-4760-A98E-B3EB5EA1948B}" destId="{CF627783-1122-4EDE-987C-38B2E7E748E5}" srcOrd="0" destOrd="0" presId="urn:microsoft.com/office/officeart/2008/layout/VerticalCurvedList"/>
    <dgm:cxn modelId="{3809B381-8F07-4D20-A327-DFF60C4705CF}" type="presOf" srcId="{2078E4B1-78D6-4B33-9839-BE7077315FD8}" destId="{2E64122F-9B47-47CE-81F8-41129AC546A0}" srcOrd="0" destOrd="0" presId="urn:microsoft.com/office/officeart/2008/layout/VerticalCurvedList"/>
    <dgm:cxn modelId="{E89DB9E1-9D74-4672-BA1D-F74A79C0B1FA}" srcId="{1D9DC960-1682-49B5-8860-33DCF2896F52}" destId="{51EBEF5D-FDC9-4B18-8362-69D8375C274F}" srcOrd="4" destOrd="0" parTransId="{21DF5D14-82B8-45AE-BCF2-57B9265A0606}" sibTransId="{FD0FC515-DCB4-409E-93BB-8999DD004243}"/>
    <dgm:cxn modelId="{CA99E791-2656-4E18-A7CE-B06F6EDD0F71}" srcId="{1D9DC960-1682-49B5-8860-33DCF2896F52}" destId="{AD9CF28A-8309-4375-84F1-C49574DA85E5}" srcOrd="6" destOrd="0" parTransId="{49F7A21D-BAF4-417E-B70D-841554A26FDA}" sibTransId="{52830CA3-2935-41CD-ABF3-6F5E9A12E03F}"/>
    <dgm:cxn modelId="{8DE89C02-DAE8-4B37-BD9D-09BD9DB18FF8}" type="presOf" srcId="{3EADE935-DDB7-435C-B234-6E8C017FE1AC}" destId="{C4B9D748-65B0-4C72-B918-2803B2B728C3}" srcOrd="0" destOrd="0" presId="urn:microsoft.com/office/officeart/2008/layout/VerticalCurvedList"/>
    <dgm:cxn modelId="{851C3836-C80E-4FBF-A40F-3415F3B37DAC}" srcId="{1D9DC960-1682-49B5-8860-33DCF2896F52}" destId="{AAD2AB29-A565-4760-A98E-B3EB5EA1948B}" srcOrd="1" destOrd="0" parTransId="{5C7B47D7-6622-483F-8DD0-C5E64E0796BD}" sibTransId="{A621E7FB-EEF6-4DCB-8E4A-75C6583348F6}"/>
    <dgm:cxn modelId="{ACD86966-AE08-4B24-833E-9A0BDDE08C8F}" srcId="{1D9DC960-1682-49B5-8860-33DCF2896F52}" destId="{2078E4B1-78D6-4B33-9839-BE7077315FD8}" srcOrd="5" destOrd="0" parTransId="{6F968AD1-CF93-449A-B358-CD46D677B3C3}" sibTransId="{911CA8CB-3B2D-4B80-92F1-09CF8F188DF8}"/>
    <dgm:cxn modelId="{FD44FB0C-703F-4354-A5E0-291FE299CEB0}" srcId="{1D9DC960-1682-49B5-8860-33DCF2896F52}" destId="{835D5A3F-A665-4A92-ACD0-EF31A1AB7449}" srcOrd="3" destOrd="0" parTransId="{21424C2A-E22F-4B19-BB67-447BB2E69D67}" sibTransId="{A8ADBA61-4498-4644-AADD-F2A9EDBDA9B3}"/>
    <dgm:cxn modelId="{946FBF28-4C40-484C-9AE7-0390AB9BB559}" srcId="{1D9DC960-1682-49B5-8860-33DCF2896F52}" destId="{0C5B6A87-1032-4F25-BBEE-E46A7A86B7CE}" srcOrd="0" destOrd="0" parTransId="{8E469025-7D60-4041-919E-C0963757433D}" sibTransId="{3EADE935-DDB7-435C-B234-6E8C017FE1AC}"/>
    <dgm:cxn modelId="{9F61F56C-A1C4-4FED-8AF4-4A7152A30F17}" type="presOf" srcId="{835D5A3F-A665-4A92-ACD0-EF31A1AB7449}" destId="{35B94885-1429-49DF-9E86-67EE9C5C0661}" srcOrd="0" destOrd="0" presId="urn:microsoft.com/office/officeart/2008/layout/VerticalCurvedList"/>
    <dgm:cxn modelId="{60209895-9AEA-41B2-9707-F0419896C15A}" type="presParOf" srcId="{B5C7642C-5399-4411-A213-56C6055DB8E2}" destId="{A63E8C96-F40E-426F-B1EF-E99FB03457D6}" srcOrd="0" destOrd="0" presId="urn:microsoft.com/office/officeart/2008/layout/VerticalCurvedList"/>
    <dgm:cxn modelId="{0FD4E994-693D-4AA2-AB74-E1B8E4448CF3}" type="presParOf" srcId="{A63E8C96-F40E-426F-B1EF-E99FB03457D6}" destId="{AA433BE6-E905-4756-9422-588F76D5DC7B}" srcOrd="0" destOrd="0" presId="urn:microsoft.com/office/officeart/2008/layout/VerticalCurvedList"/>
    <dgm:cxn modelId="{226F4C06-328C-4793-BEB0-079682F43ED3}" type="presParOf" srcId="{AA433BE6-E905-4756-9422-588F76D5DC7B}" destId="{697EDD48-15FD-4405-A340-B8531BCB959D}" srcOrd="0" destOrd="0" presId="urn:microsoft.com/office/officeart/2008/layout/VerticalCurvedList"/>
    <dgm:cxn modelId="{23AABB36-A81B-460D-BCB6-C39336B50D74}" type="presParOf" srcId="{AA433BE6-E905-4756-9422-588F76D5DC7B}" destId="{C4B9D748-65B0-4C72-B918-2803B2B728C3}" srcOrd="1" destOrd="0" presId="urn:microsoft.com/office/officeart/2008/layout/VerticalCurvedList"/>
    <dgm:cxn modelId="{2D179E51-A12F-41AE-A2FF-834173F383D1}" type="presParOf" srcId="{AA433BE6-E905-4756-9422-588F76D5DC7B}" destId="{970C9D72-F156-446D-AAA9-3AE47A7FEE0A}" srcOrd="2" destOrd="0" presId="urn:microsoft.com/office/officeart/2008/layout/VerticalCurvedList"/>
    <dgm:cxn modelId="{1867B74D-EE1F-404B-9AF1-3DEBB5092761}" type="presParOf" srcId="{AA433BE6-E905-4756-9422-588F76D5DC7B}" destId="{BDB118BF-3B5D-415A-986D-3586823D097E}" srcOrd="3" destOrd="0" presId="urn:microsoft.com/office/officeart/2008/layout/VerticalCurvedList"/>
    <dgm:cxn modelId="{80A494B6-8A0A-4CF4-A4F5-C23DEE5ECDD1}" type="presParOf" srcId="{A63E8C96-F40E-426F-B1EF-E99FB03457D6}" destId="{0DD5E7C6-93C2-4223-AEF2-51E8041800F1}" srcOrd="1" destOrd="0" presId="urn:microsoft.com/office/officeart/2008/layout/VerticalCurvedList"/>
    <dgm:cxn modelId="{07DB1994-E099-47CC-B1E3-867CAB0525C7}" type="presParOf" srcId="{A63E8C96-F40E-426F-B1EF-E99FB03457D6}" destId="{5DA845F2-DD3A-4667-9BA3-00F6D3325AB6}" srcOrd="2" destOrd="0" presId="urn:microsoft.com/office/officeart/2008/layout/VerticalCurvedList"/>
    <dgm:cxn modelId="{6570610E-441A-4B4E-95FA-EB614AC640E5}" type="presParOf" srcId="{5DA845F2-DD3A-4667-9BA3-00F6D3325AB6}" destId="{E86B8FEA-0F0D-4A84-AD03-22E0A33B7434}" srcOrd="0" destOrd="0" presId="urn:microsoft.com/office/officeart/2008/layout/VerticalCurvedList"/>
    <dgm:cxn modelId="{499C7B46-CE7F-40DD-98CD-6328613C6F86}" type="presParOf" srcId="{A63E8C96-F40E-426F-B1EF-E99FB03457D6}" destId="{CF627783-1122-4EDE-987C-38B2E7E748E5}" srcOrd="3" destOrd="0" presId="urn:microsoft.com/office/officeart/2008/layout/VerticalCurvedList"/>
    <dgm:cxn modelId="{3334CA6E-D0A3-4063-BD10-1620C2ED6645}" type="presParOf" srcId="{A63E8C96-F40E-426F-B1EF-E99FB03457D6}" destId="{F98C7F71-BCD5-4044-9375-D1C062F5448D}" srcOrd="4" destOrd="0" presId="urn:microsoft.com/office/officeart/2008/layout/VerticalCurvedList"/>
    <dgm:cxn modelId="{840E4A76-ED14-4918-B65B-2E6918F38D6A}" type="presParOf" srcId="{F98C7F71-BCD5-4044-9375-D1C062F5448D}" destId="{275A144E-A095-44EB-B2E2-81837E727BB1}" srcOrd="0" destOrd="0" presId="urn:microsoft.com/office/officeart/2008/layout/VerticalCurvedList"/>
    <dgm:cxn modelId="{2DEA664F-6BC3-497E-AC62-0EE190DB0349}" type="presParOf" srcId="{A63E8C96-F40E-426F-B1EF-E99FB03457D6}" destId="{009D2E14-496E-49C1-9923-B3336E793E93}" srcOrd="5" destOrd="0" presId="urn:microsoft.com/office/officeart/2008/layout/VerticalCurvedList"/>
    <dgm:cxn modelId="{FE13A9BD-C0EB-4024-9ECA-E5E9EE121D6E}" type="presParOf" srcId="{A63E8C96-F40E-426F-B1EF-E99FB03457D6}" destId="{676BDDFA-A889-40F6-B5AB-6FA76EC1C7DE}" srcOrd="6" destOrd="0" presId="urn:microsoft.com/office/officeart/2008/layout/VerticalCurvedList"/>
    <dgm:cxn modelId="{D329FB96-4E3B-474E-B9BD-BDEE95978EC1}" type="presParOf" srcId="{676BDDFA-A889-40F6-B5AB-6FA76EC1C7DE}" destId="{01EF73E0-507F-48B8-A7A2-315B3253CB82}" srcOrd="0" destOrd="0" presId="urn:microsoft.com/office/officeart/2008/layout/VerticalCurvedList"/>
    <dgm:cxn modelId="{08783504-16C5-4445-9827-A4CD1115554A}" type="presParOf" srcId="{A63E8C96-F40E-426F-B1EF-E99FB03457D6}" destId="{35B94885-1429-49DF-9E86-67EE9C5C0661}" srcOrd="7" destOrd="0" presId="urn:microsoft.com/office/officeart/2008/layout/VerticalCurvedList"/>
    <dgm:cxn modelId="{87A67A86-41DE-4B50-BFC5-7223269728F0}" type="presParOf" srcId="{A63E8C96-F40E-426F-B1EF-E99FB03457D6}" destId="{ACC112C1-5017-4037-A9E9-F50F92962DF4}" srcOrd="8" destOrd="0" presId="urn:microsoft.com/office/officeart/2008/layout/VerticalCurvedList"/>
    <dgm:cxn modelId="{F3EFC69C-0AB0-46EA-9F47-FC78A003A986}" type="presParOf" srcId="{ACC112C1-5017-4037-A9E9-F50F92962DF4}" destId="{6642DF04-07E9-4BBB-8950-EDE80086E01B}" srcOrd="0" destOrd="0" presId="urn:microsoft.com/office/officeart/2008/layout/VerticalCurvedList"/>
    <dgm:cxn modelId="{DEFC8FB1-A038-42FA-A4AA-C73534637705}" type="presParOf" srcId="{A63E8C96-F40E-426F-B1EF-E99FB03457D6}" destId="{A80A6015-AD96-46AF-A7C0-AFA3DBF7641A}" srcOrd="9" destOrd="0" presId="urn:microsoft.com/office/officeart/2008/layout/VerticalCurvedList"/>
    <dgm:cxn modelId="{E0054285-5FA3-4780-93A1-362A692F736C}" type="presParOf" srcId="{A63E8C96-F40E-426F-B1EF-E99FB03457D6}" destId="{2EFF0C9E-017A-43C5-AE54-7A6EE9D3DB4B}" srcOrd="10" destOrd="0" presId="urn:microsoft.com/office/officeart/2008/layout/VerticalCurvedList"/>
    <dgm:cxn modelId="{102BAF07-1FED-4987-A084-12CF6DBA07D9}" type="presParOf" srcId="{2EFF0C9E-017A-43C5-AE54-7A6EE9D3DB4B}" destId="{0B26FB24-47F6-4728-9E0A-4F86A9255312}" srcOrd="0" destOrd="0" presId="urn:microsoft.com/office/officeart/2008/layout/VerticalCurvedList"/>
    <dgm:cxn modelId="{F72C81E4-1CFC-4216-8D14-2049DDA39E39}" type="presParOf" srcId="{A63E8C96-F40E-426F-B1EF-E99FB03457D6}" destId="{2E64122F-9B47-47CE-81F8-41129AC546A0}" srcOrd="11" destOrd="0" presId="urn:microsoft.com/office/officeart/2008/layout/VerticalCurvedList"/>
    <dgm:cxn modelId="{5DAFE102-D79C-4435-8974-3CC481D51FD5}" type="presParOf" srcId="{A63E8C96-F40E-426F-B1EF-E99FB03457D6}" destId="{8BDE6272-AF2C-41D7-8B0E-BB801AC0FAD1}" srcOrd="12" destOrd="0" presId="urn:microsoft.com/office/officeart/2008/layout/VerticalCurvedList"/>
    <dgm:cxn modelId="{057A9F54-21A1-4D57-913F-835282FD6AE5}" type="presParOf" srcId="{8BDE6272-AF2C-41D7-8B0E-BB801AC0FAD1}" destId="{BC9AE6FB-D1E6-468E-830E-F6977DC42077}" srcOrd="0" destOrd="0" presId="urn:microsoft.com/office/officeart/2008/layout/VerticalCurvedList"/>
    <dgm:cxn modelId="{DB718101-1531-4C6B-AEB6-8E30A7D0F75F}" type="presParOf" srcId="{A63E8C96-F40E-426F-B1EF-E99FB03457D6}" destId="{167C7BB7-9C12-40C4-9D5C-8E4610743B98}" srcOrd="13" destOrd="0" presId="urn:microsoft.com/office/officeart/2008/layout/VerticalCurvedList"/>
    <dgm:cxn modelId="{E397E9CF-ACA7-4CAD-A2B1-116C9409D134}" type="presParOf" srcId="{A63E8C96-F40E-426F-B1EF-E99FB03457D6}" destId="{98492CA2-B899-4A17-B753-77C1B6593340}" srcOrd="14" destOrd="0" presId="urn:microsoft.com/office/officeart/2008/layout/VerticalCurvedList"/>
    <dgm:cxn modelId="{FE2A4923-76A7-482D-BD43-24B88B70B163}" type="presParOf" srcId="{98492CA2-B899-4A17-B753-77C1B6593340}" destId="{9DD8991E-0092-4D96-A6EC-96395695D95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A333E4C-70C4-48DC-844D-7A051E16F5B9}" type="doc">
      <dgm:prSet loTypeId="urn:diagrams.loki3.com/BracketList+Icon" loCatId="list" qsTypeId="urn:microsoft.com/office/officeart/2005/8/quickstyle/3d3" qsCatId="3D" csTypeId="urn:microsoft.com/office/officeart/2005/8/colors/colorful5" csCatId="colorful" phldr="1"/>
      <dgm:spPr/>
      <dgm:t>
        <a:bodyPr/>
        <a:lstStyle/>
        <a:p>
          <a:endParaRPr lang="it-IT"/>
        </a:p>
      </dgm:t>
    </dgm:pt>
    <dgm:pt modelId="{0BCD1386-B071-480D-91D7-EFD3CAD4D342}">
      <dgm:prSet phldrT="[Testo]" custT="1"/>
      <dgm:spPr>
        <a:scene3d>
          <a:camera prst="orthographicFront"/>
          <a:lightRig rig="threePt" dir="t"/>
        </a:scene3d>
        <a:sp3d>
          <a:bevelT w="165100" prst="coolSlant"/>
        </a:sp3d>
      </dgm:spPr>
      <dgm:t>
        <a:bodyPr/>
        <a:lstStyle/>
        <a:p>
          <a:pPr algn="ctr"/>
          <a:r>
            <a:rPr lang="it-IT" sz="1800" b="1" dirty="0" smtClean="0">
              <a:latin typeface="Trebuchet MS" panose="020B0603020202020204" pitchFamily="34" charset="0"/>
            </a:rPr>
            <a:t>Persone fisiche</a:t>
          </a:r>
          <a:endParaRPr lang="it-IT" sz="1800" b="1" dirty="0">
            <a:latin typeface="Trebuchet MS" panose="020B0603020202020204" pitchFamily="34" charset="0"/>
          </a:endParaRPr>
        </a:p>
      </dgm:t>
    </dgm:pt>
    <dgm:pt modelId="{1B2E9652-8488-4A87-A68D-3BA1932D9952}" type="parTrans" cxnId="{3403AB54-61D8-47C9-8306-A62DA7F6A65B}">
      <dgm:prSet/>
      <dgm:spPr/>
      <dgm:t>
        <a:bodyPr/>
        <a:lstStyle/>
        <a:p>
          <a:endParaRPr lang="it-IT">
            <a:latin typeface="Trebuchet MS" panose="020B0603020202020204" pitchFamily="34" charset="0"/>
          </a:endParaRPr>
        </a:p>
      </dgm:t>
    </dgm:pt>
    <dgm:pt modelId="{B7BC0492-68CD-4AAA-A498-1CDA81AEB392}" type="sibTrans" cxnId="{3403AB54-61D8-47C9-8306-A62DA7F6A65B}">
      <dgm:prSet/>
      <dgm:spPr/>
      <dgm:t>
        <a:bodyPr/>
        <a:lstStyle/>
        <a:p>
          <a:endParaRPr lang="it-IT">
            <a:latin typeface="Trebuchet MS" panose="020B0603020202020204" pitchFamily="34" charset="0"/>
          </a:endParaRPr>
        </a:p>
      </dgm:t>
    </dgm:pt>
    <dgm:pt modelId="{B701D8A3-E490-4541-A8A1-234C4E795AC3}">
      <dgm:prSet phldrT="[Testo]" custT="1"/>
      <dgm:spPr/>
      <dgm:t>
        <a:bodyPr/>
        <a:lstStyle/>
        <a:p>
          <a:pPr algn="just"/>
          <a:r>
            <a:rPr lang="it-IT" sz="1600" b="1" u="sng" dirty="0" smtClean="0">
              <a:latin typeface="Trebuchet MS" panose="020B0603020202020204" pitchFamily="34" charset="0"/>
            </a:rPr>
            <a:t>Detrazione</a:t>
          </a:r>
          <a:r>
            <a:rPr lang="it-IT" sz="1600" dirty="0" smtClean="0">
              <a:latin typeface="Trebuchet MS" panose="020B0603020202020204" pitchFamily="34" charset="0"/>
            </a:rPr>
            <a:t> dall’Irpef di un importo pari al 30% degli oneri sostenuti dal contribuente per erogazioni liberali in favore di </a:t>
          </a:r>
          <a:r>
            <a:rPr lang="it-IT" sz="1600" u="sng" dirty="0" smtClean="0">
              <a:latin typeface="Trebuchet MS" panose="020B0603020202020204" pitchFamily="34" charset="0"/>
            </a:rPr>
            <a:t>ETS non commerciali</a:t>
          </a:r>
          <a:r>
            <a:rPr lang="it-IT" sz="1600" dirty="0" smtClean="0">
              <a:latin typeface="Trebuchet MS" panose="020B0603020202020204" pitchFamily="34" charset="0"/>
            </a:rPr>
            <a:t>, per un importo complessivo, per anno, non superiore a € 30.000,00. </a:t>
          </a:r>
          <a:endParaRPr lang="it-IT" sz="1600" dirty="0">
            <a:latin typeface="Trebuchet MS" panose="020B0603020202020204" pitchFamily="34" charset="0"/>
          </a:endParaRPr>
        </a:p>
      </dgm:t>
    </dgm:pt>
    <dgm:pt modelId="{47B7EABC-FD14-4DC1-9D89-3724B812DFC9}" type="parTrans" cxnId="{7CB249BF-2398-4A5D-A93B-0FFB2DD72394}">
      <dgm:prSet/>
      <dgm:spPr/>
      <dgm:t>
        <a:bodyPr/>
        <a:lstStyle/>
        <a:p>
          <a:endParaRPr lang="it-IT">
            <a:latin typeface="Trebuchet MS" panose="020B0603020202020204" pitchFamily="34" charset="0"/>
          </a:endParaRPr>
        </a:p>
      </dgm:t>
    </dgm:pt>
    <dgm:pt modelId="{CAAC36B1-D9E0-4810-A510-88594B456A31}" type="sibTrans" cxnId="{7CB249BF-2398-4A5D-A93B-0FFB2DD72394}">
      <dgm:prSet/>
      <dgm:spPr/>
      <dgm:t>
        <a:bodyPr/>
        <a:lstStyle/>
        <a:p>
          <a:endParaRPr lang="it-IT">
            <a:latin typeface="Trebuchet MS" panose="020B0603020202020204" pitchFamily="34" charset="0"/>
          </a:endParaRPr>
        </a:p>
      </dgm:t>
    </dgm:pt>
    <dgm:pt modelId="{47E9D079-F59C-430A-B014-15C61F3ED1C5}">
      <dgm:prSet phldrT="[Testo]" custT="1"/>
      <dgm:spPr/>
      <dgm:t>
        <a:bodyPr/>
        <a:lstStyle/>
        <a:p>
          <a:pPr algn="ctr"/>
          <a:r>
            <a:rPr lang="it-IT" sz="1800" b="1" dirty="0" smtClean="0">
              <a:latin typeface="Trebuchet MS" panose="020B0603020202020204" pitchFamily="34" charset="0"/>
            </a:rPr>
            <a:t>Persone fisiche, enti e società</a:t>
          </a:r>
          <a:endParaRPr lang="it-IT" sz="1800" b="1" dirty="0">
            <a:latin typeface="Trebuchet MS" panose="020B0603020202020204" pitchFamily="34" charset="0"/>
          </a:endParaRPr>
        </a:p>
      </dgm:t>
    </dgm:pt>
    <dgm:pt modelId="{4E348A29-1106-45EE-BBF5-6BA5D0C12B68}" type="parTrans" cxnId="{BDA207B5-D245-40F8-9A3B-166DF433D8B1}">
      <dgm:prSet/>
      <dgm:spPr/>
      <dgm:t>
        <a:bodyPr/>
        <a:lstStyle/>
        <a:p>
          <a:endParaRPr lang="it-IT">
            <a:latin typeface="Trebuchet MS" panose="020B0603020202020204" pitchFamily="34" charset="0"/>
          </a:endParaRPr>
        </a:p>
      </dgm:t>
    </dgm:pt>
    <dgm:pt modelId="{57273C6E-FAC6-4492-8856-C4FBC814D0BA}" type="sibTrans" cxnId="{BDA207B5-D245-40F8-9A3B-166DF433D8B1}">
      <dgm:prSet/>
      <dgm:spPr/>
      <dgm:t>
        <a:bodyPr/>
        <a:lstStyle/>
        <a:p>
          <a:endParaRPr lang="it-IT">
            <a:latin typeface="Trebuchet MS" panose="020B0603020202020204" pitchFamily="34" charset="0"/>
          </a:endParaRPr>
        </a:p>
      </dgm:t>
    </dgm:pt>
    <dgm:pt modelId="{616B143B-F9C1-48C8-9081-9DBEC02D8815}">
      <dgm:prSet phldrT="[Testo]" custT="1"/>
      <dgm:spPr/>
      <dgm:t>
        <a:bodyPr/>
        <a:lstStyle/>
        <a:p>
          <a:pPr algn="just"/>
          <a:r>
            <a:rPr lang="it-IT" sz="1600" dirty="0" smtClean="0">
              <a:latin typeface="Trebuchet MS" panose="020B0603020202020204" pitchFamily="34" charset="0"/>
            </a:rPr>
            <a:t>Liberalità in denaro o in natura </a:t>
          </a:r>
          <a:r>
            <a:rPr lang="it-IT" sz="1600" b="1" u="sng" dirty="0" smtClean="0">
              <a:latin typeface="Trebuchet MS" panose="020B0603020202020204" pitchFamily="34" charset="0"/>
            </a:rPr>
            <a:t>deducibili </a:t>
          </a:r>
          <a:r>
            <a:rPr lang="it-IT" sz="1600" dirty="0" smtClean="0">
              <a:latin typeface="Trebuchet MS" panose="020B0603020202020204" pitchFamily="34" charset="0"/>
            </a:rPr>
            <a:t>dal reddito complessivo netto del soggetto erogatore nel limite del 10% del reddito complessivo dichiarato</a:t>
          </a:r>
          <a:endParaRPr lang="it-IT" sz="1600" dirty="0">
            <a:latin typeface="Trebuchet MS" panose="020B0603020202020204" pitchFamily="34" charset="0"/>
          </a:endParaRPr>
        </a:p>
      </dgm:t>
    </dgm:pt>
    <dgm:pt modelId="{8EBF6C6B-1EEE-474E-9AF8-E8F1277CEBD2}" type="parTrans" cxnId="{D8159BC1-C00D-4A92-9042-703683BD9E07}">
      <dgm:prSet/>
      <dgm:spPr/>
      <dgm:t>
        <a:bodyPr/>
        <a:lstStyle/>
        <a:p>
          <a:endParaRPr lang="it-IT">
            <a:latin typeface="Trebuchet MS" panose="020B0603020202020204" pitchFamily="34" charset="0"/>
          </a:endParaRPr>
        </a:p>
      </dgm:t>
    </dgm:pt>
    <dgm:pt modelId="{02808ED3-1C08-4039-8941-E562EF793742}" type="sibTrans" cxnId="{D8159BC1-C00D-4A92-9042-703683BD9E07}">
      <dgm:prSet/>
      <dgm:spPr/>
      <dgm:t>
        <a:bodyPr/>
        <a:lstStyle/>
        <a:p>
          <a:endParaRPr lang="it-IT">
            <a:latin typeface="Trebuchet MS" panose="020B0603020202020204" pitchFamily="34" charset="0"/>
          </a:endParaRPr>
        </a:p>
      </dgm:t>
    </dgm:pt>
    <dgm:pt modelId="{77717D31-924C-41EC-93A5-C986E8ACA461}">
      <dgm:prSet phldrT="[Testo]" custT="1"/>
      <dgm:spPr/>
      <dgm:t>
        <a:bodyPr/>
        <a:lstStyle/>
        <a:p>
          <a:pPr algn="just"/>
          <a:r>
            <a:rPr lang="it-IT" sz="1600" dirty="0" smtClean="0">
              <a:latin typeface="Trebuchet MS" panose="020B0603020202020204" pitchFamily="34" charset="0"/>
            </a:rPr>
            <a:t>L’importo è elevato al 35% qualora l’erogazione sia a favore di ODV.</a:t>
          </a:r>
          <a:endParaRPr lang="it-IT" sz="1600" dirty="0">
            <a:latin typeface="Trebuchet MS" panose="020B0603020202020204" pitchFamily="34" charset="0"/>
          </a:endParaRPr>
        </a:p>
      </dgm:t>
    </dgm:pt>
    <dgm:pt modelId="{BEA94DCB-9DEC-4DAD-9CE6-5DD02CBB2075}" type="parTrans" cxnId="{D47ED87A-EAD1-4357-9099-70AFC7557322}">
      <dgm:prSet/>
      <dgm:spPr/>
      <dgm:t>
        <a:bodyPr/>
        <a:lstStyle/>
        <a:p>
          <a:endParaRPr lang="it-IT">
            <a:latin typeface="Trebuchet MS" panose="020B0603020202020204" pitchFamily="34" charset="0"/>
          </a:endParaRPr>
        </a:p>
      </dgm:t>
    </dgm:pt>
    <dgm:pt modelId="{49E6BA0E-7776-41B8-8539-A0F3982699AB}" type="sibTrans" cxnId="{D47ED87A-EAD1-4357-9099-70AFC7557322}">
      <dgm:prSet/>
      <dgm:spPr/>
      <dgm:t>
        <a:bodyPr/>
        <a:lstStyle/>
        <a:p>
          <a:endParaRPr lang="it-IT">
            <a:latin typeface="Trebuchet MS" panose="020B0603020202020204" pitchFamily="34" charset="0"/>
          </a:endParaRPr>
        </a:p>
      </dgm:t>
    </dgm:pt>
    <dgm:pt modelId="{ECBA8EAC-D612-4762-88DE-C47D7E0BC688}">
      <dgm:prSet custT="1"/>
      <dgm:spPr/>
      <dgm:t>
        <a:bodyPr/>
        <a:lstStyle/>
        <a:p>
          <a:pPr algn="ctr"/>
          <a:r>
            <a:rPr lang="it-IT" sz="1800" b="1" dirty="0" smtClean="0">
              <a:latin typeface="Trebuchet MS" panose="020B0603020202020204" pitchFamily="34" charset="0"/>
            </a:rPr>
            <a:t>Soci di società di mutuo soccorso</a:t>
          </a:r>
          <a:endParaRPr lang="it-IT" sz="1800" b="1" dirty="0">
            <a:latin typeface="Trebuchet MS" panose="020B0603020202020204" pitchFamily="34" charset="0"/>
          </a:endParaRPr>
        </a:p>
      </dgm:t>
    </dgm:pt>
    <dgm:pt modelId="{AF2E9CF6-C3E9-4F74-A3C4-D335459FB6F9}" type="parTrans" cxnId="{D07B7B4C-B78B-490F-AD75-22871A10E415}">
      <dgm:prSet/>
      <dgm:spPr/>
      <dgm:t>
        <a:bodyPr/>
        <a:lstStyle/>
        <a:p>
          <a:endParaRPr lang="it-IT">
            <a:latin typeface="Trebuchet MS" panose="020B0603020202020204" pitchFamily="34" charset="0"/>
          </a:endParaRPr>
        </a:p>
      </dgm:t>
    </dgm:pt>
    <dgm:pt modelId="{10326C5B-C77A-4E47-AE05-2B38D34984B5}" type="sibTrans" cxnId="{D07B7B4C-B78B-490F-AD75-22871A10E415}">
      <dgm:prSet/>
      <dgm:spPr/>
      <dgm:t>
        <a:bodyPr/>
        <a:lstStyle/>
        <a:p>
          <a:endParaRPr lang="it-IT">
            <a:latin typeface="Trebuchet MS" panose="020B0603020202020204" pitchFamily="34" charset="0"/>
          </a:endParaRPr>
        </a:p>
      </dgm:t>
    </dgm:pt>
    <dgm:pt modelId="{9DFE8F52-FF17-4D49-8FCE-384896C75ACF}">
      <dgm:prSet custT="1"/>
      <dgm:spPr/>
      <dgm:t>
        <a:bodyPr/>
        <a:lstStyle/>
        <a:p>
          <a:pPr algn="just"/>
          <a:r>
            <a:rPr lang="it-IT" sz="1400" dirty="0" smtClean="0">
              <a:latin typeface="Trebuchet MS" panose="020B0603020202020204" pitchFamily="34" charset="0"/>
            </a:rPr>
            <a:t>Detrazione dall’imposta lorda di un importo pari al 19% dei contributi associativi per un importo </a:t>
          </a:r>
          <a:r>
            <a:rPr lang="it-IT" sz="1400" u="sng" dirty="0" smtClean="0">
              <a:latin typeface="Trebuchet MS" panose="020B0603020202020204" pitchFamily="34" charset="0"/>
            </a:rPr>
            <a:t>non superiore</a:t>
          </a:r>
          <a:r>
            <a:rPr lang="it-IT" sz="1400" dirty="0" smtClean="0">
              <a:latin typeface="Trebuchet MS" panose="020B0603020202020204" pitchFamily="34" charset="0"/>
            </a:rPr>
            <a:t> a € 1.300,00, al fine di assicurare ai soci un sussidio nei casi di malattia, di impotenza sul lavoro o di vecchiaia, ovvero in caso di decesso, alle loro famiglie.</a:t>
          </a:r>
          <a:endParaRPr lang="it-IT" sz="1400" dirty="0">
            <a:latin typeface="Trebuchet MS" panose="020B0603020202020204" pitchFamily="34" charset="0"/>
          </a:endParaRPr>
        </a:p>
      </dgm:t>
    </dgm:pt>
    <dgm:pt modelId="{069F501D-59CE-452E-98AD-55F106011089}" type="parTrans" cxnId="{179B6EF9-C551-4405-B540-0DCCF7B12124}">
      <dgm:prSet/>
      <dgm:spPr/>
      <dgm:t>
        <a:bodyPr/>
        <a:lstStyle/>
        <a:p>
          <a:endParaRPr lang="it-IT">
            <a:latin typeface="Trebuchet MS" panose="020B0603020202020204" pitchFamily="34" charset="0"/>
          </a:endParaRPr>
        </a:p>
      </dgm:t>
    </dgm:pt>
    <dgm:pt modelId="{2935D9ED-64D7-487A-9414-0E67679038F3}" type="sibTrans" cxnId="{179B6EF9-C551-4405-B540-0DCCF7B12124}">
      <dgm:prSet/>
      <dgm:spPr/>
      <dgm:t>
        <a:bodyPr/>
        <a:lstStyle/>
        <a:p>
          <a:endParaRPr lang="it-IT">
            <a:latin typeface="Trebuchet MS" panose="020B0603020202020204" pitchFamily="34" charset="0"/>
          </a:endParaRPr>
        </a:p>
      </dgm:t>
    </dgm:pt>
    <dgm:pt modelId="{54C0211F-BDD4-4682-BE50-F7643A45B718}" type="pres">
      <dgm:prSet presAssocID="{9A333E4C-70C4-48DC-844D-7A051E16F5B9}" presName="Name0" presStyleCnt="0">
        <dgm:presLayoutVars>
          <dgm:dir/>
          <dgm:animLvl val="lvl"/>
          <dgm:resizeHandles val="exact"/>
        </dgm:presLayoutVars>
      </dgm:prSet>
      <dgm:spPr/>
      <dgm:t>
        <a:bodyPr/>
        <a:lstStyle/>
        <a:p>
          <a:endParaRPr lang="it-IT"/>
        </a:p>
      </dgm:t>
    </dgm:pt>
    <dgm:pt modelId="{C8A3E997-41AE-41E6-8C37-8FEC10C5A831}" type="pres">
      <dgm:prSet presAssocID="{0BCD1386-B071-480D-91D7-EFD3CAD4D342}" presName="linNode" presStyleCnt="0"/>
      <dgm:spPr/>
      <dgm:t>
        <a:bodyPr/>
        <a:lstStyle/>
        <a:p>
          <a:endParaRPr lang="it-IT"/>
        </a:p>
      </dgm:t>
    </dgm:pt>
    <dgm:pt modelId="{304C75E6-DD0D-487B-9420-88C9F84DC794}" type="pres">
      <dgm:prSet presAssocID="{0BCD1386-B071-480D-91D7-EFD3CAD4D342}" presName="parTx" presStyleLbl="revTx" presStyleIdx="0" presStyleCnt="3">
        <dgm:presLayoutVars>
          <dgm:chMax val="1"/>
          <dgm:bulletEnabled val="1"/>
        </dgm:presLayoutVars>
      </dgm:prSet>
      <dgm:spPr/>
      <dgm:t>
        <a:bodyPr/>
        <a:lstStyle/>
        <a:p>
          <a:endParaRPr lang="it-IT"/>
        </a:p>
      </dgm:t>
    </dgm:pt>
    <dgm:pt modelId="{B64B1C99-5C09-4E17-B17E-F96935E24AA1}" type="pres">
      <dgm:prSet presAssocID="{0BCD1386-B071-480D-91D7-EFD3CAD4D342}" presName="bracket" presStyleLbl="parChTrans1D1" presStyleIdx="0" presStyleCnt="3"/>
      <dgm:spPr/>
      <dgm:t>
        <a:bodyPr/>
        <a:lstStyle/>
        <a:p>
          <a:endParaRPr lang="it-IT"/>
        </a:p>
      </dgm:t>
    </dgm:pt>
    <dgm:pt modelId="{DA0CE1EC-710B-4451-AA82-ADFB13ED01DC}" type="pres">
      <dgm:prSet presAssocID="{0BCD1386-B071-480D-91D7-EFD3CAD4D342}" presName="spH" presStyleCnt="0"/>
      <dgm:spPr/>
      <dgm:t>
        <a:bodyPr/>
        <a:lstStyle/>
        <a:p>
          <a:endParaRPr lang="it-IT"/>
        </a:p>
      </dgm:t>
    </dgm:pt>
    <dgm:pt modelId="{0887FAB1-4D5A-48B7-AA6D-735A63A926B4}" type="pres">
      <dgm:prSet presAssocID="{0BCD1386-B071-480D-91D7-EFD3CAD4D342}" presName="desTx" presStyleLbl="node1" presStyleIdx="0" presStyleCnt="3">
        <dgm:presLayoutVars>
          <dgm:bulletEnabled val="1"/>
        </dgm:presLayoutVars>
      </dgm:prSet>
      <dgm:spPr/>
      <dgm:t>
        <a:bodyPr/>
        <a:lstStyle/>
        <a:p>
          <a:endParaRPr lang="it-IT"/>
        </a:p>
      </dgm:t>
    </dgm:pt>
    <dgm:pt modelId="{704A77F7-7281-4C82-86AC-7710B02B8945}" type="pres">
      <dgm:prSet presAssocID="{B7BC0492-68CD-4AAA-A498-1CDA81AEB392}" presName="spV" presStyleCnt="0"/>
      <dgm:spPr/>
      <dgm:t>
        <a:bodyPr/>
        <a:lstStyle/>
        <a:p>
          <a:endParaRPr lang="it-IT"/>
        </a:p>
      </dgm:t>
    </dgm:pt>
    <dgm:pt modelId="{F88811B8-1F5A-4035-A306-C95563B3E15D}" type="pres">
      <dgm:prSet presAssocID="{47E9D079-F59C-430A-B014-15C61F3ED1C5}" presName="linNode" presStyleCnt="0"/>
      <dgm:spPr/>
      <dgm:t>
        <a:bodyPr/>
        <a:lstStyle/>
        <a:p>
          <a:endParaRPr lang="it-IT"/>
        </a:p>
      </dgm:t>
    </dgm:pt>
    <dgm:pt modelId="{0439AA30-D527-4428-92BE-FA01E85651FD}" type="pres">
      <dgm:prSet presAssocID="{47E9D079-F59C-430A-B014-15C61F3ED1C5}" presName="parTx" presStyleLbl="revTx" presStyleIdx="1" presStyleCnt="3">
        <dgm:presLayoutVars>
          <dgm:chMax val="1"/>
          <dgm:bulletEnabled val="1"/>
        </dgm:presLayoutVars>
      </dgm:prSet>
      <dgm:spPr/>
      <dgm:t>
        <a:bodyPr/>
        <a:lstStyle/>
        <a:p>
          <a:endParaRPr lang="it-IT"/>
        </a:p>
      </dgm:t>
    </dgm:pt>
    <dgm:pt modelId="{B23730A7-B84D-45EB-820F-00E1A9105E73}" type="pres">
      <dgm:prSet presAssocID="{47E9D079-F59C-430A-B014-15C61F3ED1C5}" presName="bracket" presStyleLbl="parChTrans1D1" presStyleIdx="1" presStyleCnt="3"/>
      <dgm:spPr/>
      <dgm:t>
        <a:bodyPr/>
        <a:lstStyle/>
        <a:p>
          <a:endParaRPr lang="it-IT"/>
        </a:p>
      </dgm:t>
    </dgm:pt>
    <dgm:pt modelId="{78EB3C64-27E6-49B1-9468-905DDD8CC040}" type="pres">
      <dgm:prSet presAssocID="{47E9D079-F59C-430A-B014-15C61F3ED1C5}" presName="spH" presStyleCnt="0"/>
      <dgm:spPr/>
      <dgm:t>
        <a:bodyPr/>
        <a:lstStyle/>
        <a:p>
          <a:endParaRPr lang="it-IT"/>
        </a:p>
      </dgm:t>
    </dgm:pt>
    <dgm:pt modelId="{6B95F40C-5347-407C-A100-CF16E34B97C2}" type="pres">
      <dgm:prSet presAssocID="{47E9D079-F59C-430A-B014-15C61F3ED1C5}" presName="desTx" presStyleLbl="node1" presStyleIdx="1" presStyleCnt="3">
        <dgm:presLayoutVars>
          <dgm:bulletEnabled val="1"/>
        </dgm:presLayoutVars>
      </dgm:prSet>
      <dgm:spPr/>
      <dgm:t>
        <a:bodyPr/>
        <a:lstStyle/>
        <a:p>
          <a:endParaRPr lang="it-IT"/>
        </a:p>
      </dgm:t>
    </dgm:pt>
    <dgm:pt modelId="{677BA6E9-1C5B-4941-A78C-77EFBF32AF42}" type="pres">
      <dgm:prSet presAssocID="{57273C6E-FAC6-4492-8856-C4FBC814D0BA}" presName="spV" presStyleCnt="0"/>
      <dgm:spPr/>
      <dgm:t>
        <a:bodyPr/>
        <a:lstStyle/>
        <a:p>
          <a:endParaRPr lang="it-IT"/>
        </a:p>
      </dgm:t>
    </dgm:pt>
    <dgm:pt modelId="{CAABC65F-D863-4E45-AB2D-ABD0613C7E1C}" type="pres">
      <dgm:prSet presAssocID="{ECBA8EAC-D612-4762-88DE-C47D7E0BC688}" presName="linNode" presStyleCnt="0"/>
      <dgm:spPr/>
      <dgm:t>
        <a:bodyPr/>
        <a:lstStyle/>
        <a:p>
          <a:endParaRPr lang="it-IT"/>
        </a:p>
      </dgm:t>
    </dgm:pt>
    <dgm:pt modelId="{5A15BF00-A5D4-4493-B3A8-296E497C5973}" type="pres">
      <dgm:prSet presAssocID="{ECBA8EAC-D612-4762-88DE-C47D7E0BC688}" presName="parTx" presStyleLbl="revTx" presStyleIdx="2" presStyleCnt="3">
        <dgm:presLayoutVars>
          <dgm:chMax val="1"/>
          <dgm:bulletEnabled val="1"/>
        </dgm:presLayoutVars>
      </dgm:prSet>
      <dgm:spPr/>
      <dgm:t>
        <a:bodyPr/>
        <a:lstStyle/>
        <a:p>
          <a:endParaRPr lang="it-IT"/>
        </a:p>
      </dgm:t>
    </dgm:pt>
    <dgm:pt modelId="{C0CD1C9B-F232-4F39-95A5-E728CCC26F58}" type="pres">
      <dgm:prSet presAssocID="{ECBA8EAC-D612-4762-88DE-C47D7E0BC688}" presName="bracket" presStyleLbl="parChTrans1D1" presStyleIdx="2" presStyleCnt="3"/>
      <dgm:spPr/>
      <dgm:t>
        <a:bodyPr/>
        <a:lstStyle/>
        <a:p>
          <a:endParaRPr lang="it-IT"/>
        </a:p>
      </dgm:t>
    </dgm:pt>
    <dgm:pt modelId="{E5174CD5-889C-4EA0-98DE-52617C758D55}" type="pres">
      <dgm:prSet presAssocID="{ECBA8EAC-D612-4762-88DE-C47D7E0BC688}" presName="spH" presStyleCnt="0"/>
      <dgm:spPr/>
      <dgm:t>
        <a:bodyPr/>
        <a:lstStyle/>
        <a:p>
          <a:endParaRPr lang="it-IT"/>
        </a:p>
      </dgm:t>
    </dgm:pt>
    <dgm:pt modelId="{EA1BAC0B-D726-4279-A225-80FEAF78EAFA}" type="pres">
      <dgm:prSet presAssocID="{ECBA8EAC-D612-4762-88DE-C47D7E0BC688}" presName="desTx" presStyleLbl="node1" presStyleIdx="2" presStyleCnt="3">
        <dgm:presLayoutVars>
          <dgm:bulletEnabled val="1"/>
        </dgm:presLayoutVars>
      </dgm:prSet>
      <dgm:spPr/>
      <dgm:t>
        <a:bodyPr/>
        <a:lstStyle/>
        <a:p>
          <a:endParaRPr lang="it-IT"/>
        </a:p>
      </dgm:t>
    </dgm:pt>
  </dgm:ptLst>
  <dgm:cxnLst>
    <dgm:cxn modelId="{65AB9651-8943-42FB-B99C-701742D402E2}" type="presOf" srcId="{0BCD1386-B071-480D-91D7-EFD3CAD4D342}" destId="{304C75E6-DD0D-487B-9420-88C9F84DC794}" srcOrd="0" destOrd="0" presId="urn:diagrams.loki3.com/BracketList+Icon"/>
    <dgm:cxn modelId="{D8159BC1-C00D-4A92-9042-703683BD9E07}" srcId="{47E9D079-F59C-430A-B014-15C61F3ED1C5}" destId="{616B143B-F9C1-48C8-9081-9DBEC02D8815}" srcOrd="0" destOrd="0" parTransId="{8EBF6C6B-1EEE-474E-9AF8-E8F1277CEBD2}" sibTransId="{02808ED3-1C08-4039-8941-E562EF793742}"/>
    <dgm:cxn modelId="{D47ED87A-EAD1-4357-9099-70AFC7557322}" srcId="{0BCD1386-B071-480D-91D7-EFD3CAD4D342}" destId="{77717D31-924C-41EC-93A5-C986E8ACA461}" srcOrd="1" destOrd="0" parTransId="{BEA94DCB-9DEC-4DAD-9CE6-5DD02CBB2075}" sibTransId="{49E6BA0E-7776-41B8-8539-A0F3982699AB}"/>
    <dgm:cxn modelId="{00CAC7C7-A8AE-4496-ADBF-E93645FB3477}" type="presOf" srcId="{9A333E4C-70C4-48DC-844D-7A051E16F5B9}" destId="{54C0211F-BDD4-4682-BE50-F7643A45B718}" srcOrd="0" destOrd="0" presId="urn:diagrams.loki3.com/BracketList+Icon"/>
    <dgm:cxn modelId="{AC902AAC-5B15-45DA-B277-2AD0EEFAAA7C}" type="presOf" srcId="{9DFE8F52-FF17-4D49-8FCE-384896C75ACF}" destId="{EA1BAC0B-D726-4279-A225-80FEAF78EAFA}" srcOrd="0" destOrd="0" presId="urn:diagrams.loki3.com/BracketList+Icon"/>
    <dgm:cxn modelId="{7CB249BF-2398-4A5D-A93B-0FFB2DD72394}" srcId="{0BCD1386-B071-480D-91D7-EFD3CAD4D342}" destId="{B701D8A3-E490-4541-A8A1-234C4E795AC3}" srcOrd="0" destOrd="0" parTransId="{47B7EABC-FD14-4DC1-9D89-3724B812DFC9}" sibTransId="{CAAC36B1-D9E0-4810-A510-88594B456A31}"/>
    <dgm:cxn modelId="{84AD8D9C-4F3B-4C3B-9FA3-BD823FE7CBA9}" type="presOf" srcId="{B701D8A3-E490-4541-A8A1-234C4E795AC3}" destId="{0887FAB1-4D5A-48B7-AA6D-735A63A926B4}" srcOrd="0" destOrd="0" presId="urn:diagrams.loki3.com/BracketList+Icon"/>
    <dgm:cxn modelId="{3403AB54-61D8-47C9-8306-A62DA7F6A65B}" srcId="{9A333E4C-70C4-48DC-844D-7A051E16F5B9}" destId="{0BCD1386-B071-480D-91D7-EFD3CAD4D342}" srcOrd="0" destOrd="0" parTransId="{1B2E9652-8488-4A87-A68D-3BA1932D9952}" sibTransId="{B7BC0492-68CD-4AAA-A498-1CDA81AEB392}"/>
    <dgm:cxn modelId="{C2C2C5FC-6322-4C4E-92E3-01370B977573}" type="presOf" srcId="{616B143B-F9C1-48C8-9081-9DBEC02D8815}" destId="{6B95F40C-5347-407C-A100-CF16E34B97C2}" srcOrd="0" destOrd="0" presId="urn:diagrams.loki3.com/BracketList+Icon"/>
    <dgm:cxn modelId="{BC095E60-BD85-42B1-9DAB-82B24B458084}" type="presOf" srcId="{ECBA8EAC-D612-4762-88DE-C47D7E0BC688}" destId="{5A15BF00-A5D4-4493-B3A8-296E497C5973}" srcOrd="0" destOrd="0" presId="urn:diagrams.loki3.com/BracketList+Icon"/>
    <dgm:cxn modelId="{BDA207B5-D245-40F8-9A3B-166DF433D8B1}" srcId="{9A333E4C-70C4-48DC-844D-7A051E16F5B9}" destId="{47E9D079-F59C-430A-B014-15C61F3ED1C5}" srcOrd="1" destOrd="0" parTransId="{4E348A29-1106-45EE-BBF5-6BA5D0C12B68}" sibTransId="{57273C6E-FAC6-4492-8856-C4FBC814D0BA}"/>
    <dgm:cxn modelId="{D07B7B4C-B78B-490F-AD75-22871A10E415}" srcId="{9A333E4C-70C4-48DC-844D-7A051E16F5B9}" destId="{ECBA8EAC-D612-4762-88DE-C47D7E0BC688}" srcOrd="2" destOrd="0" parTransId="{AF2E9CF6-C3E9-4F74-A3C4-D335459FB6F9}" sibTransId="{10326C5B-C77A-4E47-AE05-2B38D34984B5}"/>
    <dgm:cxn modelId="{179B6EF9-C551-4405-B540-0DCCF7B12124}" srcId="{ECBA8EAC-D612-4762-88DE-C47D7E0BC688}" destId="{9DFE8F52-FF17-4D49-8FCE-384896C75ACF}" srcOrd="0" destOrd="0" parTransId="{069F501D-59CE-452E-98AD-55F106011089}" sibTransId="{2935D9ED-64D7-487A-9414-0E67679038F3}"/>
    <dgm:cxn modelId="{234B3149-E063-49F4-AFD1-F6FC242DF741}" type="presOf" srcId="{47E9D079-F59C-430A-B014-15C61F3ED1C5}" destId="{0439AA30-D527-4428-92BE-FA01E85651FD}" srcOrd="0" destOrd="0" presId="urn:diagrams.loki3.com/BracketList+Icon"/>
    <dgm:cxn modelId="{6B72D9B9-346C-497F-8EB4-9754D4458784}" type="presOf" srcId="{77717D31-924C-41EC-93A5-C986E8ACA461}" destId="{0887FAB1-4D5A-48B7-AA6D-735A63A926B4}" srcOrd="0" destOrd="1" presId="urn:diagrams.loki3.com/BracketList+Icon"/>
    <dgm:cxn modelId="{BAF7B75E-FBE1-4828-8B9D-4586A74F53C2}" type="presParOf" srcId="{54C0211F-BDD4-4682-BE50-F7643A45B718}" destId="{C8A3E997-41AE-41E6-8C37-8FEC10C5A831}" srcOrd="0" destOrd="0" presId="urn:diagrams.loki3.com/BracketList+Icon"/>
    <dgm:cxn modelId="{4E824537-F1C8-45B4-A6C5-BCC073B3E05E}" type="presParOf" srcId="{C8A3E997-41AE-41E6-8C37-8FEC10C5A831}" destId="{304C75E6-DD0D-487B-9420-88C9F84DC794}" srcOrd="0" destOrd="0" presId="urn:diagrams.loki3.com/BracketList+Icon"/>
    <dgm:cxn modelId="{C09F5817-DAB0-45A9-B177-F6B66E2A1C6F}" type="presParOf" srcId="{C8A3E997-41AE-41E6-8C37-8FEC10C5A831}" destId="{B64B1C99-5C09-4E17-B17E-F96935E24AA1}" srcOrd="1" destOrd="0" presId="urn:diagrams.loki3.com/BracketList+Icon"/>
    <dgm:cxn modelId="{0A04ECF4-B3DF-4728-B935-177A016BE0A1}" type="presParOf" srcId="{C8A3E997-41AE-41E6-8C37-8FEC10C5A831}" destId="{DA0CE1EC-710B-4451-AA82-ADFB13ED01DC}" srcOrd="2" destOrd="0" presId="urn:diagrams.loki3.com/BracketList+Icon"/>
    <dgm:cxn modelId="{DF0CF841-1CC8-4507-9147-EBBF251E8FD9}" type="presParOf" srcId="{C8A3E997-41AE-41E6-8C37-8FEC10C5A831}" destId="{0887FAB1-4D5A-48B7-AA6D-735A63A926B4}" srcOrd="3" destOrd="0" presId="urn:diagrams.loki3.com/BracketList+Icon"/>
    <dgm:cxn modelId="{B0366319-7034-4AE6-A0C8-F6675BC1CA95}" type="presParOf" srcId="{54C0211F-BDD4-4682-BE50-F7643A45B718}" destId="{704A77F7-7281-4C82-86AC-7710B02B8945}" srcOrd="1" destOrd="0" presId="urn:diagrams.loki3.com/BracketList+Icon"/>
    <dgm:cxn modelId="{46A2C52F-7D94-4135-B3C6-3CDB458E9960}" type="presParOf" srcId="{54C0211F-BDD4-4682-BE50-F7643A45B718}" destId="{F88811B8-1F5A-4035-A306-C95563B3E15D}" srcOrd="2" destOrd="0" presId="urn:diagrams.loki3.com/BracketList+Icon"/>
    <dgm:cxn modelId="{3F485DFA-35DC-4C87-BE3D-2780CE0A0AF4}" type="presParOf" srcId="{F88811B8-1F5A-4035-A306-C95563B3E15D}" destId="{0439AA30-D527-4428-92BE-FA01E85651FD}" srcOrd="0" destOrd="0" presId="urn:diagrams.loki3.com/BracketList+Icon"/>
    <dgm:cxn modelId="{98D54403-A5A7-4A59-BCC0-B2C4642AA915}" type="presParOf" srcId="{F88811B8-1F5A-4035-A306-C95563B3E15D}" destId="{B23730A7-B84D-45EB-820F-00E1A9105E73}" srcOrd="1" destOrd="0" presId="urn:diagrams.loki3.com/BracketList+Icon"/>
    <dgm:cxn modelId="{A268864F-2C15-473F-A3C8-A0BDED4EA347}" type="presParOf" srcId="{F88811B8-1F5A-4035-A306-C95563B3E15D}" destId="{78EB3C64-27E6-49B1-9468-905DDD8CC040}" srcOrd="2" destOrd="0" presId="urn:diagrams.loki3.com/BracketList+Icon"/>
    <dgm:cxn modelId="{0EE5B7B6-244D-4E7B-A96E-BCB7F5318507}" type="presParOf" srcId="{F88811B8-1F5A-4035-A306-C95563B3E15D}" destId="{6B95F40C-5347-407C-A100-CF16E34B97C2}" srcOrd="3" destOrd="0" presId="urn:diagrams.loki3.com/BracketList+Icon"/>
    <dgm:cxn modelId="{94F58054-E538-4AD2-9E76-ACC364C856B1}" type="presParOf" srcId="{54C0211F-BDD4-4682-BE50-F7643A45B718}" destId="{677BA6E9-1C5B-4941-A78C-77EFBF32AF42}" srcOrd="3" destOrd="0" presId="urn:diagrams.loki3.com/BracketList+Icon"/>
    <dgm:cxn modelId="{277CAD95-CFDE-42A4-9820-E7ED782CEC3C}" type="presParOf" srcId="{54C0211F-BDD4-4682-BE50-F7643A45B718}" destId="{CAABC65F-D863-4E45-AB2D-ABD0613C7E1C}" srcOrd="4" destOrd="0" presId="urn:diagrams.loki3.com/BracketList+Icon"/>
    <dgm:cxn modelId="{AF7FDEFD-7839-4997-BB35-7BECC06E99D3}" type="presParOf" srcId="{CAABC65F-D863-4E45-AB2D-ABD0613C7E1C}" destId="{5A15BF00-A5D4-4493-B3A8-296E497C5973}" srcOrd="0" destOrd="0" presId="urn:diagrams.loki3.com/BracketList+Icon"/>
    <dgm:cxn modelId="{A477D10D-BB04-4365-A7D3-7EAAAD03F37E}" type="presParOf" srcId="{CAABC65F-D863-4E45-AB2D-ABD0613C7E1C}" destId="{C0CD1C9B-F232-4F39-95A5-E728CCC26F58}" srcOrd="1" destOrd="0" presId="urn:diagrams.loki3.com/BracketList+Icon"/>
    <dgm:cxn modelId="{0A6FE839-150F-4D4E-988C-8162886F7056}" type="presParOf" srcId="{CAABC65F-D863-4E45-AB2D-ABD0613C7E1C}" destId="{E5174CD5-889C-4EA0-98DE-52617C758D55}" srcOrd="2" destOrd="0" presId="urn:diagrams.loki3.com/BracketList+Icon"/>
    <dgm:cxn modelId="{51F39410-E6D6-41FF-8BDE-927A620D0927}" type="presParOf" srcId="{CAABC65F-D863-4E45-AB2D-ABD0613C7E1C}" destId="{EA1BAC0B-D726-4279-A225-80FEAF78EAFA}" srcOrd="3" destOrd="0" presId="urn:diagrams.loki3.com/Bracket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B4B87F-5E64-4C69-A583-1880DEF63922}" type="doc">
      <dgm:prSet loTypeId="urn:microsoft.com/office/officeart/2005/8/layout/chevron2" loCatId="list" qsTypeId="urn:microsoft.com/office/officeart/2005/8/quickstyle/3d3" qsCatId="3D" csTypeId="urn:microsoft.com/office/officeart/2005/8/colors/colorful5" csCatId="colorful" phldr="1"/>
      <dgm:spPr/>
      <dgm:t>
        <a:bodyPr/>
        <a:lstStyle/>
        <a:p>
          <a:endParaRPr lang="it-IT"/>
        </a:p>
      </dgm:t>
    </dgm:pt>
    <dgm:pt modelId="{5BC1B235-D647-40BF-A796-A9AF6E4F6952}">
      <dgm:prSet phldrT="[Testo]" custT="1"/>
      <dgm:spPr/>
      <dgm:t>
        <a:bodyPr/>
        <a:lstStyle/>
        <a:p>
          <a:r>
            <a:rPr lang="it-IT" sz="1300" dirty="0" smtClean="0">
              <a:latin typeface="Trebuchet MS" panose="020B0603020202020204" pitchFamily="34" charset="0"/>
            </a:rPr>
            <a:t>Beneficio</a:t>
          </a:r>
          <a:endParaRPr lang="it-IT" sz="1300" dirty="0">
            <a:latin typeface="Trebuchet MS" panose="020B0603020202020204" pitchFamily="34" charset="0"/>
          </a:endParaRPr>
        </a:p>
      </dgm:t>
    </dgm:pt>
    <dgm:pt modelId="{113C363C-B981-422A-B885-21886498AF87}" type="parTrans" cxnId="{1A4FF925-41F0-4B84-ADEE-13F4F8080AA0}">
      <dgm:prSet/>
      <dgm:spPr/>
      <dgm:t>
        <a:bodyPr/>
        <a:lstStyle/>
        <a:p>
          <a:endParaRPr lang="it-IT" sz="1300"/>
        </a:p>
      </dgm:t>
    </dgm:pt>
    <dgm:pt modelId="{5539BA2F-F740-4500-A3D5-9B89D0ADA801}" type="sibTrans" cxnId="{1A4FF925-41F0-4B84-ADEE-13F4F8080AA0}">
      <dgm:prSet/>
      <dgm:spPr/>
      <dgm:t>
        <a:bodyPr/>
        <a:lstStyle/>
        <a:p>
          <a:endParaRPr lang="it-IT" sz="1300"/>
        </a:p>
      </dgm:t>
    </dgm:pt>
    <dgm:pt modelId="{A9718FE4-1FA9-4ED2-AAE1-EB2E33F22130}">
      <dgm:prSet phldrT="[Testo]" custT="1"/>
      <dgm:spPr/>
      <dgm:t>
        <a:bodyPr/>
        <a:lstStyle/>
        <a:p>
          <a:pPr algn="just"/>
          <a:r>
            <a:rPr lang="it-IT" sz="1300" dirty="0" smtClean="0">
              <a:latin typeface="Trebuchet MS" panose="020B0603020202020204" pitchFamily="34" charset="0"/>
            </a:rPr>
            <a:t>Credito d’imposta:</a:t>
          </a:r>
          <a:endParaRPr lang="it-IT" sz="1300" dirty="0">
            <a:latin typeface="Trebuchet MS" panose="020B0603020202020204" pitchFamily="34" charset="0"/>
          </a:endParaRPr>
        </a:p>
      </dgm:t>
    </dgm:pt>
    <dgm:pt modelId="{C1D14312-57BF-4051-BFED-A6924A8402FE}" type="parTrans" cxnId="{2A8CAD06-74ED-4BC7-81C4-AD13035F74A8}">
      <dgm:prSet/>
      <dgm:spPr/>
      <dgm:t>
        <a:bodyPr/>
        <a:lstStyle/>
        <a:p>
          <a:endParaRPr lang="it-IT" sz="1300"/>
        </a:p>
      </dgm:t>
    </dgm:pt>
    <dgm:pt modelId="{EBDA1AF4-E092-4C4A-82BD-5D948E40D84B}" type="sibTrans" cxnId="{2A8CAD06-74ED-4BC7-81C4-AD13035F74A8}">
      <dgm:prSet/>
      <dgm:spPr/>
      <dgm:t>
        <a:bodyPr/>
        <a:lstStyle/>
        <a:p>
          <a:endParaRPr lang="it-IT" sz="1300"/>
        </a:p>
      </dgm:t>
    </dgm:pt>
    <dgm:pt modelId="{87A56514-6DF5-4376-979B-92AF3BDED758}">
      <dgm:prSet phldrT="[Testo]" custT="1"/>
      <dgm:spPr/>
      <dgm:t>
        <a:bodyPr/>
        <a:lstStyle/>
        <a:p>
          <a:r>
            <a:rPr lang="it-IT" sz="1300" dirty="0" smtClean="0">
              <a:latin typeface="Trebuchet MS" panose="020B0603020202020204" pitchFamily="34" charset="0"/>
            </a:rPr>
            <a:t>Beneficiari</a:t>
          </a:r>
          <a:endParaRPr lang="it-IT" sz="1300" dirty="0">
            <a:latin typeface="Trebuchet MS" panose="020B0603020202020204" pitchFamily="34" charset="0"/>
          </a:endParaRPr>
        </a:p>
      </dgm:t>
    </dgm:pt>
    <dgm:pt modelId="{6D07EDCA-E392-41EE-A5FA-37D8C6257F16}" type="parTrans" cxnId="{EA9D121A-3C39-422C-8B16-9A46F4F77A2F}">
      <dgm:prSet/>
      <dgm:spPr/>
      <dgm:t>
        <a:bodyPr/>
        <a:lstStyle/>
        <a:p>
          <a:endParaRPr lang="it-IT" sz="1300"/>
        </a:p>
      </dgm:t>
    </dgm:pt>
    <dgm:pt modelId="{73A9EFE5-2092-40DA-9026-2E3264FCF5FC}" type="sibTrans" cxnId="{EA9D121A-3C39-422C-8B16-9A46F4F77A2F}">
      <dgm:prSet/>
      <dgm:spPr/>
      <dgm:t>
        <a:bodyPr/>
        <a:lstStyle/>
        <a:p>
          <a:endParaRPr lang="it-IT" sz="1300"/>
        </a:p>
      </dgm:t>
    </dgm:pt>
    <dgm:pt modelId="{20943282-09F7-4B56-9DE4-BFCE369F6C09}">
      <dgm:prSet phldrT="[Testo]" custT="1"/>
      <dgm:spPr/>
      <dgm:t>
        <a:bodyPr/>
        <a:lstStyle/>
        <a:p>
          <a:pPr algn="just"/>
          <a:r>
            <a:rPr lang="it-IT" sz="1300" dirty="0" smtClean="0">
              <a:latin typeface="Trebuchet MS" panose="020B0603020202020204" pitchFamily="34" charset="0"/>
            </a:rPr>
            <a:t> In favore degli enti del terzo settore (ETS). </a:t>
          </a:r>
          <a:endParaRPr lang="it-IT" sz="1300" dirty="0">
            <a:latin typeface="Trebuchet MS" panose="020B0603020202020204" pitchFamily="34" charset="0"/>
          </a:endParaRPr>
        </a:p>
      </dgm:t>
    </dgm:pt>
    <dgm:pt modelId="{F88AA91A-003D-4F50-9A05-CBC2DC60D7EB}" type="parTrans" cxnId="{1D636372-14FF-42B0-A3D4-CE3668C7151C}">
      <dgm:prSet/>
      <dgm:spPr/>
      <dgm:t>
        <a:bodyPr/>
        <a:lstStyle/>
        <a:p>
          <a:endParaRPr lang="it-IT" sz="1300"/>
        </a:p>
      </dgm:t>
    </dgm:pt>
    <dgm:pt modelId="{CB2F0776-C4C0-4107-8CFA-2AC95C57DF00}" type="sibTrans" cxnId="{1D636372-14FF-42B0-A3D4-CE3668C7151C}">
      <dgm:prSet/>
      <dgm:spPr/>
      <dgm:t>
        <a:bodyPr/>
        <a:lstStyle/>
        <a:p>
          <a:endParaRPr lang="it-IT" sz="1300"/>
        </a:p>
      </dgm:t>
    </dgm:pt>
    <dgm:pt modelId="{997D3D71-4AC3-4040-8DE0-DB6B7BB5C027}">
      <dgm:prSet phldrT="[Testo]" custT="1"/>
      <dgm:spPr/>
      <dgm:t>
        <a:bodyPr/>
        <a:lstStyle/>
        <a:p>
          <a:r>
            <a:rPr lang="it-IT" sz="1300" dirty="0" smtClean="0">
              <a:latin typeface="Trebuchet MS" panose="020B0603020202020204" pitchFamily="34" charset="0"/>
            </a:rPr>
            <a:t>Scopo</a:t>
          </a:r>
          <a:endParaRPr lang="it-IT" sz="1300" dirty="0">
            <a:latin typeface="Trebuchet MS" panose="020B0603020202020204" pitchFamily="34" charset="0"/>
          </a:endParaRPr>
        </a:p>
      </dgm:t>
    </dgm:pt>
    <dgm:pt modelId="{3590672D-C13D-4773-BBE4-BAB657D9D940}" type="parTrans" cxnId="{84C004CE-0374-48B0-BEAE-9E10E87F013F}">
      <dgm:prSet/>
      <dgm:spPr/>
      <dgm:t>
        <a:bodyPr/>
        <a:lstStyle/>
        <a:p>
          <a:endParaRPr lang="it-IT" sz="1300"/>
        </a:p>
      </dgm:t>
    </dgm:pt>
    <dgm:pt modelId="{7D56DA7E-96F2-4075-892D-FF652CA0E011}" type="sibTrans" cxnId="{84C004CE-0374-48B0-BEAE-9E10E87F013F}">
      <dgm:prSet/>
      <dgm:spPr/>
      <dgm:t>
        <a:bodyPr/>
        <a:lstStyle/>
        <a:p>
          <a:endParaRPr lang="it-IT" sz="1300"/>
        </a:p>
      </dgm:t>
    </dgm:pt>
    <dgm:pt modelId="{580A3ACE-211B-4C5D-BF81-4259D9ABBEB2}">
      <dgm:prSet phldrT="[Testo]" custT="1"/>
      <dgm:spPr/>
      <dgm:t>
        <a:bodyPr/>
        <a:lstStyle/>
        <a:p>
          <a:pPr algn="just"/>
          <a:r>
            <a:rPr lang="it-IT" sz="1300" dirty="0" smtClean="0">
              <a:latin typeface="Trebuchet MS" panose="020B0603020202020204" pitchFamily="34" charset="0"/>
            </a:rPr>
            <a:t>Per sostenere il recupero degli immobili pubblici inutilizzati e dei beni mobili e immobili confiscati alla criminalità organizzata.</a:t>
          </a:r>
          <a:endParaRPr lang="it-IT" sz="1300" dirty="0">
            <a:latin typeface="Trebuchet MS" panose="020B0603020202020204" pitchFamily="34" charset="0"/>
          </a:endParaRPr>
        </a:p>
      </dgm:t>
    </dgm:pt>
    <dgm:pt modelId="{3C9616DD-57E4-4C2C-8BC0-3A3FDA3EB3DD}" type="parTrans" cxnId="{3CE5157E-08CF-42A9-9D44-25E2FD017D0F}">
      <dgm:prSet/>
      <dgm:spPr/>
      <dgm:t>
        <a:bodyPr/>
        <a:lstStyle/>
        <a:p>
          <a:endParaRPr lang="it-IT" sz="1300"/>
        </a:p>
      </dgm:t>
    </dgm:pt>
    <dgm:pt modelId="{0AE71217-3F0F-4DB7-AF05-D49DF398D910}" type="sibTrans" cxnId="{3CE5157E-08CF-42A9-9D44-25E2FD017D0F}">
      <dgm:prSet/>
      <dgm:spPr/>
      <dgm:t>
        <a:bodyPr/>
        <a:lstStyle/>
        <a:p>
          <a:endParaRPr lang="it-IT" sz="1300"/>
        </a:p>
      </dgm:t>
    </dgm:pt>
    <dgm:pt modelId="{DF1E00DB-4A34-4698-B8ED-D56DCE1914CD}">
      <dgm:prSet phldrT="[Testo]" custT="1"/>
      <dgm:spPr/>
      <dgm:t>
        <a:bodyPr/>
        <a:lstStyle/>
        <a:p>
          <a:pPr algn="just"/>
          <a:r>
            <a:rPr lang="it-IT" sz="1300" dirty="0" smtClean="0">
              <a:latin typeface="Trebuchet MS" panose="020B0603020202020204" pitchFamily="34" charset="0"/>
            </a:rPr>
            <a:t>del 65% per le erogazioni liberali in denaro effettuate da persone fisiche;</a:t>
          </a:r>
          <a:endParaRPr lang="it-IT" sz="1300" dirty="0">
            <a:latin typeface="Trebuchet MS" panose="020B0603020202020204" pitchFamily="34" charset="0"/>
          </a:endParaRPr>
        </a:p>
      </dgm:t>
    </dgm:pt>
    <dgm:pt modelId="{AF5EB589-8153-48BA-A37B-C95EB8DBF424}" type="parTrans" cxnId="{E4E84A50-DB53-4FD3-BC5E-C220978291A1}">
      <dgm:prSet/>
      <dgm:spPr/>
      <dgm:t>
        <a:bodyPr/>
        <a:lstStyle/>
        <a:p>
          <a:endParaRPr lang="it-IT" sz="1300"/>
        </a:p>
      </dgm:t>
    </dgm:pt>
    <dgm:pt modelId="{242434FC-9A5C-4FC1-B1CF-FEC42F15C02E}" type="sibTrans" cxnId="{E4E84A50-DB53-4FD3-BC5E-C220978291A1}">
      <dgm:prSet/>
      <dgm:spPr/>
      <dgm:t>
        <a:bodyPr/>
        <a:lstStyle/>
        <a:p>
          <a:endParaRPr lang="it-IT" sz="1300"/>
        </a:p>
      </dgm:t>
    </dgm:pt>
    <dgm:pt modelId="{9C0986A2-B6AE-43C8-9052-55E4C283E704}">
      <dgm:prSet phldrT="[Testo]" custT="1"/>
      <dgm:spPr/>
      <dgm:t>
        <a:bodyPr/>
        <a:lstStyle/>
        <a:p>
          <a:pPr algn="just"/>
          <a:r>
            <a:rPr lang="it-IT" sz="1300" dirty="0" smtClean="0">
              <a:latin typeface="Trebuchet MS" panose="020B0603020202020204" pitchFamily="34" charset="0"/>
            </a:rPr>
            <a:t>del 50% per le erogazioni liberali in denaro effettuate da enti o società di persone/capitali.</a:t>
          </a:r>
          <a:endParaRPr lang="it-IT" sz="1300" dirty="0">
            <a:latin typeface="Trebuchet MS" panose="020B0603020202020204" pitchFamily="34" charset="0"/>
          </a:endParaRPr>
        </a:p>
      </dgm:t>
    </dgm:pt>
    <dgm:pt modelId="{E370C66E-676B-48A1-B567-286EA8278D49}" type="parTrans" cxnId="{0695E1A2-1C8B-42B7-AB8F-65B8FAE0C113}">
      <dgm:prSet/>
      <dgm:spPr/>
      <dgm:t>
        <a:bodyPr/>
        <a:lstStyle/>
        <a:p>
          <a:endParaRPr lang="it-IT" sz="1300"/>
        </a:p>
      </dgm:t>
    </dgm:pt>
    <dgm:pt modelId="{79BB89B0-C881-4C68-8BE5-252FD1AF24BC}" type="sibTrans" cxnId="{0695E1A2-1C8B-42B7-AB8F-65B8FAE0C113}">
      <dgm:prSet/>
      <dgm:spPr/>
      <dgm:t>
        <a:bodyPr/>
        <a:lstStyle/>
        <a:p>
          <a:endParaRPr lang="it-IT" sz="1300"/>
        </a:p>
      </dgm:t>
    </dgm:pt>
    <dgm:pt modelId="{526110EE-F0A2-4378-96CA-09244982205E}" type="pres">
      <dgm:prSet presAssocID="{41B4B87F-5E64-4C69-A583-1880DEF63922}" presName="linearFlow" presStyleCnt="0">
        <dgm:presLayoutVars>
          <dgm:dir/>
          <dgm:animLvl val="lvl"/>
          <dgm:resizeHandles val="exact"/>
        </dgm:presLayoutVars>
      </dgm:prSet>
      <dgm:spPr/>
      <dgm:t>
        <a:bodyPr/>
        <a:lstStyle/>
        <a:p>
          <a:endParaRPr lang="it-IT"/>
        </a:p>
      </dgm:t>
    </dgm:pt>
    <dgm:pt modelId="{F0B528BE-4B5E-4820-AECB-94A4FCD75127}" type="pres">
      <dgm:prSet presAssocID="{5BC1B235-D647-40BF-A796-A9AF6E4F6952}" presName="composite" presStyleCnt="0"/>
      <dgm:spPr/>
      <dgm:t>
        <a:bodyPr/>
        <a:lstStyle/>
        <a:p>
          <a:endParaRPr lang="it-IT"/>
        </a:p>
      </dgm:t>
    </dgm:pt>
    <dgm:pt modelId="{3A47E405-59ED-4182-B899-B4C1787EF35B}" type="pres">
      <dgm:prSet presAssocID="{5BC1B235-D647-40BF-A796-A9AF6E4F6952}" presName="parentText" presStyleLbl="alignNode1" presStyleIdx="0" presStyleCnt="3" custLinFactY="71276" custLinFactNeighborY="100000">
        <dgm:presLayoutVars>
          <dgm:chMax val="1"/>
          <dgm:bulletEnabled val="1"/>
        </dgm:presLayoutVars>
      </dgm:prSet>
      <dgm:spPr/>
      <dgm:t>
        <a:bodyPr/>
        <a:lstStyle/>
        <a:p>
          <a:endParaRPr lang="it-IT"/>
        </a:p>
      </dgm:t>
    </dgm:pt>
    <dgm:pt modelId="{18A5B958-C663-447F-9059-5EE0422A423C}" type="pres">
      <dgm:prSet presAssocID="{5BC1B235-D647-40BF-A796-A9AF6E4F6952}" presName="descendantText" presStyleLbl="alignAcc1" presStyleIdx="0" presStyleCnt="3" custLinFactY="100000" custLinFactNeighborY="163502">
        <dgm:presLayoutVars>
          <dgm:bulletEnabled val="1"/>
        </dgm:presLayoutVars>
      </dgm:prSet>
      <dgm:spPr/>
      <dgm:t>
        <a:bodyPr/>
        <a:lstStyle/>
        <a:p>
          <a:endParaRPr lang="it-IT"/>
        </a:p>
      </dgm:t>
    </dgm:pt>
    <dgm:pt modelId="{4BCD46C6-66C8-481A-B6BA-D91488F5AD06}" type="pres">
      <dgm:prSet presAssocID="{5539BA2F-F740-4500-A3D5-9B89D0ADA801}" presName="sp" presStyleCnt="0"/>
      <dgm:spPr/>
      <dgm:t>
        <a:bodyPr/>
        <a:lstStyle/>
        <a:p>
          <a:endParaRPr lang="it-IT"/>
        </a:p>
      </dgm:t>
    </dgm:pt>
    <dgm:pt modelId="{19F46AC3-3D81-4ED1-A9FB-5D273E2AE04C}" type="pres">
      <dgm:prSet presAssocID="{87A56514-6DF5-4376-979B-92AF3BDED758}" presName="composite" presStyleCnt="0"/>
      <dgm:spPr/>
      <dgm:t>
        <a:bodyPr/>
        <a:lstStyle/>
        <a:p>
          <a:endParaRPr lang="it-IT"/>
        </a:p>
      </dgm:t>
    </dgm:pt>
    <dgm:pt modelId="{2FA053E7-9E12-40CE-9681-4F09B579B77B}" type="pres">
      <dgm:prSet presAssocID="{87A56514-6DF5-4376-979B-92AF3BDED758}" presName="parentText" presStyleLbl="alignNode1" presStyleIdx="1" presStyleCnt="3">
        <dgm:presLayoutVars>
          <dgm:chMax val="1"/>
          <dgm:bulletEnabled val="1"/>
        </dgm:presLayoutVars>
      </dgm:prSet>
      <dgm:spPr/>
      <dgm:t>
        <a:bodyPr/>
        <a:lstStyle/>
        <a:p>
          <a:endParaRPr lang="it-IT"/>
        </a:p>
      </dgm:t>
    </dgm:pt>
    <dgm:pt modelId="{4044B42E-8E26-4FF4-AE6A-A8C10327E7A7}" type="pres">
      <dgm:prSet presAssocID="{87A56514-6DF5-4376-979B-92AF3BDED758}" presName="descendantText" presStyleLbl="alignAcc1" presStyleIdx="1" presStyleCnt="3">
        <dgm:presLayoutVars>
          <dgm:bulletEnabled val="1"/>
        </dgm:presLayoutVars>
      </dgm:prSet>
      <dgm:spPr/>
      <dgm:t>
        <a:bodyPr/>
        <a:lstStyle/>
        <a:p>
          <a:endParaRPr lang="it-IT"/>
        </a:p>
      </dgm:t>
    </dgm:pt>
    <dgm:pt modelId="{C69559D6-AA91-49A3-ACE0-8A669F435CAB}" type="pres">
      <dgm:prSet presAssocID="{73A9EFE5-2092-40DA-9026-2E3264FCF5FC}" presName="sp" presStyleCnt="0"/>
      <dgm:spPr/>
      <dgm:t>
        <a:bodyPr/>
        <a:lstStyle/>
        <a:p>
          <a:endParaRPr lang="it-IT"/>
        </a:p>
      </dgm:t>
    </dgm:pt>
    <dgm:pt modelId="{EC1418BB-4112-433B-879E-8082CA095FA8}" type="pres">
      <dgm:prSet presAssocID="{997D3D71-4AC3-4040-8DE0-DB6B7BB5C027}" presName="composite" presStyleCnt="0"/>
      <dgm:spPr/>
      <dgm:t>
        <a:bodyPr/>
        <a:lstStyle/>
        <a:p>
          <a:endParaRPr lang="it-IT"/>
        </a:p>
      </dgm:t>
    </dgm:pt>
    <dgm:pt modelId="{3302C08C-F9FC-44E9-BC18-4BE03EFBB1AA}" type="pres">
      <dgm:prSet presAssocID="{997D3D71-4AC3-4040-8DE0-DB6B7BB5C027}" presName="parentText" presStyleLbl="alignNode1" presStyleIdx="2" presStyleCnt="3" custLinFactY="-77178" custLinFactNeighborY="-100000">
        <dgm:presLayoutVars>
          <dgm:chMax val="1"/>
          <dgm:bulletEnabled val="1"/>
        </dgm:presLayoutVars>
      </dgm:prSet>
      <dgm:spPr/>
      <dgm:t>
        <a:bodyPr/>
        <a:lstStyle/>
        <a:p>
          <a:endParaRPr lang="it-IT"/>
        </a:p>
      </dgm:t>
    </dgm:pt>
    <dgm:pt modelId="{89E26290-FD5C-4BEA-BB16-CB94AAC487DD}" type="pres">
      <dgm:prSet presAssocID="{997D3D71-4AC3-4040-8DE0-DB6B7BB5C027}" presName="descendantText" presStyleLbl="alignAcc1" presStyleIdx="2" presStyleCnt="3" custLinFactY="-100000" custLinFactNeighborY="-165125">
        <dgm:presLayoutVars>
          <dgm:bulletEnabled val="1"/>
        </dgm:presLayoutVars>
      </dgm:prSet>
      <dgm:spPr/>
      <dgm:t>
        <a:bodyPr/>
        <a:lstStyle/>
        <a:p>
          <a:endParaRPr lang="it-IT"/>
        </a:p>
      </dgm:t>
    </dgm:pt>
  </dgm:ptLst>
  <dgm:cxnLst>
    <dgm:cxn modelId="{0695E1A2-1C8B-42B7-AB8F-65B8FAE0C113}" srcId="{A9718FE4-1FA9-4ED2-AAE1-EB2E33F22130}" destId="{9C0986A2-B6AE-43C8-9052-55E4C283E704}" srcOrd="1" destOrd="0" parTransId="{E370C66E-676B-48A1-B567-286EA8278D49}" sibTransId="{79BB89B0-C881-4C68-8BE5-252FD1AF24BC}"/>
    <dgm:cxn modelId="{3CE5157E-08CF-42A9-9D44-25E2FD017D0F}" srcId="{997D3D71-4AC3-4040-8DE0-DB6B7BB5C027}" destId="{580A3ACE-211B-4C5D-BF81-4259D9ABBEB2}" srcOrd="0" destOrd="0" parTransId="{3C9616DD-57E4-4C2C-8BC0-3A3FDA3EB3DD}" sibTransId="{0AE71217-3F0F-4DB7-AF05-D49DF398D910}"/>
    <dgm:cxn modelId="{003BD61E-5169-4D7A-90F8-826747CD1B4F}" type="presOf" srcId="{5BC1B235-D647-40BF-A796-A9AF6E4F6952}" destId="{3A47E405-59ED-4182-B899-B4C1787EF35B}" srcOrd="0" destOrd="0" presId="urn:microsoft.com/office/officeart/2005/8/layout/chevron2"/>
    <dgm:cxn modelId="{851B62D8-DBA8-4845-B25C-6AD3D6026DE0}" type="presOf" srcId="{41B4B87F-5E64-4C69-A583-1880DEF63922}" destId="{526110EE-F0A2-4378-96CA-09244982205E}" srcOrd="0" destOrd="0" presId="urn:microsoft.com/office/officeart/2005/8/layout/chevron2"/>
    <dgm:cxn modelId="{1376D5F7-FDBE-42D8-BE58-109B8E80A36C}" type="presOf" srcId="{87A56514-6DF5-4376-979B-92AF3BDED758}" destId="{2FA053E7-9E12-40CE-9681-4F09B579B77B}" srcOrd="0" destOrd="0" presId="urn:microsoft.com/office/officeart/2005/8/layout/chevron2"/>
    <dgm:cxn modelId="{2A8CAD06-74ED-4BC7-81C4-AD13035F74A8}" srcId="{5BC1B235-D647-40BF-A796-A9AF6E4F6952}" destId="{A9718FE4-1FA9-4ED2-AAE1-EB2E33F22130}" srcOrd="0" destOrd="0" parTransId="{C1D14312-57BF-4051-BFED-A6924A8402FE}" sibTransId="{EBDA1AF4-E092-4C4A-82BD-5D948E40D84B}"/>
    <dgm:cxn modelId="{5E437E3D-98CF-408B-B4CD-F1146A707F70}" type="presOf" srcId="{20943282-09F7-4B56-9DE4-BFCE369F6C09}" destId="{4044B42E-8E26-4FF4-AE6A-A8C10327E7A7}" srcOrd="0" destOrd="0" presId="urn:microsoft.com/office/officeart/2005/8/layout/chevron2"/>
    <dgm:cxn modelId="{8D22B3A8-715D-4929-AD3E-2CC77F561C48}" type="presOf" srcId="{580A3ACE-211B-4C5D-BF81-4259D9ABBEB2}" destId="{89E26290-FD5C-4BEA-BB16-CB94AAC487DD}" srcOrd="0" destOrd="0" presId="urn:microsoft.com/office/officeart/2005/8/layout/chevron2"/>
    <dgm:cxn modelId="{E4E84A50-DB53-4FD3-BC5E-C220978291A1}" srcId="{A9718FE4-1FA9-4ED2-AAE1-EB2E33F22130}" destId="{DF1E00DB-4A34-4698-B8ED-D56DCE1914CD}" srcOrd="0" destOrd="0" parTransId="{AF5EB589-8153-48BA-A37B-C95EB8DBF424}" sibTransId="{242434FC-9A5C-4FC1-B1CF-FEC42F15C02E}"/>
    <dgm:cxn modelId="{A640F781-AAC6-495D-A0C0-2C98E5F65314}" type="presOf" srcId="{997D3D71-4AC3-4040-8DE0-DB6B7BB5C027}" destId="{3302C08C-F9FC-44E9-BC18-4BE03EFBB1AA}" srcOrd="0" destOrd="0" presId="urn:microsoft.com/office/officeart/2005/8/layout/chevron2"/>
    <dgm:cxn modelId="{9E5E721C-877B-41C5-A709-93E306531DC0}" type="presOf" srcId="{9C0986A2-B6AE-43C8-9052-55E4C283E704}" destId="{18A5B958-C663-447F-9059-5EE0422A423C}" srcOrd="0" destOrd="2" presId="urn:microsoft.com/office/officeart/2005/8/layout/chevron2"/>
    <dgm:cxn modelId="{00AFE282-5568-43C4-828C-C1ED7758B018}" type="presOf" srcId="{A9718FE4-1FA9-4ED2-AAE1-EB2E33F22130}" destId="{18A5B958-C663-447F-9059-5EE0422A423C}" srcOrd="0" destOrd="0" presId="urn:microsoft.com/office/officeart/2005/8/layout/chevron2"/>
    <dgm:cxn modelId="{47EF6845-EE32-4E3D-9BFC-F9BD604E6BEA}" type="presOf" srcId="{DF1E00DB-4A34-4698-B8ED-D56DCE1914CD}" destId="{18A5B958-C663-447F-9059-5EE0422A423C}" srcOrd="0" destOrd="1" presId="urn:microsoft.com/office/officeart/2005/8/layout/chevron2"/>
    <dgm:cxn modelId="{1A4FF925-41F0-4B84-ADEE-13F4F8080AA0}" srcId="{41B4B87F-5E64-4C69-A583-1880DEF63922}" destId="{5BC1B235-D647-40BF-A796-A9AF6E4F6952}" srcOrd="0" destOrd="0" parTransId="{113C363C-B981-422A-B885-21886498AF87}" sibTransId="{5539BA2F-F740-4500-A3D5-9B89D0ADA801}"/>
    <dgm:cxn modelId="{EA9D121A-3C39-422C-8B16-9A46F4F77A2F}" srcId="{41B4B87F-5E64-4C69-A583-1880DEF63922}" destId="{87A56514-6DF5-4376-979B-92AF3BDED758}" srcOrd="1" destOrd="0" parTransId="{6D07EDCA-E392-41EE-A5FA-37D8C6257F16}" sibTransId="{73A9EFE5-2092-40DA-9026-2E3264FCF5FC}"/>
    <dgm:cxn modelId="{1D636372-14FF-42B0-A3D4-CE3668C7151C}" srcId="{87A56514-6DF5-4376-979B-92AF3BDED758}" destId="{20943282-09F7-4B56-9DE4-BFCE369F6C09}" srcOrd="0" destOrd="0" parTransId="{F88AA91A-003D-4F50-9A05-CBC2DC60D7EB}" sibTransId="{CB2F0776-C4C0-4107-8CFA-2AC95C57DF00}"/>
    <dgm:cxn modelId="{84C004CE-0374-48B0-BEAE-9E10E87F013F}" srcId="{41B4B87F-5E64-4C69-A583-1880DEF63922}" destId="{997D3D71-4AC3-4040-8DE0-DB6B7BB5C027}" srcOrd="2" destOrd="0" parTransId="{3590672D-C13D-4773-BBE4-BAB657D9D940}" sibTransId="{7D56DA7E-96F2-4075-892D-FF652CA0E011}"/>
    <dgm:cxn modelId="{97EEFF1D-1403-4CA6-A98F-5B7BFE21F070}" type="presParOf" srcId="{526110EE-F0A2-4378-96CA-09244982205E}" destId="{F0B528BE-4B5E-4820-AECB-94A4FCD75127}" srcOrd="0" destOrd="0" presId="urn:microsoft.com/office/officeart/2005/8/layout/chevron2"/>
    <dgm:cxn modelId="{A26CFD13-CDE9-4645-A534-AD1324DAB4E9}" type="presParOf" srcId="{F0B528BE-4B5E-4820-AECB-94A4FCD75127}" destId="{3A47E405-59ED-4182-B899-B4C1787EF35B}" srcOrd="0" destOrd="0" presId="urn:microsoft.com/office/officeart/2005/8/layout/chevron2"/>
    <dgm:cxn modelId="{B2281477-B172-4F02-8BC8-8E64EF0C7036}" type="presParOf" srcId="{F0B528BE-4B5E-4820-AECB-94A4FCD75127}" destId="{18A5B958-C663-447F-9059-5EE0422A423C}" srcOrd="1" destOrd="0" presId="urn:microsoft.com/office/officeart/2005/8/layout/chevron2"/>
    <dgm:cxn modelId="{A3512B8A-3AA4-4968-B1F1-0679CFF272F5}" type="presParOf" srcId="{526110EE-F0A2-4378-96CA-09244982205E}" destId="{4BCD46C6-66C8-481A-B6BA-D91488F5AD06}" srcOrd="1" destOrd="0" presId="urn:microsoft.com/office/officeart/2005/8/layout/chevron2"/>
    <dgm:cxn modelId="{D86D4CAD-F00B-4B42-82A4-368AFCE822B1}" type="presParOf" srcId="{526110EE-F0A2-4378-96CA-09244982205E}" destId="{19F46AC3-3D81-4ED1-A9FB-5D273E2AE04C}" srcOrd="2" destOrd="0" presId="urn:microsoft.com/office/officeart/2005/8/layout/chevron2"/>
    <dgm:cxn modelId="{A9A53137-E2A3-4850-A355-1CDF5951705D}" type="presParOf" srcId="{19F46AC3-3D81-4ED1-A9FB-5D273E2AE04C}" destId="{2FA053E7-9E12-40CE-9681-4F09B579B77B}" srcOrd="0" destOrd="0" presId="urn:microsoft.com/office/officeart/2005/8/layout/chevron2"/>
    <dgm:cxn modelId="{E01D261F-7893-4D9A-A7F0-E72B62BF364B}" type="presParOf" srcId="{19F46AC3-3D81-4ED1-A9FB-5D273E2AE04C}" destId="{4044B42E-8E26-4FF4-AE6A-A8C10327E7A7}" srcOrd="1" destOrd="0" presId="urn:microsoft.com/office/officeart/2005/8/layout/chevron2"/>
    <dgm:cxn modelId="{4253A618-8AF5-4FCA-B855-3DDCF44C720D}" type="presParOf" srcId="{526110EE-F0A2-4378-96CA-09244982205E}" destId="{C69559D6-AA91-49A3-ACE0-8A669F435CAB}" srcOrd="3" destOrd="0" presId="urn:microsoft.com/office/officeart/2005/8/layout/chevron2"/>
    <dgm:cxn modelId="{836E7BB8-A595-4D04-B52B-A951CAC65DA6}" type="presParOf" srcId="{526110EE-F0A2-4378-96CA-09244982205E}" destId="{EC1418BB-4112-433B-879E-8082CA095FA8}" srcOrd="4" destOrd="0" presId="urn:microsoft.com/office/officeart/2005/8/layout/chevron2"/>
    <dgm:cxn modelId="{A99555A3-824F-45DF-84B6-4F61E1159EBC}" type="presParOf" srcId="{EC1418BB-4112-433B-879E-8082CA095FA8}" destId="{3302C08C-F9FC-44E9-BC18-4BE03EFBB1AA}" srcOrd="0" destOrd="0" presId="urn:microsoft.com/office/officeart/2005/8/layout/chevron2"/>
    <dgm:cxn modelId="{05D40972-E3DB-4B41-AF45-289A58DAC041}" type="presParOf" srcId="{EC1418BB-4112-433B-879E-8082CA095FA8}" destId="{89E26290-FD5C-4BEA-BB16-CB94AAC487D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9FDA2-0CAB-4115-A1C0-BD7D9B9B6F41}">
      <dsp:nvSpPr>
        <dsp:cNvPr id="0" name=""/>
        <dsp:cNvSpPr/>
      </dsp:nvSpPr>
      <dsp:spPr>
        <a:xfrm>
          <a:off x="461811" y="0"/>
          <a:ext cx="2536056" cy="2536056"/>
        </a:xfrm>
        <a:prstGeom prst="triangle">
          <a:avLst/>
        </a:prstGeom>
        <a:gradFill rotWithShape="0">
          <a:gsLst>
            <a:gs pos="0">
              <a:schemeClr val="accent6">
                <a:lumMod val="60000"/>
                <a:lumOff val="40000"/>
              </a:schemeClr>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DF06CFC-1FB5-48B6-9B0E-AFDB53BC1CA2}">
      <dsp:nvSpPr>
        <dsp:cNvPr id="0" name=""/>
        <dsp:cNvSpPr/>
      </dsp:nvSpPr>
      <dsp:spPr>
        <a:xfrm>
          <a:off x="1729839" y="254967"/>
          <a:ext cx="1648436" cy="600332"/>
        </a:xfrm>
        <a:prstGeom prst="roundRect">
          <a:avLst/>
        </a:prstGeom>
        <a:solidFill>
          <a:schemeClr val="lt1"/>
        </a:solidFill>
        <a:ln w="25400" cap="flat" cmpd="sng" algn="ctr">
          <a:solidFill>
            <a:schemeClr val="accent4"/>
          </a:solidFill>
          <a:prstDash val="solid"/>
        </a:ln>
        <a:effectLst/>
        <a:scene3d>
          <a:camera prst="orthographicFront"/>
          <a:lightRig rig="threePt" dir="t">
            <a:rot lat="0" lon="0" rev="7500000"/>
          </a:lightRig>
        </a:scene3d>
        <a:sp3d z="152400" extrusionH="63500"/>
      </dsp:spPr>
      <dsp:style>
        <a:lnRef idx="2">
          <a:schemeClr val="accent4"/>
        </a:lnRef>
        <a:fillRef idx="1">
          <a:schemeClr val="lt1"/>
        </a:fillRef>
        <a:effectRef idx="0">
          <a:schemeClr val="accent4"/>
        </a:effectRef>
        <a:fontRef idx="minor">
          <a:schemeClr val="dk1"/>
        </a:fontRef>
      </dsp:style>
      <dsp:txBody>
        <a:bodyPr spcFirstLastPara="0" vert="horz" wrap="square" lIns="38100" tIns="38100" rIns="38100" bIns="38100" numCol="1" spcCol="1270" anchor="t" anchorCtr="0">
          <a:noAutofit/>
        </a:bodyPr>
        <a:lstStyle/>
        <a:p>
          <a:pPr lvl="0" algn="just" defTabSz="444500">
            <a:lnSpc>
              <a:spcPct val="90000"/>
            </a:lnSpc>
            <a:spcBef>
              <a:spcPct val="0"/>
            </a:spcBef>
            <a:spcAft>
              <a:spcPct val="35000"/>
            </a:spcAft>
          </a:pPr>
          <a:r>
            <a:rPr lang="it-IT" sz="1000" kern="1200" dirty="0" smtClean="0"/>
            <a:t>Ricavi fino a € 130.000</a:t>
          </a:r>
          <a:endParaRPr lang="it-IT" sz="1000" kern="1200" dirty="0"/>
        </a:p>
        <a:p>
          <a:pPr marL="57150" lvl="1" indent="-57150" algn="just" defTabSz="444500">
            <a:lnSpc>
              <a:spcPct val="90000"/>
            </a:lnSpc>
            <a:spcBef>
              <a:spcPct val="0"/>
            </a:spcBef>
            <a:spcAft>
              <a:spcPct val="15000"/>
            </a:spcAft>
            <a:buChar char="••"/>
          </a:pPr>
          <a:r>
            <a:rPr lang="it-IT" sz="1000" kern="1200" dirty="0" smtClean="0"/>
            <a:t>Coefficiente 7%</a:t>
          </a:r>
          <a:endParaRPr lang="it-IT" sz="1000" kern="1200" dirty="0"/>
        </a:p>
      </dsp:txBody>
      <dsp:txXfrm>
        <a:off x="1759145" y="284273"/>
        <a:ext cx="1589824" cy="541720"/>
      </dsp:txXfrm>
    </dsp:sp>
    <dsp:sp modelId="{4613DCE6-A708-436B-8835-B7449C61B211}">
      <dsp:nvSpPr>
        <dsp:cNvPr id="0" name=""/>
        <dsp:cNvSpPr/>
      </dsp:nvSpPr>
      <dsp:spPr>
        <a:xfrm>
          <a:off x="1729839" y="930341"/>
          <a:ext cx="1648436" cy="600332"/>
        </a:xfrm>
        <a:prstGeom prst="roundRect">
          <a:avLst/>
        </a:prstGeom>
        <a:solidFill>
          <a:schemeClr val="lt1"/>
        </a:solidFill>
        <a:ln w="25400" cap="flat" cmpd="sng" algn="ctr">
          <a:solidFill>
            <a:schemeClr val="accent4"/>
          </a:solidFill>
          <a:prstDash val="solid"/>
        </a:ln>
        <a:effectLst/>
        <a:scene3d>
          <a:camera prst="orthographicFront"/>
          <a:lightRig rig="threePt" dir="t">
            <a:rot lat="0" lon="0" rev="7500000"/>
          </a:lightRig>
        </a:scene3d>
        <a:sp3d z="152400" extrusionH="63500"/>
      </dsp:spPr>
      <dsp:style>
        <a:lnRef idx="2">
          <a:schemeClr val="accent4"/>
        </a:lnRef>
        <a:fillRef idx="1">
          <a:schemeClr val="lt1"/>
        </a:fillRef>
        <a:effectRef idx="0">
          <a:schemeClr val="accent4"/>
        </a:effectRef>
        <a:fontRef idx="minor">
          <a:schemeClr val="dk1"/>
        </a:fontRef>
      </dsp:style>
      <dsp:txBody>
        <a:bodyPr spcFirstLastPara="0" vert="horz" wrap="square" lIns="38100" tIns="38100" rIns="38100" bIns="38100" numCol="1" spcCol="1270" anchor="t" anchorCtr="0">
          <a:noAutofit/>
        </a:bodyPr>
        <a:lstStyle/>
        <a:p>
          <a:pPr lvl="0" algn="just" defTabSz="444500">
            <a:lnSpc>
              <a:spcPct val="90000"/>
            </a:lnSpc>
            <a:spcBef>
              <a:spcPct val="0"/>
            </a:spcBef>
            <a:spcAft>
              <a:spcPct val="35000"/>
            </a:spcAft>
          </a:pPr>
          <a:r>
            <a:rPr lang="it-IT" sz="1000" kern="1200" dirty="0" smtClean="0"/>
            <a:t>Ricavi da € 130.001 a € 300.000</a:t>
          </a:r>
          <a:endParaRPr lang="it-IT" sz="1000" kern="1200" dirty="0"/>
        </a:p>
        <a:p>
          <a:pPr marL="57150" lvl="1" indent="-57150" algn="just" defTabSz="444500">
            <a:lnSpc>
              <a:spcPct val="90000"/>
            </a:lnSpc>
            <a:spcBef>
              <a:spcPct val="0"/>
            </a:spcBef>
            <a:spcAft>
              <a:spcPct val="15000"/>
            </a:spcAft>
            <a:buChar char="••"/>
          </a:pPr>
          <a:r>
            <a:rPr lang="it-IT" sz="1000" kern="1200" dirty="0" smtClean="0"/>
            <a:t>Coefficiente  del 10%</a:t>
          </a:r>
          <a:endParaRPr lang="it-IT" sz="1000" kern="1200" dirty="0"/>
        </a:p>
      </dsp:txBody>
      <dsp:txXfrm>
        <a:off x="1759145" y="959647"/>
        <a:ext cx="1589824" cy="541720"/>
      </dsp:txXfrm>
    </dsp:sp>
    <dsp:sp modelId="{51364B3E-E9F0-4A28-8AE3-544D1539A37F}">
      <dsp:nvSpPr>
        <dsp:cNvPr id="0" name=""/>
        <dsp:cNvSpPr/>
      </dsp:nvSpPr>
      <dsp:spPr>
        <a:xfrm>
          <a:off x="1729839" y="1605714"/>
          <a:ext cx="1648436" cy="600332"/>
        </a:xfrm>
        <a:prstGeom prst="roundRect">
          <a:avLst/>
        </a:prstGeom>
        <a:solidFill>
          <a:schemeClr val="lt1"/>
        </a:solidFill>
        <a:ln w="25400" cap="flat" cmpd="sng" algn="ctr">
          <a:solidFill>
            <a:schemeClr val="accent4"/>
          </a:solidFill>
          <a:prstDash val="solid"/>
        </a:ln>
        <a:effectLst/>
        <a:scene3d>
          <a:camera prst="orthographicFront"/>
          <a:lightRig rig="threePt" dir="t">
            <a:rot lat="0" lon="0" rev="7500000"/>
          </a:lightRig>
        </a:scene3d>
        <a:sp3d z="152400" extrusionH="63500"/>
      </dsp:spPr>
      <dsp:style>
        <a:lnRef idx="2">
          <a:schemeClr val="accent4"/>
        </a:lnRef>
        <a:fillRef idx="1">
          <a:schemeClr val="lt1"/>
        </a:fillRef>
        <a:effectRef idx="0">
          <a:schemeClr val="accent4"/>
        </a:effectRef>
        <a:fontRef idx="minor">
          <a:schemeClr val="dk1"/>
        </a:fontRef>
      </dsp:style>
      <dsp:txBody>
        <a:bodyPr spcFirstLastPara="0" vert="horz" wrap="square" lIns="38100" tIns="38100" rIns="38100" bIns="38100" numCol="1" spcCol="1270" anchor="t" anchorCtr="0">
          <a:noAutofit/>
        </a:bodyPr>
        <a:lstStyle/>
        <a:p>
          <a:pPr lvl="0" algn="just" defTabSz="444500">
            <a:lnSpc>
              <a:spcPct val="90000"/>
            </a:lnSpc>
            <a:spcBef>
              <a:spcPct val="0"/>
            </a:spcBef>
            <a:spcAft>
              <a:spcPct val="35000"/>
            </a:spcAft>
          </a:pPr>
          <a:r>
            <a:rPr lang="it-IT" sz="1000" kern="1200" dirty="0" smtClean="0"/>
            <a:t>Ricavi oltre€ 300.000</a:t>
          </a:r>
          <a:endParaRPr lang="it-IT" sz="1000" kern="1200" dirty="0"/>
        </a:p>
        <a:p>
          <a:pPr marL="57150" lvl="1" indent="-57150" algn="just" defTabSz="444500">
            <a:lnSpc>
              <a:spcPct val="90000"/>
            </a:lnSpc>
            <a:spcBef>
              <a:spcPct val="0"/>
            </a:spcBef>
            <a:spcAft>
              <a:spcPct val="15000"/>
            </a:spcAft>
            <a:buChar char="••"/>
          </a:pPr>
          <a:r>
            <a:rPr lang="it-IT" sz="1000" kern="1200" dirty="0" smtClean="0"/>
            <a:t>Coefficiente del 17%</a:t>
          </a:r>
          <a:endParaRPr lang="it-IT" sz="1000" kern="1200" dirty="0"/>
        </a:p>
      </dsp:txBody>
      <dsp:txXfrm>
        <a:off x="1759145" y="1635020"/>
        <a:ext cx="1589824" cy="541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9FDA2-0CAB-4115-A1C0-BD7D9B9B6F41}">
      <dsp:nvSpPr>
        <dsp:cNvPr id="0" name=""/>
        <dsp:cNvSpPr/>
      </dsp:nvSpPr>
      <dsp:spPr>
        <a:xfrm>
          <a:off x="439925" y="0"/>
          <a:ext cx="2536056" cy="2536056"/>
        </a:xfrm>
        <a:prstGeom prst="triangle">
          <a:avLst/>
        </a:prstGeom>
        <a:gradFill rotWithShape="0">
          <a:gsLst>
            <a:gs pos="92000">
              <a:schemeClr val="accent6">
                <a:lumMod val="60000"/>
                <a:lumOff val="40000"/>
              </a:schemeClr>
            </a:gs>
            <a:gs pos="100000">
              <a:schemeClr val="accent6">
                <a:lumMod val="60000"/>
                <a:lumOff val="4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DF06CFC-1FB5-48B6-9B0E-AFDB53BC1CA2}">
      <dsp:nvSpPr>
        <dsp:cNvPr id="0" name=""/>
        <dsp:cNvSpPr/>
      </dsp:nvSpPr>
      <dsp:spPr>
        <a:xfrm>
          <a:off x="1729839" y="254967"/>
          <a:ext cx="1648436" cy="600332"/>
        </a:xfrm>
        <a:prstGeom prst="roundRect">
          <a:avLst/>
        </a:prstGeom>
        <a:solidFill>
          <a:schemeClr val="lt1"/>
        </a:solidFill>
        <a:ln w="25400" cap="flat" cmpd="sng" algn="ctr">
          <a:solidFill>
            <a:schemeClr val="accent4"/>
          </a:solidFill>
          <a:prstDash val="solid"/>
        </a:ln>
        <a:effectLst/>
        <a:scene3d>
          <a:camera prst="orthographicFront"/>
          <a:lightRig rig="threePt" dir="t">
            <a:rot lat="0" lon="0" rev="7500000"/>
          </a:lightRig>
        </a:scene3d>
        <a:sp3d z="152400" extrusionH="63500"/>
      </dsp:spPr>
      <dsp:style>
        <a:lnRef idx="2">
          <a:schemeClr val="accent4"/>
        </a:lnRef>
        <a:fillRef idx="1">
          <a:schemeClr val="lt1"/>
        </a:fillRef>
        <a:effectRef idx="0">
          <a:schemeClr val="accent4"/>
        </a:effectRef>
        <a:fontRef idx="minor">
          <a:schemeClr val="dk1"/>
        </a:fontRef>
      </dsp:style>
      <dsp:txBody>
        <a:bodyPr spcFirstLastPara="0" vert="horz" wrap="square" lIns="38100" tIns="38100" rIns="38100" bIns="38100" numCol="1" spcCol="1270" anchor="t" anchorCtr="0">
          <a:noAutofit/>
        </a:bodyPr>
        <a:lstStyle/>
        <a:p>
          <a:pPr lvl="0" algn="just" defTabSz="444500">
            <a:lnSpc>
              <a:spcPct val="90000"/>
            </a:lnSpc>
            <a:spcBef>
              <a:spcPct val="0"/>
            </a:spcBef>
            <a:spcAft>
              <a:spcPct val="35000"/>
            </a:spcAft>
          </a:pPr>
          <a:r>
            <a:rPr lang="it-IT" sz="1000" kern="1200" dirty="0" smtClean="0"/>
            <a:t>Ricavi fino a € 130.000</a:t>
          </a:r>
          <a:endParaRPr lang="it-IT" sz="1000" kern="1200" dirty="0"/>
        </a:p>
        <a:p>
          <a:pPr marL="57150" lvl="1" indent="-57150" algn="just" defTabSz="444500">
            <a:lnSpc>
              <a:spcPct val="90000"/>
            </a:lnSpc>
            <a:spcBef>
              <a:spcPct val="0"/>
            </a:spcBef>
            <a:spcAft>
              <a:spcPct val="15000"/>
            </a:spcAft>
            <a:buChar char="••"/>
          </a:pPr>
          <a:r>
            <a:rPr lang="it-IT" sz="1000" kern="1200" dirty="0" smtClean="0"/>
            <a:t>Coefficiente 5%</a:t>
          </a:r>
          <a:endParaRPr lang="it-IT" sz="1000" kern="1200" dirty="0"/>
        </a:p>
      </dsp:txBody>
      <dsp:txXfrm>
        <a:off x="1759145" y="284273"/>
        <a:ext cx="1589824" cy="541720"/>
      </dsp:txXfrm>
    </dsp:sp>
    <dsp:sp modelId="{4613DCE6-A708-436B-8835-B7449C61B211}">
      <dsp:nvSpPr>
        <dsp:cNvPr id="0" name=""/>
        <dsp:cNvSpPr/>
      </dsp:nvSpPr>
      <dsp:spPr>
        <a:xfrm>
          <a:off x="1729839" y="930341"/>
          <a:ext cx="1648436" cy="600332"/>
        </a:xfrm>
        <a:prstGeom prst="roundRect">
          <a:avLst/>
        </a:prstGeom>
        <a:solidFill>
          <a:schemeClr val="lt1"/>
        </a:solidFill>
        <a:ln w="25400" cap="flat" cmpd="sng" algn="ctr">
          <a:solidFill>
            <a:schemeClr val="accent4"/>
          </a:solidFill>
          <a:prstDash val="solid"/>
        </a:ln>
        <a:effectLst/>
        <a:scene3d>
          <a:camera prst="orthographicFront"/>
          <a:lightRig rig="threePt" dir="t">
            <a:rot lat="0" lon="0" rev="7500000"/>
          </a:lightRig>
        </a:scene3d>
        <a:sp3d z="152400" extrusionH="63500"/>
      </dsp:spPr>
      <dsp:style>
        <a:lnRef idx="2">
          <a:schemeClr val="accent4"/>
        </a:lnRef>
        <a:fillRef idx="1">
          <a:schemeClr val="lt1"/>
        </a:fillRef>
        <a:effectRef idx="0">
          <a:schemeClr val="accent4"/>
        </a:effectRef>
        <a:fontRef idx="minor">
          <a:schemeClr val="dk1"/>
        </a:fontRef>
      </dsp:style>
      <dsp:txBody>
        <a:bodyPr spcFirstLastPara="0" vert="horz" wrap="square" lIns="38100" tIns="38100" rIns="38100" bIns="38100" numCol="1" spcCol="1270" anchor="t" anchorCtr="0">
          <a:noAutofit/>
        </a:bodyPr>
        <a:lstStyle/>
        <a:p>
          <a:pPr lvl="0" algn="just" defTabSz="444500">
            <a:lnSpc>
              <a:spcPct val="90000"/>
            </a:lnSpc>
            <a:spcBef>
              <a:spcPct val="0"/>
            </a:spcBef>
            <a:spcAft>
              <a:spcPct val="35000"/>
            </a:spcAft>
          </a:pPr>
          <a:r>
            <a:rPr lang="it-IT" sz="1000" kern="1200" dirty="0" smtClean="0"/>
            <a:t>Ricavi da € 130.001 a € 300.000</a:t>
          </a:r>
          <a:endParaRPr lang="it-IT" sz="1000" kern="1200" dirty="0"/>
        </a:p>
        <a:p>
          <a:pPr marL="57150" lvl="1" indent="-57150" algn="just" defTabSz="444500">
            <a:lnSpc>
              <a:spcPct val="90000"/>
            </a:lnSpc>
            <a:spcBef>
              <a:spcPct val="0"/>
            </a:spcBef>
            <a:spcAft>
              <a:spcPct val="15000"/>
            </a:spcAft>
            <a:buChar char="••"/>
          </a:pPr>
          <a:r>
            <a:rPr lang="it-IT" sz="1000" kern="1200" dirty="0" smtClean="0"/>
            <a:t>Coefficiente 7%</a:t>
          </a:r>
          <a:endParaRPr lang="it-IT" sz="1000" kern="1200" dirty="0"/>
        </a:p>
      </dsp:txBody>
      <dsp:txXfrm>
        <a:off x="1759145" y="959647"/>
        <a:ext cx="1589824" cy="541720"/>
      </dsp:txXfrm>
    </dsp:sp>
    <dsp:sp modelId="{51364B3E-E9F0-4A28-8AE3-544D1539A37F}">
      <dsp:nvSpPr>
        <dsp:cNvPr id="0" name=""/>
        <dsp:cNvSpPr/>
      </dsp:nvSpPr>
      <dsp:spPr>
        <a:xfrm>
          <a:off x="1729839" y="1605714"/>
          <a:ext cx="1648436" cy="600332"/>
        </a:xfrm>
        <a:prstGeom prst="roundRect">
          <a:avLst/>
        </a:prstGeom>
        <a:solidFill>
          <a:schemeClr val="lt1"/>
        </a:solidFill>
        <a:ln w="25400" cap="flat" cmpd="sng" algn="ctr">
          <a:solidFill>
            <a:schemeClr val="accent4"/>
          </a:solidFill>
          <a:prstDash val="solid"/>
        </a:ln>
        <a:effectLst/>
        <a:scene3d>
          <a:camera prst="orthographicFront"/>
          <a:lightRig rig="threePt" dir="t">
            <a:rot lat="0" lon="0" rev="7500000"/>
          </a:lightRig>
        </a:scene3d>
        <a:sp3d z="152400" extrusionH="63500"/>
      </dsp:spPr>
      <dsp:style>
        <a:lnRef idx="2">
          <a:schemeClr val="accent4"/>
        </a:lnRef>
        <a:fillRef idx="1">
          <a:schemeClr val="lt1"/>
        </a:fillRef>
        <a:effectRef idx="0">
          <a:schemeClr val="accent4"/>
        </a:effectRef>
        <a:fontRef idx="minor">
          <a:schemeClr val="dk1"/>
        </a:fontRef>
      </dsp:style>
      <dsp:txBody>
        <a:bodyPr spcFirstLastPara="0" vert="horz" wrap="square" lIns="38100" tIns="38100" rIns="38100" bIns="38100" numCol="1" spcCol="1270" anchor="t" anchorCtr="0">
          <a:noAutofit/>
        </a:bodyPr>
        <a:lstStyle/>
        <a:p>
          <a:pPr lvl="0" algn="just" defTabSz="444500">
            <a:lnSpc>
              <a:spcPct val="90000"/>
            </a:lnSpc>
            <a:spcBef>
              <a:spcPct val="0"/>
            </a:spcBef>
            <a:spcAft>
              <a:spcPct val="35000"/>
            </a:spcAft>
          </a:pPr>
          <a:r>
            <a:rPr lang="it-IT" sz="1000" kern="1200" dirty="0" smtClean="0"/>
            <a:t>Ricavi oltre € 300.000</a:t>
          </a:r>
          <a:endParaRPr lang="it-IT" sz="1000" kern="1200" dirty="0"/>
        </a:p>
        <a:p>
          <a:pPr marL="57150" lvl="1" indent="-57150" algn="just" defTabSz="444500">
            <a:lnSpc>
              <a:spcPct val="90000"/>
            </a:lnSpc>
            <a:spcBef>
              <a:spcPct val="0"/>
            </a:spcBef>
            <a:spcAft>
              <a:spcPct val="15000"/>
            </a:spcAft>
            <a:buChar char="••"/>
          </a:pPr>
          <a:r>
            <a:rPr lang="it-IT" sz="1000" kern="1200" dirty="0" smtClean="0"/>
            <a:t>Coefficiente 14%</a:t>
          </a:r>
          <a:endParaRPr lang="it-IT" sz="1000" kern="1200" dirty="0"/>
        </a:p>
      </dsp:txBody>
      <dsp:txXfrm>
        <a:off x="1759145" y="1635020"/>
        <a:ext cx="1589824" cy="541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A04A2-283D-4E55-9D4A-B9F01BAC7D5F}">
      <dsp:nvSpPr>
        <dsp:cNvPr id="0" name=""/>
        <dsp:cNvSpPr/>
      </dsp:nvSpPr>
      <dsp:spPr>
        <a:xfrm>
          <a:off x="539047" y="15056"/>
          <a:ext cx="4367036" cy="397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it-IT" sz="1800" kern="1200" dirty="0" smtClean="0"/>
            <a:t>CHI</a:t>
          </a:r>
          <a:endParaRPr lang="it-IT" sz="1800" kern="1200" dirty="0"/>
        </a:p>
      </dsp:txBody>
      <dsp:txXfrm>
        <a:off x="539047" y="15056"/>
        <a:ext cx="4367036" cy="397003"/>
      </dsp:txXfrm>
    </dsp:sp>
    <dsp:sp modelId="{FE627106-37B9-47F6-AEEC-A99A12C2E653}">
      <dsp:nvSpPr>
        <dsp:cNvPr id="0" name=""/>
        <dsp:cNvSpPr/>
      </dsp:nvSpPr>
      <dsp:spPr>
        <a:xfrm>
          <a:off x="539047" y="397819"/>
          <a:ext cx="1021886" cy="808710"/>
        </a:xfrm>
        <a:prstGeom prst="chevron">
          <a:avLst>
            <a:gd name="adj" fmla="val 70610"/>
          </a:avLst>
        </a:prstGeom>
        <a:solidFill>
          <a:schemeClr val="accent5">
            <a:hueOff val="0"/>
            <a:satOff val="0"/>
            <a:lumOff val="0"/>
            <a:alphaOff val="0"/>
          </a:schemeClr>
        </a:solidFill>
        <a:ln w="9525" cap="flat" cmpd="sng" algn="ctr">
          <a:solidFill>
            <a:schemeClr val="accent5">
              <a:hueOff val="0"/>
              <a:satOff val="0"/>
              <a:lumOff val="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8D7EE7CC-C8FF-4A18-919A-76E1510B544D}">
      <dsp:nvSpPr>
        <dsp:cNvPr id="0" name=""/>
        <dsp:cNvSpPr/>
      </dsp:nvSpPr>
      <dsp:spPr>
        <a:xfrm>
          <a:off x="1152858" y="397819"/>
          <a:ext cx="1021886" cy="808710"/>
        </a:xfrm>
        <a:prstGeom prst="chevron">
          <a:avLst>
            <a:gd name="adj" fmla="val 70610"/>
          </a:avLst>
        </a:prstGeom>
        <a:solidFill>
          <a:schemeClr val="accent5">
            <a:hueOff val="-496694"/>
            <a:satOff val="1991"/>
            <a:lumOff val="431"/>
            <a:alphaOff val="0"/>
          </a:schemeClr>
        </a:solidFill>
        <a:ln w="9525" cap="flat" cmpd="sng" algn="ctr">
          <a:solidFill>
            <a:schemeClr val="accent5">
              <a:hueOff val="-496694"/>
              <a:satOff val="1991"/>
              <a:lumOff val="431"/>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9F2E936E-9D03-4AD4-A06A-F9813E24F287}">
      <dsp:nvSpPr>
        <dsp:cNvPr id="0" name=""/>
        <dsp:cNvSpPr/>
      </dsp:nvSpPr>
      <dsp:spPr>
        <a:xfrm>
          <a:off x="1767154" y="397819"/>
          <a:ext cx="1021886" cy="808710"/>
        </a:xfrm>
        <a:prstGeom prst="chevron">
          <a:avLst>
            <a:gd name="adj" fmla="val 70610"/>
          </a:avLst>
        </a:prstGeom>
        <a:solidFill>
          <a:schemeClr val="accent5">
            <a:hueOff val="-993388"/>
            <a:satOff val="3981"/>
            <a:lumOff val="863"/>
            <a:alphaOff val="0"/>
          </a:schemeClr>
        </a:solidFill>
        <a:ln w="9525" cap="flat" cmpd="sng" algn="ctr">
          <a:solidFill>
            <a:schemeClr val="accent5">
              <a:hueOff val="-993388"/>
              <a:satOff val="3981"/>
              <a:lumOff val="863"/>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DA577DDE-2641-4754-9E5B-0859BB5A61DD}">
      <dsp:nvSpPr>
        <dsp:cNvPr id="0" name=""/>
        <dsp:cNvSpPr/>
      </dsp:nvSpPr>
      <dsp:spPr>
        <a:xfrm>
          <a:off x="2380966" y="397819"/>
          <a:ext cx="1021886" cy="808710"/>
        </a:xfrm>
        <a:prstGeom prst="chevron">
          <a:avLst>
            <a:gd name="adj" fmla="val 70610"/>
          </a:avLst>
        </a:prstGeom>
        <a:solidFill>
          <a:schemeClr val="accent5">
            <a:hueOff val="-1490082"/>
            <a:satOff val="5972"/>
            <a:lumOff val="1294"/>
            <a:alphaOff val="0"/>
          </a:schemeClr>
        </a:solidFill>
        <a:ln w="9525" cap="flat" cmpd="sng" algn="ctr">
          <a:solidFill>
            <a:schemeClr val="accent5">
              <a:hueOff val="-1490082"/>
              <a:satOff val="5972"/>
              <a:lumOff val="1294"/>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9A7B9045-64D5-4F9B-9F06-3F4C4A79F4FA}">
      <dsp:nvSpPr>
        <dsp:cNvPr id="0" name=""/>
        <dsp:cNvSpPr/>
      </dsp:nvSpPr>
      <dsp:spPr>
        <a:xfrm>
          <a:off x="2995262" y="397819"/>
          <a:ext cx="1021886" cy="808710"/>
        </a:xfrm>
        <a:prstGeom prst="chevron">
          <a:avLst>
            <a:gd name="adj" fmla="val 70610"/>
          </a:avLst>
        </a:prstGeom>
        <a:solidFill>
          <a:schemeClr val="accent5">
            <a:hueOff val="-1986775"/>
            <a:satOff val="7962"/>
            <a:lumOff val="1726"/>
            <a:alphaOff val="0"/>
          </a:schemeClr>
        </a:solidFill>
        <a:ln w="9525" cap="flat" cmpd="sng" algn="ctr">
          <a:solidFill>
            <a:schemeClr val="accent5">
              <a:hueOff val="-1986775"/>
              <a:satOff val="7962"/>
              <a:lumOff val="1726"/>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08C766AF-0EC5-4430-B47A-223BCE903238}">
      <dsp:nvSpPr>
        <dsp:cNvPr id="0" name=""/>
        <dsp:cNvSpPr/>
      </dsp:nvSpPr>
      <dsp:spPr>
        <a:xfrm>
          <a:off x="3609073" y="397819"/>
          <a:ext cx="1021886" cy="808710"/>
        </a:xfrm>
        <a:prstGeom prst="chevron">
          <a:avLst>
            <a:gd name="adj" fmla="val 70610"/>
          </a:avLst>
        </a:prstGeom>
        <a:solidFill>
          <a:schemeClr val="accent5">
            <a:hueOff val="-2483469"/>
            <a:satOff val="9953"/>
            <a:lumOff val="2157"/>
            <a:alphaOff val="0"/>
          </a:schemeClr>
        </a:solidFill>
        <a:ln w="9525" cap="flat" cmpd="sng" algn="ctr">
          <a:solidFill>
            <a:schemeClr val="accent5">
              <a:hueOff val="-2483469"/>
              <a:satOff val="9953"/>
              <a:lumOff val="2157"/>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768EA885-A9B1-4661-9FC9-177EBCD61A28}">
      <dsp:nvSpPr>
        <dsp:cNvPr id="0" name=""/>
        <dsp:cNvSpPr/>
      </dsp:nvSpPr>
      <dsp:spPr>
        <a:xfrm>
          <a:off x="4223370" y="397819"/>
          <a:ext cx="1021886" cy="808710"/>
        </a:xfrm>
        <a:prstGeom prst="chevron">
          <a:avLst>
            <a:gd name="adj" fmla="val 70610"/>
          </a:avLst>
        </a:prstGeom>
        <a:solidFill>
          <a:schemeClr val="accent5">
            <a:hueOff val="-2980163"/>
            <a:satOff val="11943"/>
            <a:lumOff val="2588"/>
            <a:alphaOff val="0"/>
          </a:schemeClr>
        </a:solidFill>
        <a:ln w="9525" cap="flat" cmpd="sng" algn="ctr">
          <a:solidFill>
            <a:schemeClr val="accent5">
              <a:hueOff val="-2980163"/>
              <a:satOff val="11943"/>
              <a:lumOff val="2588"/>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FE71D485-128B-40CF-892C-5F53A21CA3DB}">
      <dsp:nvSpPr>
        <dsp:cNvPr id="0" name=""/>
        <dsp:cNvSpPr/>
      </dsp:nvSpPr>
      <dsp:spPr>
        <a:xfrm>
          <a:off x="539047" y="478690"/>
          <a:ext cx="4423808" cy="646968"/>
        </a:xfrm>
        <a:prstGeom prst="rect">
          <a:avLst/>
        </a:prstGeom>
        <a:solidFill>
          <a:schemeClr val="lt1"/>
        </a:solidFill>
        <a:ln w="25400" cap="flat" cmpd="sng" algn="ctr">
          <a:solidFill>
            <a:schemeClr val="accent4"/>
          </a:solidFill>
          <a:prstDash val="solid"/>
        </a:ln>
        <a:effectLst/>
        <a:sp3d z="57150" extrusionH="12700"/>
      </dsp:spPr>
      <dsp:style>
        <a:lnRef idx="2">
          <a:schemeClr val="accent4"/>
        </a:lnRef>
        <a:fillRef idx="1">
          <a:schemeClr val="lt1"/>
        </a:fillRef>
        <a:effectRef idx="0">
          <a:schemeClr val="accent4"/>
        </a:effectRef>
        <a:fontRef idx="minor">
          <a:schemeClr val="dk1"/>
        </a:fontRef>
      </dsp:style>
      <dsp:txBody>
        <a:bodyPr spcFirstLastPara="0" vert="horz" wrap="square" lIns="33020" tIns="33020" rIns="33020" bIns="33020" numCol="1" spcCol="1270" anchor="ctr" anchorCtr="0">
          <a:noAutofit/>
        </a:bodyPr>
        <a:lstStyle/>
        <a:p>
          <a:pPr lvl="0" algn="just" defTabSz="577850">
            <a:lnSpc>
              <a:spcPct val="90000"/>
            </a:lnSpc>
            <a:spcBef>
              <a:spcPct val="0"/>
            </a:spcBef>
            <a:spcAft>
              <a:spcPct val="35000"/>
            </a:spcAft>
          </a:pPr>
          <a:r>
            <a:rPr lang="it-IT" sz="1300" kern="1200" dirty="0" smtClean="0">
              <a:latin typeface="Trebuchet MS" panose="020B0603020202020204" pitchFamily="34" charset="0"/>
            </a:rPr>
            <a:t>Possono aderire solamente le APS e le ODV che nel periodo d’imposta precedente hanno percepito ricavi, ragguagliati al periodo, non superiori a € 130.000,00</a:t>
          </a:r>
          <a:endParaRPr lang="it-IT" sz="1300" kern="1200" dirty="0">
            <a:latin typeface="Trebuchet MS" panose="020B0603020202020204" pitchFamily="34" charset="0"/>
          </a:endParaRPr>
        </a:p>
      </dsp:txBody>
      <dsp:txXfrm>
        <a:off x="539047" y="478690"/>
        <a:ext cx="4423808" cy="646968"/>
      </dsp:txXfrm>
    </dsp:sp>
    <dsp:sp modelId="{DDB6BF75-4F55-4AE0-A1DD-EAEA4F551E0A}">
      <dsp:nvSpPr>
        <dsp:cNvPr id="0" name=""/>
        <dsp:cNvSpPr/>
      </dsp:nvSpPr>
      <dsp:spPr>
        <a:xfrm>
          <a:off x="539047" y="1269351"/>
          <a:ext cx="4367036" cy="397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it-IT" sz="1800" kern="1200" dirty="0" smtClean="0"/>
            <a:t>COME</a:t>
          </a:r>
          <a:endParaRPr lang="it-IT" sz="1800" kern="1200" dirty="0"/>
        </a:p>
      </dsp:txBody>
      <dsp:txXfrm>
        <a:off x="539047" y="1269351"/>
        <a:ext cx="4367036" cy="397003"/>
      </dsp:txXfrm>
    </dsp:sp>
    <dsp:sp modelId="{E4FA3963-1BA1-48D9-8C2B-80C2EBB824D2}">
      <dsp:nvSpPr>
        <dsp:cNvPr id="0" name=""/>
        <dsp:cNvSpPr/>
      </dsp:nvSpPr>
      <dsp:spPr>
        <a:xfrm>
          <a:off x="539047" y="1666354"/>
          <a:ext cx="1021886" cy="808710"/>
        </a:xfrm>
        <a:prstGeom prst="chevron">
          <a:avLst>
            <a:gd name="adj" fmla="val 70610"/>
          </a:avLst>
        </a:prstGeom>
        <a:solidFill>
          <a:schemeClr val="accent5">
            <a:hueOff val="-3476857"/>
            <a:satOff val="13934"/>
            <a:lumOff val="3020"/>
            <a:alphaOff val="0"/>
          </a:schemeClr>
        </a:solidFill>
        <a:ln w="9525" cap="flat" cmpd="sng" algn="ctr">
          <a:solidFill>
            <a:schemeClr val="accent5">
              <a:hueOff val="-3476857"/>
              <a:satOff val="13934"/>
              <a:lumOff val="302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0C56B57A-403D-4614-88D6-3639920DFDEE}">
      <dsp:nvSpPr>
        <dsp:cNvPr id="0" name=""/>
        <dsp:cNvSpPr/>
      </dsp:nvSpPr>
      <dsp:spPr>
        <a:xfrm>
          <a:off x="1152858" y="1666354"/>
          <a:ext cx="1021886" cy="808710"/>
        </a:xfrm>
        <a:prstGeom prst="chevron">
          <a:avLst>
            <a:gd name="adj" fmla="val 70610"/>
          </a:avLst>
        </a:prstGeom>
        <a:solidFill>
          <a:schemeClr val="accent5">
            <a:hueOff val="-3973551"/>
            <a:satOff val="15924"/>
            <a:lumOff val="3451"/>
            <a:alphaOff val="0"/>
          </a:schemeClr>
        </a:solidFill>
        <a:ln w="9525" cap="flat" cmpd="sng" algn="ctr">
          <a:solidFill>
            <a:schemeClr val="accent5">
              <a:hueOff val="-3973551"/>
              <a:satOff val="15924"/>
              <a:lumOff val="3451"/>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5D71AE3A-D874-48BE-A3F9-BACF95C1ED28}">
      <dsp:nvSpPr>
        <dsp:cNvPr id="0" name=""/>
        <dsp:cNvSpPr/>
      </dsp:nvSpPr>
      <dsp:spPr>
        <a:xfrm>
          <a:off x="1767154" y="1666354"/>
          <a:ext cx="1021886" cy="808710"/>
        </a:xfrm>
        <a:prstGeom prst="chevron">
          <a:avLst>
            <a:gd name="adj" fmla="val 70610"/>
          </a:avLst>
        </a:prstGeom>
        <a:solidFill>
          <a:schemeClr val="accent5">
            <a:hueOff val="-4470244"/>
            <a:satOff val="17915"/>
            <a:lumOff val="3883"/>
            <a:alphaOff val="0"/>
          </a:schemeClr>
        </a:solidFill>
        <a:ln w="9525" cap="flat" cmpd="sng" algn="ctr">
          <a:solidFill>
            <a:schemeClr val="accent5">
              <a:hueOff val="-4470244"/>
              <a:satOff val="17915"/>
              <a:lumOff val="3883"/>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7B2F05E5-3742-4DCF-8FAA-F92DA6F137E0}">
      <dsp:nvSpPr>
        <dsp:cNvPr id="0" name=""/>
        <dsp:cNvSpPr/>
      </dsp:nvSpPr>
      <dsp:spPr>
        <a:xfrm>
          <a:off x="2380966" y="1666354"/>
          <a:ext cx="1021886" cy="808710"/>
        </a:xfrm>
        <a:prstGeom prst="chevron">
          <a:avLst>
            <a:gd name="adj" fmla="val 70610"/>
          </a:avLst>
        </a:prstGeom>
        <a:solidFill>
          <a:schemeClr val="accent5">
            <a:hueOff val="-4966938"/>
            <a:satOff val="19906"/>
            <a:lumOff val="4314"/>
            <a:alphaOff val="0"/>
          </a:schemeClr>
        </a:solidFill>
        <a:ln w="9525" cap="flat" cmpd="sng" algn="ctr">
          <a:solidFill>
            <a:schemeClr val="accent5">
              <a:hueOff val="-4966938"/>
              <a:satOff val="19906"/>
              <a:lumOff val="4314"/>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823D5B90-0A4D-47E6-A9F4-0171DC1171C3}">
      <dsp:nvSpPr>
        <dsp:cNvPr id="0" name=""/>
        <dsp:cNvSpPr/>
      </dsp:nvSpPr>
      <dsp:spPr>
        <a:xfrm>
          <a:off x="2995262" y="1666354"/>
          <a:ext cx="1021886" cy="808710"/>
        </a:xfrm>
        <a:prstGeom prst="chevron">
          <a:avLst>
            <a:gd name="adj" fmla="val 70610"/>
          </a:avLst>
        </a:prstGeom>
        <a:solidFill>
          <a:schemeClr val="accent5">
            <a:hueOff val="-5463632"/>
            <a:satOff val="21896"/>
            <a:lumOff val="4745"/>
            <a:alphaOff val="0"/>
          </a:schemeClr>
        </a:solidFill>
        <a:ln w="9525" cap="flat" cmpd="sng" algn="ctr">
          <a:solidFill>
            <a:schemeClr val="accent5">
              <a:hueOff val="-5463632"/>
              <a:satOff val="21896"/>
              <a:lumOff val="4745"/>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707480DE-ACBB-4455-A69C-64DD570EDE2C}">
      <dsp:nvSpPr>
        <dsp:cNvPr id="0" name=""/>
        <dsp:cNvSpPr/>
      </dsp:nvSpPr>
      <dsp:spPr>
        <a:xfrm>
          <a:off x="3609073" y="1666354"/>
          <a:ext cx="1021886" cy="808710"/>
        </a:xfrm>
        <a:prstGeom prst="chevron">
          <a:avLst>
            <a:gd name="adj" fmla="val 70610"/>
          </a:avLst>
        </a:prstGeom>
        <a:solidFill>
          <a:schemeClr val="accent5">
            <a:hueOff val="-5960326"/>
            <a:satOff val="23887"/>
            <a:lumOff val="5177"/>
            <a:alphaOff val="0"/>
          </a:schemeClr>
        </a:solidFill>
        <a:ln w="9525" cap="flat" cmpd="sng" algn="ctr">
          <a:solidFill>
            <a:schemeClr val="accent5">
              <a:hueOff val="-5960326"/>
              <a:satOff val="23887"/>
              <a:lumOff val="5177"/>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409091EF-CB4B-4EA9-8845-CE674DBA9BF2}">
      <dsp:nvSpPr>
        <dsp:cNvPr id="0" name=""/>
        <dsp:cNvSpPr/>
      </dsp:nvSpPr>
      <dsp:spPr>
        <a:xfrm>
          <a:off x="4223370" y="1666354"/>
          <a:ext cx="1021886" cy="808710"/>
        </a:xfrm>
        <a:prstGeom prst="chevron">
          <a:avLst>
            <a:gd name="adj" fmla="val 70610"/>
          </a:avLst>
        </a:prstGeom>
        <a:solidFill>
          <a:schemeClr val="accent5">
            <a:hueOff val="-6457019"/>
            <a:satOff val="25877"/>
            <a:lumOff val="5608"/>
            <a:alphaOff val="0"/>
          </a:schemeClr>
        </a:solidFill>
        <a:ln w="9525" cap="flat" cmpd="sng" algn="ctr">
          <a:solidFill>
            <a:schemeClr val="accent5">
              <a:hueOff val="-6457019"/>
              <a:satOff val="25877"/>
              <a:lumOff val="5608"/>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BF8BCEA7-D8B0-472C-BA66-27293B6762AC}">
      <dsp:nvSpPr>
        <dsp:cNvPr id="0" name=""/>
        <dsp:cNvSpPr/>
      </dsp:nvSpPr>
      <dsp:spPr>
        <a:xfrm>
          <a:off x="539047" y="1747225"/>
          <a:ext cx="4423808" cy="646968"/>
        </a:xfrm>
        <a:prstGeom prst="rect">
          <a:avLst/>
        </a:prstGeom>
        <a:solidFill>
          <a:schemeClr val="lt1"/>
        </a:solidFill>
        <a:ln w="25400" cap="flat" cmpd="sng" algn="ctr">
          <a:solidFill>
            <a:schemeClr val="accent5"/>
          </a:solidFill>
          <a:prstDash val="solid"/>
        </a:ln>
        <a:effectLst/>
        <a:sp3d z="57150" extrusionH="12700"/>
      </dsp:spPr>
      <dsp:style>
        <a:lnRef idx="2">
          <a:schemeClr val="accent5"/>
        </a:lnRef>
        <a:fillRef idx="1">
          <a:schemeClr val="lt1"/>
        </a:fillRef>
        <a:effectRef idx="0">
          <a:schemeClr val="accent5"/>
        </a:effectRef>
        <a:fontRef idx="minor">
          <a:schemeClr val="dk1"/>
        </a:fontRef>
      </dsp:style>
      <dsp:txBody>
        <a:bodyPr spcFirstLastPara="0" vert="horz" wrap="square" lIns="33020" tIns="33020" rIns="33020" bIns="33020" numCol="1" spcCol="1270" anchor="ctr" anchorCtr="0">
          <a:noAutofit/>
        </a:bodyPr>
        <a:lstStyle/>
        <a:p>
          <a:pPr lvl="0" algn="just" defTabSz="577850">
            <a:lnSpc>
              <a:spcPct val="90000"/>
            </a:lnSpc>
            <a:spcBef>
              <a:spcPct val="0"/>
            </a:spcBef>
            <a:spcAft>
              <a:spcPct val="35000"/>
            </a:spcAft>
          </a:pPr>
          <a:r>
            <a:rPr lang="it-IT" sz="1300" kern="1200" dirty="0" smtClean="0">
              <a:latin typeface="Trebuchet MS" panose="020B0603020202020204" pitchFamily="34" charset="0"/>
            </a:rPr>
            <a:t>L’opzione per la determinazione forfettaria del reddito è esercitata nella dichiarazione annuale dei redditi (o in caso di inizio attività con la relativa comunicazione)</a:t>
          </a:r>
          <a:endParaRPr lang="it-IT" sz="1300" kern="1200" dirty="0">
            <a:latin typeface="Trebuchet MS" panose="020B0603020202020204" pitchFamily="34" charset="0"/>
          </a:endParaRPr>
        </a:p>
      </dsp:txBody>
      <dsp:txXfrm>
        <a:off x="539047" y="1747225"/>
        <a:ext cx="4423808" cy="646968"/>
      </dsp:txXfrm>
    </dsp:sp>
    <dsp:sp modelId="{708788D7-E28C-44E5-BE6E-3394CEBE5ACA}">
      <dsp:nvSpPr>
        <dsp:cNvPr id="0" name=""/>
        <dsp:cNvSpPr/>
      </dsp:nvSpPr>
      <dsp:spPr>
        <a:xfrm>
          <a:off x="539047" y="2537886"/>
          <a:ext cx="4367036" cy="3970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l" defTabSz="800100">
            <a:lnSpc>
              <a:spcPct val="90000"/>
            </a:lnSpc>
            <a:spcBef>
              <a:spcPct val="0"/>
            </a:spcBef>
            <a:spcAft>
              <a:spcPct val="35000"/>
            </a:spcAft>
          </a:pPr>
          <a:r>
            <a:rPr lang="it-IT" sz="1800" kern="1200" dirty="0" smtClean="0"/>
            <a:t>VANTAGGIO</a:t>
          </a:r>
          <a:endParaRPr lang="it-IT" sz="1800" kern="1200" dirty="0"/>
        </a:p>
      </dsp:txBody>
      <dsp:txXfrm>
        <a:off x="539047" y="2537886"/>
        <a:ext cx="4367036" cy="397003"/>
      </dsp:txXfrm>
    </dsp:sp>
    <dsp:sp modelId="{B85014E1-9747-433B-96D1-67D45BF81F9F}">
      <dsp:nvSpPr>
        <dsp:cNvPr id="0" name=""/>
        <dsp:cNvSpPr/>
      </dsp:nvSpPr>
      <dsp:spPr>
        <a:xfrm>
          <a:off x="539047" y="2934889"/>
          <a:ext cx="1021886" cy="808710"/>
        </a:xfrm>
        <a:prstGeom prst="chevron">
          <a:avLst>
            <a:gd name="adj" fmla="val 70610"/>
          </a:avLst>
        </a:prstGeom>
        <a:solidFill>
          <a:schemeClr val="accent5">
            <a:hueOff val="-6953714"/>
            <a:satOff val="27868"/>
            <a:lumOff val="6040"/>
            <a:alphaOff val="0"/>
          </a:schemeClr>
        </a:solidFill>
        <a:ln w="9525" cap="flat" cmpd="sng" algn="ctr">
          <a:solidFill>
            <a:schemeClr val="accent5">
              <a:hueOff val="-6953714"/>
              <a:satOff val="27868"/>
              <a:lumOff val="6040"/>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3B0CC451-709C-4FA4-B051-B9A084BA0A6B}">
      <dsp:nvSpPr>
        <dsp:cNvPr id="0" name=""/>
        <dsp:cNvSpPr/>
      </dsp:nvSpPr>
      <dsp:spPr>
        <a:xfrm>
          <a:off x="1152858" y="2934889"/>
          <a:ext cx="1021886" cy="808710"/>
        </a:xfrm>
        <a:prstGeom prst="chevron">
          <a:avLst>
            <a:gd name="adj" fmla="val 70610"/>
          </a:avLst>
        </a:prstGeom>
        <a:solidFill>
          <a:schemeClr val="accent5">
            <a:hueOff val="-7450407"/>
            <a:satOff val="29858"/>
            <a:lumOff val="6471"/>
            <a:alphaOff val="0"/>
          </a:schemeClr>
        </a:solidFill>
        <a:ln w="9525" cap="flat" cmpd="sng" algn="ctr">
          <a:solidFill>
            <a:schemeClr val="accent5">
              <a:hueOff val="-7450407"/>
              <a:satOff val="29858"/>
              <a:lumOff val="6471"/>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E0BB736E-B35B-47A6-840B-03E99F51B5D1}">
      <dsp:nvSpPr>
        <dsp:cNvPr id="0" name=""/>
        <dsp:cNvSpPr/>
      </dsp:nvSpPr>
      <dsp:spPr>
        <a:xfrm>
          <a:off x="1767154" y="2934889"/>
          <a:ext cx="1021886" cy="808710"/>
        </a:xfrm>
        <a:prstGeom prst="chevron">
          <a:avLst>
            <a:gd name="adj" fmla="val 70610"/>
          </a:avLst>
        </a:prstGeom>
        <a:solidFill>
          <a:schemeClr val="accent5">
            <a:hueOff val="-7947101"/>
            <a:satOff val="31849"/>
            <a:lumOff val="6902"/>
            <a:alphaOff val="0"/>
          </a:schemeClr>
        </a:solidFill>
        <a:ln w="9525" cap="flat" cmpd="sng" algn="ctr">
          <a:solidFill>
            <a:schemeClr val="accent5">
              <a:hueOff val="-7947101"/>
              <a:satOff val="31849"/>
              <a:lumOff val="6902"/>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662BF657-4996-42D4-97C5-8F9E00576A34}">
      <dsp:nvSpPr>
        <dsp:cNvPr id="0" name=""/>
        <dsp:cNvSpPr/>
      </dsp:nvSpPr>
      <dsp:spPr>
        <a:xfrm>
          <a:off x="2380966" y="2934889"/>
          <a:ext cx="1021886" cy="808710"/>
        </a:xfrm>
        <a:prstGeom prst="chevron">
          <a:avLst>
            <a:gd name="adj" fmla="val 70610"/>
          </a:avLst>
        </a:prstGeom>
        <a:solidFill>
          <a:schemeClr val="accent5">
            <a:hueOff val="-8443795"/>
            <a:satOff val="33839"/>
            <a:lumOff val="7334"/>
            <a:alphaOff val="0"/>
          </a:schemeClr>
        </a:solidFill>
        <a:ln w="9525" cap="flat" cmpd="sng" algn="ctr">
          <a:solidFill>
            <a:schemeClr val="accent5">
              <a:hueOff val="-8443795"/>
              <a:satOff val="33839"/>
              <a:lumOff val="7334"/>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C1908CDA-52AC-4714-91C4-C88C8C72C998}">
      <dsp:nvSpPr>
        <dsp:cNvPr id="0" name=""/>
        <dsp:cNvSpPr/>
      </dsp:nvSpPr>
      <dsp:spPr>
        <a:xfrm>
          <a:off x="2995262" y="2934889"/>
          <a:ext cx="1021886" cy="808710"/>
        </a:xfrm>
        <a:prstGeom prst="chevron">
          <a:avLst>
            <a:gd name="adj" fmla="val 70610"/>
          </a:avLst>
        </a:prstGeom>
        <a:solidFill>
          <a:schemeClr val="accent5">
            <a:hueOff val="-8940489"/>
            <a:satOff val="35830"/>
            <a:lumOff val="7765"/>
            <a:alphaOff val="0"/>
          </a:schemeClr>
        </a:solidFill>
        <a:ln w="9525" cap="flat" cmpd="sng" algn="ctr">
          <a:solidFill>
            <a:schemeClr val="accent5">
              <a:hueOff val="-8940489"/>
              <a:satOff val="35830"/>
              <a:lumOff val="7765"/>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4C31CEE3-7FCA-454F-A64D-3F721D13B700}">
      <dsp:nvSpPr>
        <dsp:cNvPr id="0" name=""/>
        <dsp:cNvSpPr/>
      </dsp:nvSpPr>
      <dsp:spPr>
        <a:xfrm>
          <a:off x="3609073" y="2934889"/>
          <a:ext cx="1021886" cy="808710"/>
        </a:xfrm>
        <a:prstGeom prst="chevron">
          <a:avLst>
            <a:gd name="adj" fmla="val 70610"/>
          </a:avLst>
        </a:prstGeom>
        <a:solidFill>
          <a:schemeClr val="accent5">
            <a:hueOff val="-9437183"/>
            <a:satOff val="37820"/>
            <a:lumOff val="8197"/>
            <a:alphaOff val="0"/>
          </a:schemeClr>
        </a:solidFill>
        <a:ln w="9525" cap="flat" cmpd="sng" algn="ctr">
          <a:solidFill>
            <a:schemeClr val="accent5">
              <a:hueOff val="-9437183"/>
              <a:satOff val="37820"/>
              <a:lumOff val="8197"/>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A04CC98C-1A05-4804-BE77-D74A59791B03}">
      <dsp:nvSpPr>
        <dsp:cNvPr id="0" name=""/>
        <dsp:cNvSpPr/>
      </dsp:nvSpPr>
      <dsp:spPr>
        <a:xfrm>
          <a:off x="4223370" y="2934889"/>
          <a:ext cx="1021886" cy="808710"/>
        </a:xfrm>
        <a:prstGeom prst="chevron">
          <a:avLst>
            <a:gd name="adj" fmla="val 70610"/>
          </a:avLst>
        </a:prstGeom>
        <a:solidFill>
          <a:schemeClr val="accent5">
            <a:hueOff val="-9933876"/>
            <a:satOff val="39811"/>
            <a:lumOff val="8628"/>
            <a:alphaOff val="0"/>
          </a:schemeClr>
        </a:solidFill>
        <a:ln w="9525" cap="flat" cmpd="sng" algn="ctr">
          <a:solidFill>
            <a:schemeClr val="accent5">
              <a:hueOff val="-9933876"/>
              <a:satOff val="39811"/>
              <a:lumOff val="8628"/>
              <a:alphaOff val="0"/>
            </a:schemeClr>
          </a:solidFill>
          <a:prstDash val="solid"/>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sp>
    <dsp:sp modelId="{AFAA7DF3-5902-4CA1-B376-B50CEA9AF114}">
      <dsp:nvSpPr>
        <dsp:cNvPr id="0" name=""/>
        <dsp:cNvSpPr/>
      </dsp:nvSpPr>
      <dsp:spPr>
        <a:xfrm>
          <a:off x="539047" y="3015760"/>
          <a:ext cx="4423808" cy="646968"/>
        </a:xfrm>
        <a:prstGeom prst="rect">
          <a:avLst/>
        </a:prstGeom>
        <a:solidFill>
          <a:schemeClr val="lt1"/>
        </a:solidFill>
        <a:ln w="25400" cap="flat" cmpd="sng" algn="ctr">
          <a:solidFill>
            <a:schemeClr val="accent4"/>
          </a:solidFill>
          <a:prstDash val="solid"/>
        </a:ln>
        <a:effectLst/>
        <a:sp3d z="57150" extrusionH="12700"/>
      </dsp:spPr>
      <dsp:style>
        <a:lnRef idx="2">
          <a:schemeClr val="accent4"/>
        </a:lnRef>
        <a:fillRef idx="1">
          <a:schemeClr val="lt1"/>
        </a:fillRef>
        <a:effectRef idx="0">
          <a:schemeClr val="accent4"/>
        </a:effectRef>
        <a:fontRef idx="minor">
          <a:schemeClr val="dk1"/>
        </a:fontRef>
      </dsp:style>
      <dsp:txBody>
        <a:bodyPr spcFirstLastPara="0" vert="horz" wrap="square" lIns="33020" tIns="33020" rIns="33020" bIns="33020" numCol="1" spcCol="1270" anchor="ctr" anchorCtr="0">
          <a:noAutofit/>
        </a:bodyPr>
        <a:lstStyle/>
        <a:p>
          <a:pPr lvl="0" algn="just" defTabSz="577850">
            <a:lnSpc>
              <a:spcPct val="90000"/>
            </a:lnSpc>
            <a:spcBef>
              <a:spcPct val="0"/>
            </a:spcBef>
            <a:spcAft>
              <a:spcPct val="35000"/>
            </a:spcAft>
          </a:pPr>
          <a:r>
            <a:rPr lang="it-IT" sz="1300" kern="1200" dirty="0" smtClean="0">
              <a:latin typeface="Trebuchet MS" panose="020B0603020202020204" pitchFamily="34" charset="0"/>
            </a:rPr>
            <a:t>Alle ODV si applica al reddito imponibile un coefficiente di redditività dell’1%</a:t>
          </a:r>
        </a:p>
        <a:p>
          <a:pPr lvl="0" algn="just" defTabSz="577850">
            <a:lnSpc>
              <a:spcPct val="90000"/>
            </a:lnSpc>
            <a:spcBef>
              <a:spcPct val="0"/>
            </a:spcBef>
            <a:spcAft>
              <a:spcPct val="35000"/>
            </a:spcAft>
          </a:pPr>
          <a:r>
            <a:rPr lang="it-IT" sz="1300" kern="1200" dirty="0" smtClean="0">
              <a:latin typeface="Trebuchet MS" panose="020B0603020202020204" pitchFamily="34" charset="0"/>
            </a:rPr>
            <a:t>Alle APS si applica un coefficiente di redditività del 3%</a:t>
          </a:r>
          <a:endParaRPr lang="it-IT" sz="1300" kern="1200" dirty="0">
            <a:latin typeface="Trebuchet MS" panose="020B0603020202020204" pitchFamily="34" charset="0"/>
          </a:endParaRPr>
        </a:p>
      </dsp:txBody>
      <dsp:txXfrm>
        <a:off x="539047" y="3015760"/>
        <a:ext cx="4423808" cy="6469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9D748-65B0-4C72-B918-2803B2B728C3}">
      <dsp:nvSpPr>
        <dsp:cNvPr id="0" name=""/>
        <dsp:cNvSpPr/>
      </dsp:nvSpPr>
      <dsp:spPr>
        <a:xfrm>
          <a:off x="-5557746" y="-851331"/>
          <a:ext cx="6620866" cy="6620866"/>
        </a:xfrm>
        <a:prstGeom prst="blockArc">
          <a:avLst>
            <a:gd name="adj1" fmla="val 18900000"/>
            <a:gd name="adj2" fmla="val 2700000"/>
            <a:gd name="adj3" fmla="val 326"/>
          </a:avLst>
        </a:prstGeom>
        <a:noFill/>
        <a:ln w="25400" cap="flat" cmpd="sng" algn="ctr">
          <a:solidFill>
            <a:schemeClr val="accent6">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DD5E7C6-93C2-4223-AEF2-51E8041800F1}">
      <dsp:nvSpPr>
        <dsp:cNvPr id="0" name=""/>
        <dsp:cNvSpPr/>
      </dsp:nvSpPr>
      <dsp:spPr>
        <a:xfrm>
          <a:off x="345012" y="223581"/>
          <a:ext cx="7006153" cy="446966"/>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4780" tIns="27940" rIns="27940" bIns="27940" numCol="1" spcCol="1270" anchor="ctr" anchorCtr="0">
          <a:noAutofit/>
        </a:bodyPr>
        <a:lstStyle/>
        <a:p>
          <a:pPr lvl="0" algn="just" defTabSz="488950">
            <a:lnSpc>
              <a:spcPct val="90000"/>
            </a:lnSpc>
            <a:spcBef>
              <a:spcPct val="0"/>
            </a:spcBef>
            <a:spcAft>
              <a:spcPct val="35000"/>
            </a:spcAft>
          </a:pPr>
          <a:r>
            <a:rPr lang="it-IT" sz="1100" kern="1200" dirty="0" smtClean="0">
              <a:solidFill>
                <a:schemeClr val="tx1"/>
              </a:solidFill>
              <a:latin typeface="Trebuchet MS" panose="020B0603020202020204" pitchFamily="34" charset="0"/>
            </a:rPr>
            <a:t>Esenzione IMU – TASI degli immobili posseduti e utilizzati dagli ETS non commerciali, destinati esclusivamente allo svolgimento, con modalità non commerciali, di determinate attività</a:t>
          </a:r>
          <a:r>
            <a:rPr lang="it-IT" sz="1100" kern="1200" dirty="0" smtClean="0">
              <a:latin typeface="Trebuchet MS" panose="020B0603020202020204" pitchFamily="34" charset="0"/>
            </a:rPr>
            <a:t>.</a:t>
          </a:r>
          <a:endParaRPr lang="it-IT" sz="1100" kern="1200" dirty="0">
            <a:latin typeface="Trebuchet MS" panose="020B0603020202020204" pitchFamily="34" charset="0"/>
          </a:endParaRPr>
        </a:p>
      </dsp:txBody>
      <dsp:txXfrm>
        <a:off x="345012" y="223581"/>
        <a:ext cx="7006153" cy="446966"/>
      </dsp:txXfrm>
    </dsp:sp>
    <dsp:sp modelId="{E86B8FEA-0F0D-4A84-AD03-22E0A33B7434}">
      <dsp:nvSpPr>
        <dsp:cNvPr id="0" name=""/>
        <dsp:cNvSpPr/>
      </dsp:nvSpPr>
      <dsp:spPr>
        <a:xfrm>
          <a:off x="65658" y="167710"/>
          <a:ext cx="558707" cy="55870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CF627783-1122-4EDE-987C-38B2E7E748E5}">
      <dsp:nvSpPr>
        <dsp:cNvPr id="0" name=""/>
        <dsp:cNvSpPr/>
      </dsp:nvSpPr>
      <dsp:spPr>
        <a:xfrm>
          <a:off x="749780" y="894424"/>
          <a:ext cx="6601385" cy="446966"/>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4780" tIns="27940" rIns="27940" bIns="27940" numCol="1" spcCol="1270" anchor="ctr" anchorCtr="0">
          <a:noAutofit/>
        </a:bodyPr>
        <a:lstStyle/>
        <a:p>
          <a:pPr lvl="0" algn="just" defTabSz="488950">
            <a:lnSpc>
              <a:spcPct val="90000"/>
            </a:lnSpc>
            <a:spcBef>
              <a:spcPct val="0"/>
            </a:spcBef>
            <a:spcAft>
              <a:spcPct val="35000"/>
            </a:spcAft>
          </a:pPr>
          <a:r>
            <a:rPr lang="it-IT" sz="1100" kern="1200" dirty="0" smtClean="0">
              <a:solidFill>
                <a:schemeClr val="tx1"/>
              </a:solidFill>
              <a:latin typeface="Trebuchet MS" panose="020B0603020202020204" pitchFamily="34" charset="0"/>
            </a:rPr>
            <a:t>Esenzione dalle imposte sulle successioni/donazioni e dalle imposte ipotecaria e catastale per i trasferimenti a titolo gratuito  in favore degli ETS. </a:t>
          </a:r>
          <a:endParaRPr lang="it-IT" sz="1100" kern="1200" dirty="0">
            <a:solidFill>
              <a:schemeClr val="tx1"/>
            </a:solidFill>
            <a:latin typeface="Trebuchet MS" panose="020B0603020202020204" pitchFamily="34" charset="0"/>
          </a:endParaRPr>
        </a:p>
      </dsp:txBody>
      <dsp:txXfrm>
        <a:off x="749780" y="894424"/>
        <a:ext cx="6601385" cy="446966"/>
      </dsp:txXfrm>
    </dsp:sp>
    <dsp:sp modelId="{275A144E-A095-44EB-B2E2-81837E727BB1}">
      <dsp:nvSpPr>
        <dsp:cNvPr id="0" name=""/>
        <dsp:cNvSpPr/>
      </dsp:nvSpPr>
      <dsp:spPr>
        <a:xfrm>
          <a:off x="470426" y="838553"/>
          <a:ext cx="558707" cy="55870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009D2E14-496E-49C1-9923-B3336E793E93}">
      <dsp:nvSpPr>
        <dsp:cNvPr id="0" name=""/>
        <dsp:cNvSpPr/>
      </dsp:nvSpPr>
      <dsp:spPr>
        <a:xfrm>
          <a:off x="971591" y="1551491"/>
          <a:ext cx="6379574" cy="446966"/>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4780" tIns="27940" rIns="27940" bIns="27940" numCol="1" spcCol="1270" anchor="ctr" anchorCtr="0">
          <a:noAutofit/>
        </a:bodyPr>
        <a:lstStyle/>
        <a:p>
          <a:pPr lvl="0" algn="just" defTabSz="488950">
            <a:lnSpc>
              <a:spcPct val="90000"/>
            </a:lnSpc>
            <a:spcBef>
              <a:spcPct val="0"/>
            </a:spcBef>
            <a:spcAft>
              <a:spcPct val="35000"/>
            </a:spcAft>
          </a:pPr>
          <a:r>
            <a:rPr lang="it-IT" sz="1100" kern="1200" dirty="0" smtClean="0">
              <a:solidFill>
                <a:schemeClr val="tx1"/>
              </a:solidFill>
              <a:latin typeface="Trebuchet MS" panose="020B0603020202020204" pitchFamily="34" charset="0"/>
            </a:rPr>
            <a:t>Applicazione in misura fissa delle imposte di registro, ipotecaria e catastale per i trasferimenti di beni immobili o per gli atti traslativi/costitutivi di diritti reali immobiliari di godimento in favore di ETS e imprese sociali.</a:t>
          </a:r>
          <a:endParaRPr lang="it-IT" sz="1100" kern="1200" dirty="0">
            <a:solidFill>
              <a:schemeClr val="tx1"/>
            </a:solidFill>
            <a:latin typeface="Trebuchet MS" panose="020B0603020202020204" pitchFamily="34" charset="0"/>
          </a:endParaRPr>
        </a:p>
      </dsp:txBody>
      <dsp:txXfrm>
        <a:off x="971591" y="1551491"/>
        <a:ext cx="6379574" cy="446966"/>
      </dsp:txXfrm>
    </dsp:sp>
    <dsp:sp modelId="{01EF73E0-507F-48B8-A7A2-315B3253CB82}">
      <dsp:nvSpPr>
        <dsp:cNvPr id="0" name=""/>
        <dsp:cNvSpPr/>
      </dsp:nvSpPr>
      <dsp:spPr>
        <a:xfrm>
          <a:off x="692237" y="1508904"/>
          <a:ext cx="558707" cy="55870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35B94885-1429-49DF-9E86-67EE9C5C0661}">
      <dsp:nvSpPr>
        <dsp:cNvPr id="0" name=""/>
        <dsp:cNvSpPr/>
      </dsp:nvSpPr>
      <dsp:spPr>
        <a:xfrm>
          <a:off x="1042413" y="2235618"/>
          <a:ext cx="6308752" cy="446966"/>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4780" tIns="27940" rIns="27940" bIns="27940" numCol="1" spcCol="1270" anchor="ctr" anchorCtr="0">
          <a:noAutofit/>
        </a:bodyPr>
        <a:lstStyle/>
        <a:p>
          <a:pPr lvl="0" algn="just" defTabSz="488950">
            <a:lnSpc>
              <a:spcPct val="90000"/>
            </a:lnSpc>
            <a:spcBef>
              <a:spcPct val="0"/>
            </a:spcBef>
            <a:spcAft>
              <a:spcPct val="35000"/>
            </a:spcAft>
          </a:pPr>
          <a:r>
            <a:rPr lang="it-IT" sz="1100" kern="1200" dirty="0" smtClean="0">
              <a:solidFill>
                <a:schemeClr val="tx1"/>
              </a:solidFill>
              <a:latin typeface="Trebuchet MS" panose="020B0603020202020204" pitchFamily="34" charset="0"/>
            </a:rPr>
            <a:t>Imposta di registro, ipotecaria e catastale fisse per gli atti costitutivi e le modifiche statutarie, comprese le operazioni di fusione, scissione o trasformazione. </a:t>
          </a:r>
          <a:endParaRPr lang="it-IT" sz="1100" kern="1200" dirty="0">
            <a:solidFill>
              <a:schemeClr val="tx1"/>
            </a:solidFill>
            <a:latin typeface="Trebuchet MS" panose="020B0603020202020204" pitchFamily="34" charset="0"/>
          </a:endParaRPr>
        </a:p>
      </dsp:txBody>
      <dsp:txXfrm>
        <a:off x="1042413" y="2235618"/>
        <a:ext cx="6308752" cy="446966"/>
      </dsp:txXfrm>
    </dsp:sp>
    <dsp:sp modelId="{6642DF04-07E9-4BBB-8950-EDE80086E01B}">
      <dsp:nvSpPr>
        <dsp:cNvPr id="0" name=""/>
        <dsp:cNvSpPr/>
      </dsp:nvSpPr>
      <dsp:spPr>
        <a:xfrm>
          <a:off x="763059" y="2179748"/>
          <a:ext cx="558707" cy="55870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A80A6015-AD96-46AF-A7C0-AFA3DBF7641A}">
      <dsp:nvSpPr>
        <dsp:cNvPr id="0" name=""/>
        <dsp:cNvSpPr/>
      </dsp:nvSpPr>
      <dsp:spPr>
        <a:xfrm>
          <a:off x="971591" y="2906461"/>
          <a:ext cx="6379574" cy="446966"/>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4780" tIns="27940" rIns="27940" bIns="27940" numCol="1" spcCol="1270" anchor="ctr" anchorCtr="0">
          <a:noAutofit/>
        </a:bodyPr>
        <a:lstStyle/>
        <a:p>
          <a:pPr lvl="0" algn="just" defTabSz="488950">
            <a:lnSpc>
              <a:spcPct val="90000"/>
            </a:lnSpc>
            <a:spcBef>
              <a:spcPct val="0"/>
            </a:spcBef>
            <a:spcAft>
              <a:spcPct val="35000"/>
            </a:spcAft>
          </a:pPr>
          <a:r>
            <a:rPr lang="it-IT" sz="1100" kern="1200" dirty="0" smtClean="0">
              <a:solidFill>
                <a:schemeClr val="tx1"/>
              </a:solidFill>
              <a:latin typeface="Trebuchet MS" panose="020B0603020202020204" pitchFamily="34" charset="0"/>
            </a:rPr>
            <a:t>Esenzione dall’imposta di bollo.</a:t>
          </a:r>
          <a:endParaRPr lang="it-IT" sz="1100" kern="1200" dirty="0">
            <a:solidFill>
              <a:schemeClr val="tx1"/>
            </a:solidFill>
            <a:latin typeface="Trebuchet MS" panose="020B0603020202020204" pitchFamily="34" charset="0"/>
          </a:endParaRPr>
        </a:p>
      </dsp:txBody>
      <dsp:txXfrm>
        <a:off x="971591" y="2906461"/>
        <a:ext cx="6379574" cy="446966"/>
      </dsp:txXfrm>
    </dsp:sp>
    <dsp:sp modelId="{0B26FB24-47F6-4728-9E0A-4F86A9255312}">
      <dsp:nvSpPr>
        <dsp:cNvPr id="0" name=""/>
        <dsp:cNvSpPr/>
      </dsp:nvSpPr>
      <dsp:spPr>
        <a:xfrm>
          <a:off x="692237" y="2850591"/>
          <a:ext cx="558707" cy="55870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E64122F-9B47-47CE-81F8-41129AC546A0}">
      <dsp:nvSpPr>
        <dsp:cNvPr id="0" name=""/>
        <dsp:cNvSpPr/>
      </dsp:nvSpPr>
      <dsp:spPr>
        <a:xfrm>
          <a:off x="749780" y="3576813"/>
          <a:ext cx="6601385" cy="446966"/>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4780" tIns="27940" rIns="27940" bIns="27940" numCol="1" spcCol="1270" anchor="ctr" anchorCtr="0">
          <a:noAutofit/>
        </a:bodyPr>
        <a:lstStyle/>
        <a:p>
          <a:pPr lvl="0" algn="just" defTabSz="488950">
            <a:lnSpc>
              <a:spcPct val="90000"/>
            </a:lnSpc>
            <a:spcBef>
              <a:spcPct val="0"/>
            </a:spcBef>
            <a:spcAft>
              <a:spcPct val="35000"/>
            </a:spcAft>
          </a:pPr>
          <a:r>
            <a:rPr lang="it-IT" sz="1100" kern="1200" dirty="0" smtClean="0">
              <a:solidFill>
                <a:schemeClr val="tx1"/>
              </a:solidFill>
              <a:latin typeface="Trebuchet MS" panose="020B0603020202020204" pitchFamily="34" charset="0"/>
            </a:rPr>
            <a:t>Esenzione dall’imposta sugli intrattenimenti.</a:t>
          </a:r>
          <a:endParaRPr lang="it-IT" sz="1100" kern="1200" dirty="0">
            <a:solidFill>
              <a:schemeClr val="tx1"/>
            </a:solidFill>
            <a:latin typeface="Trebuchet MS" panose="020B0603020202020204" pitchFamily="34" charset="0"/>
          </a:endParaRPr>
        </a:p>
      </dsp:txBody>
      <dsp:txXfrm>
        <a:off x="749780" y="3576813"/>
        <a:ext cx="6601385" cy="446966"/>
      </dsp:txXfrm>
    </dsp:sp>
    <dsp:sp modelId="{BC9AE6FB-D1E6-468E-830E-F6977DC42077}">
      <dsp:nvSpPr>
        <dsp:cNvPr id="0" name=""/>
        <dsp:cNvSpPr/>
      </dsp:nvSpPr>
      <dsp:spPr>
        <a:xfrm>
          <a:off x="470426" y="3520942"/>
          <a:ext cx="558707" cy="55870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167C7BB7-9C12-40C4-9D5C-8E4610743B98}">
      <dsp:nvSpPr>
        <dsp:cNvPr id="0" name=""/>
        <dsp:cNvSpPr/>
      </dsp:nvSpPr>
      <dsp:spPr>
        <a:xfrm>
          <a:off x="345012" y="4247656"/>
          <a:ext cx="7006153" cy="446966"/>
        </a:xfrm>
        <a:prstGeom prst="rect">
          <a:avLst/>
        </a:prstGeom>
        <a:solidFill>
          <a:srgbClr val="92D050"/>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4780" tIns="27940" rIns="27940" bIns="27940" numCol="1" spcCol="1270" anchor="ctr" anchorCtr="0">
          <a:noAutofit/>
        </a:bodyPr>
        <a:lstStyle/>
        <a:p>
          <a:pPr lvl="0" algn="just" defTabSz="488950">
            <a:lnSpc>
              <a:spcPct val="90000"/>
            </a:lnSpc>
            <a:spcBef>
              <a:spcPct val="0"/>
            </a:spcBef>
            <a:spcAft>
              <a:spcPct val="35000"/>
            </a:spcAft>
          </a:pPr>
          <a:r>
            <a:rPr lang="it-IT" sz="1100" kern="1200" dirty="0" smtClean="0">
              <a:solidFill>
                <a:schemeClr val="tx1"/>
              </a:solidFill>
              <a:latin typeface="Trebuchet MS" panose="020B0603020202020204" pitchFamily="34" charset="0"/>
            </a:rPr>
            <a:t>Esenzione dalle tasse sulle concessioni governative.</a:t>
          </a:r>
          <a:endParaRPr lang="it-IT" sz="1100" kern="1200" dirty="0">
            <a:solidFill>
              <a:schemeClr val="tx1"/>
            </a:solidFill>
            <a:latin typeface="Trebuchet MS" panose="020B0603020202020204" pitchFamily="34" charset="0"/>
          </a:endParaRPr>
        </a:p>
      </dsp:txBody>
      <dsp:txXfrm>
        <a:off x="345012" y="4247656"/>
        <a:ext cx="7006153" cy="446966"/>
      </dsp:txXfrm>
    </dsp:sp>
    <dsp:sp modelId="{9DD8991E-0092-4D96-A6EC-96395695D95C}">
      <dsp:nvSpPr>
        <dsp:cNvPr id="0" name=""/>
        <dsp:cNvSpPr/>
      </dsp:nvSpPr>
      <dsp:spPr>
        <a:xfrm>
          <a:off x="65658" y="4191785"/>
          <a:ext cx="558707" cy="558707"/>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4C75E6-DD0D-487B-9420-88C9F84DC794}">
      <dsp:nvSpPr>
        <dsp:cNvPr id="0" name=""/>
        <dsp:cNvSpPr/>
      </dsp:nvSpPr>
      <dsp:spPr>
        <a:xfrm>
          <a:off x="0" y="359119"/>
          <a:ext cx="1628315" cy="970200"/>
        </a:xfrm>
        <a:prstGeom prst="rect">
          <a:avLst/>
        </a:prstGeom>
        <a:noFill/>
        <a:ln w="9525" cap="flat" cmpd="sng" algn="ctr">
          <a:solidFill>
            <a:schemeClr val="dk1">
              <a:alpha val="0"/>
              <a:hueOff val="0"/>
              <a:satOff val="0"/>
              <a:lumOff val="0"/>
              <a:alphaOff val="0"/>
            </a:schemeClr>
          </a:solidFill>
          <a:prstDash val="solid"/>
        </a:ln>
        <a:effectLst/>
        <a:scene3d>
          <a:camera prst="orthographicFront"/>
          <a:lightRig rig="threePt" dir="t"/>
        </a:scene3d>
        <a:sp3d>
          <a:bevelT w="165100" prst="coolSlant"/>
        </a:sp3d>
      </dsp:spPr>
      <dsp:style>
        <a:lnRef idx="1">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ctr" defTabSz="800100">
            <a:lnSpc>
              <a:spcPct val="90000"/>
            </a:lnSpc>
            <a:spcBef>
              <a:spcPct val="0"/>
            </a:spcBef>
            <a:spcAft>
              <a:spcPct val="35000"/>
            </a:spcAft>
          </a:pPr>
          <a:r>
            <a:rPr lang="it-IT" sz="1800" b="1" kern="1200" dirty="0" smtClean="0">
              <a:latin typeface="Trebuchet MS" panose="020B0603020202020204" pitchFamily="34" charset="0"/>
            </a:rPr>
            <a:t>Persone fisiche</a:t>
          </a:r>
          <a:endParaRPr lang="it-IT" sz="1800" b="1" kern="1200" dirty="0">
            <a:latin typeface="Trebuchet MS" panose="020B0603020202020204" pitchFamily="34" charset="0"/>
          </a:endParaRPr>
        </a:p>
      </dsp:txBody>
      <dsp:txXfrm>
        <a:off x="0" y="359119"/>
        <a:ext cx="1628315" cy="970200"/>
      </dsp:txXfrm>
    </dsp:sp>
    <dsp:sp modelId="{B64B1C99-5C09-4E17-B17E-F96935E24AA1}">
      <dsp:nvSpPr>
        <dsp:cNvPr id="0" name=""/>
        <dsp:cNvSpPr/>
      </dsp:nvSpPr>
      <dsp:spPr>
        <a:xfrm>
          <a:off x="1628315" y="10454"/>
          <a:ext cx="325663" cy="1667531"/>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887FAB1-4D5A-48B7-AA6D-735A63A926B4}">
      <dsp:nvSpPr>
        <dsp:cNvPr id="0" name=""/>
        <dsp:cNvSpPr/>
      </dsp:nvSpPr>
      <dsp:spPr>
        <a:xfrm>
          <a:off x="2084243" y="10454"/>
          <a:ext cx="4429018" cy="1667531"/>
        </a:xfrm>
        <a:prstGeom prst="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just" defTabSz="711200">
            <a:lnSpc>
              <a:spcPct val="90000"/>
            </a:lnSpc>
            <a:spcBef>
              <a:spcPct val="0"/>
            </a:spcBef>
            <a:spcAft>
              <a:spcPct val="15000"/>
            </a:spcAft>
            <a:buChar char="••"/>
          </a:pPr>
          <a:r>
            <a:rPr lang="it-IT" sz="1600" b="1" u="sng" kern="1200" dirty="0" smtClean="0">
              <a:latin typeface="Trebuchet MS" panose="020B0603020202020204" pitchFamily="34" charset="0"/>
            </a:rPr>
            <a:t>Detrazione</a:t>
          </a:r>
          <a:r>
            <a:rPr lang="it-IT" sz="1600" kern="1200" dirty="0" smtClean="0">
              <a:latin typeface="Trebuchet MS" panose="020B0603020202020204" pitchFamily="34" charset="0"/>
            </a:rPr>
            <a:t> dall’Irpef di un importo pari al 30% degli oneri sostenuti dal contribuente per erogazioni liberali in favore di </a:t>
          </a:r>
          <a:r>
            <a:rPr lang="it-IT" sz="1600" u="sng" kern="1200" dirty="0" smtClean="0">
              <a:latin typeface="Trebuchet MS" panose="020B0603020202020204" pitchFamily="34" charset="0"/>
            </a:rPr>
            <a:t>ETS non commerciali</a:t>
          </a:r>
          <a:r>
            <a:rPr lang="it-IT" sz="1600" kern="1200" dirty="0" smtClean="0">
              <a:latin typeface="Trebuchet MS" panose="020B0603020202020204" pitchFamily="34" charset="0"/>
            </a:rPr>
            <a:t>, per un importo complessivo, per anno, non superiore a € 30.000,00. </a:t>
          </a:r>
          <a:endParaRPr lang="it-IT" sz="1600" kern="1200" dirty="0">
            <a:latin typeface="Trebuchet MS" panose="020B0603020202020204" pitchFamily="34" charset="0"/>
          </a:endParaRPr>
        </a:p>
        <a:p>
          <a:pPr marL="171450" lvl="1" indent="-171450" algn="just" defTabSz="711200">
            <a:lnSpc>
              <a:spcPct val="90000"/>
            </a:lnSpc>
            <a:spcBef>
              <a:spcPct val="0"/>
            </a:spcBef>
            <a:spcAft>
              <a:spcPct val="15000"/>
            </a:spcAft>
            <a:buChar char="••"/>
          </a:pPr>
          <a:r>
            <a:rPr lang="it-IT" sz="1600" kern="1200" dirty="0" smtClean="0">
              <a:latin typeface="Trebuchet MS" panose="020B0603020202020204" pitchFamily="34" charset="0"/>
            </a:rPr>
            <a:t>L’importo è elevato al 35% qualora l’erogazione sia a favore di ODV.</a:t>
          </a:r>
          <a:endParaRPr lang="it-IT" sz="1600" kern="1200" dirty="0">
            <a:latin typeface="Trebuchet MS" panose="020B0603020202020204" pitchFamily="34" charset="0"/>
          </a:endParaRPr>
        </a:p>
      </dsp:txBody>
      <dsp:txXfrm>
        <a:off x="2084243" y="10454"/>
        <a:ext cx="4429018" cy="1667531"/>
      </dsp:txXfrm>
    </dsp:sp>
    <dsp:sp modelId="{0439AA30-D527-4428-92BE-FA01E85651FD}">
      <dsp:nvSpPr>
        <dsp:cNvPr id="0" name=""/>
        <dsp:cNvSpPr/>
      </dsp:nvSpPr>
      <dsp:spPr>
        <a:xfrm>
          <a:off x="0" y="1869544"/>
          <a:ext cx="1628315" cy="97020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ctr" defTabSz="800100">
            <a:lnSpc>
              <a:spcPct val="90000"/>
            </a:lnSpc>
            <a:spcBef>
              <a:spcPct val="0"/>
            </a:spcBef>
            <a:spcAft>
              <a:spcPct val="35000"/>
            </a:spcAft>
          </a:pPr>
          <a:r>
            <a:rPr lang="it-IT" sz="1800" b="1" kern="1200" dirty="0" smtClean="0">
              <a:latin typeface="Trebuchet MS" panose="020B0603020202020204" pitchFamily="34" charset="0"/>
            </a:rPr>
            <a:t>Persone fisiche, enti e società</a:t>
          </a:r>
          <a:endParaRPr lang="it-IT" sz="1800" b="1" kern="1200" dirty="0">
            <a:latin typeface="Trebuchet MS" panose="020B0603020202020204" pitchFamily="34" charset="0"/>
          </a:endParaRPr>
        </a:p>
      </dsp:txBody>
      <dsp:txXfrm>
        <a:off x="0" y="1869544"/>
        <a:ext cx="1628315" cy="970200"/>
      </dsp:txXfrm>
    </dsp:sp>
    <dsp:sp modelId="{B23730A7-B84D-45EB-820F-00E1A9105E73}">
      <dsp:nvSpPr>
        <dsp:cNvPr id="0" name=""/>
        <dsp:cNvSpPr/>
      </dsp:nvSpPr>
      <dsp:spPr>
        <a:xfrm>
          <a:off x="1628315" y="1854385"/>
          <a:ext cx="325663" cy="1000518"/>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B95F40C-5347-407C-A100-CF16E34B97C2}">
      <dsp:nvSpPr>
        <dsp:cNvPr id="0" name=""/>
        <dsp:cNvSpPr/>
      </dsp:nvSpPr>
      <dsp:spPr>
        <a:xfrm>
          <a:off x="2084243" y="1854385"/>
          <a:ext cx="4429018" cy="1000518"/>
        </a:xfrm>
        <a:prstGeom prst="rect">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just" defTabSz="711200">
            <a:lnSpc>
              <a:spcPct val="90000"/>
            </a:lnSpc>
            <a:spcBef>
              <a:spcPct val="0"/>
            </a:spcBef>
            <a:spcAft>
              <a:spcPct val="15000"/>
            </a:spcAft>
            <a:buChar char="••"/>
          </a:pPr>
          <a:r>
            <a:rPr lang="it-IT" sz="1600" kern="1200" dirty="0" smtClean="0">
              <a:latin typeface="Trebuchet MS" panose="020B0603020202020204" pitchFamily="34" charset="0"/>
            </a:rPr>
            <a:t>Liberalità in denaro o in natura </a:t>
          </a:r>
          <a:r>
            <a:rPr lang="it-IT" sz="1600" b="1" u="sng" kern="1200" dirty="0" smtClean="0">
              <a:latin typeface="Trebuchet MS" panose="020B0603020202020204" pitchFamily="34" charset="0"/>
            </a:rPr>
            <a:t>deducibili </a:t>
          </a:r>
          <a:r>
            <a:rPr lang="it-IT" sz="1600" kern="1200" dirty="0" smtClean="0">
              <a:latin typeface="Trebuchet MS" panose="020B0603020202020204" pitchFamily="34" charset="0"/>
            </a:rPr>
            <a:t>dal reddito complessivo netto del soggetto erogatore nel limite del 10% del reddito complessivo dichiarato</a:t>
          </a:r>
          <a:endParaRPr lang="it-IT" sz="1600" kern="1200" dirty="0">
            <a:latin typeface="Trebuchet MS" panose="020B0603020202020204" pitchFamily="34" charset="0"/>
          </a:endParaRPr>
        </a:p>
      </dsp:txBody>
      <dsp:txXfrm>
        <a:off x="2084243" y="1854385"/>
        <a:ext cx="4429018" cy="1000518"/>
      </dsp:txXfrm>
    </dsp:sp>
    <dsp:sp modelId="{5A15BF00-A5D4-4493-B3A8-296E497C5973}">
      <dsp:nvSpPr>
        <dsp:cNvPr id="0" name=""/>
        <dsp:cNvSpPr/>
      </dsp:nvSpPr>
      <dsp:spPr>
        <a:xfrm>
          <a:off x="0" y="3114206"/>
          <a:ext cx="1628315" cy="106115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ctr" defTabSz="800100">
            <a:lnSpc>
              <a:spcPct val="90000"/>
            </a:lnSpc>
            <a:spcBef>
              <a:spcPct val="0"/>
            </a:spcBef>
            <a:spcAft>
              <a:spcPct val="35000"/>
            </a:spcAft>
          </a:pPr>
          <a:r>
            <a:rPr lang="it-IT" sz="1800" b="1" kern="1200" dirty="0" smtClean="0">
              <a:latin typeface="Trebuchet MS" panose="020B0603020202020204" pitchFamily="34" charset="0"/>
            </a:rPr>
            <a:t>Soci di società di mutuo soccorso</a:t>
          </a:r>
          <a:endParaRPr lang="it-IT" sz="1800" b="1" kern="1200" dirty="0">
            <a:latin typeface="Trebuchet MS" panose="020B0603020202020204" pitchFamily="34" charset="0"/>
          </a:endParaRPr>
        </a:p>
      </dsp:txBody>
      <dsp:txXfrm>
        <a:off x="0" y="3114206"/>
        <a:ext cx="1628315" cy="1061156"/>
      </dsp:txXfrm>
    </dsp:sp>
    <dsp:sp modelId="{C0CD1C9B-F232-4F39-95A5-E728CCC26F58}">
      <dsp:nvSpPr>
        <dsp:cNvPr id="0" name=""/>
        <dsp:cNvSpPr/>
      </dsp:nvSpPr>
      <dsp:spPr>
        <a:xfrm>
          <a:off x="1628315" y="3031304"/>
          <a:ext cx="325663" cy="1226961"/>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A1BAC0B-D726-4279-A225-80FEAF78EAFA}">
      <dsp:nvSpPr>
        <dsp:cNvPr id="0" name=""/>
        <dsp:cNvSpPr/>
      </dsp:nvSpPr>
      <dsp:spPr>
        <a:xfrm>
          <a:off x="2084243" y="3031304"/>
          <a:ext cx="4429018" cy="1226961"/>
        </a:xfrm>
        <a:prstGeom prst="rect">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114300" lvl="1" indent="-114300" algn="just" defTabSz="622300">
            <a:lnSpc>
              <a:spcPct val="90000"/>
            </a:lnSpc>
            <a:spcBef>
              <a:spcPct val="0"/>
            </a:spcBef>
            <a:spcAft>
              <a:spcPct val="15000"/>
            </a:spcAft>
            <a:buChar char="••"/>
          </a:pPr>
          <a:r>
            <a:rPr lang="it-IT" sz="1400" kern="1200" dirty="0" smtClean="0">
              <a:latin typeface="Trebuchet MS" panose="020B0603020202020204" pitchFamily="34" charset="0"/>
            </a:rPr>
            <a:t>Detrazione dall’imposta lorda di un importo pari al 19% dei contributi associativi per un importo </a:t>
          </a:r>
          <a:r>
            <a:rPr lang="it-IT" sz="1400" u="sng" kern="1200" dirty="0" smtClean="0">
              <a:latin typeface="Trebuchet MS" panose="020B0603020202020204" pitchFamily="34" charset="0"/>
            </a:rPr>
            <a:t>non superiore</a:t>
          </a:r>
          <a:r>
            <a:rPr lang="it-IT" sz="1400" kern="1200" dirty="0" smtClean="0">
              <a:latin typeface="Trebuchet MS" panose="020B0603020202020204" pitchFamily="34" charset="0"/>
            </a:rPr>
            <a:t> a € 1.300,00, al fine di assicurare ai soci un sussidio nei casi di malattia, di impotenza sul lavoro o di vecchiaia, ovvero in caso di decesso, alle loro famiglie.</a:t>
          </a:r>
          <a:endParaRPr lang="it-IT" sz="1400" kern="1200" dirty="0">
            <a:latin typeface="Trebuchet MS" panose="020B0603020202020204" pitchFamily="34" charset="0"/>
          </a:endParaRPr>
        </a:p>
      </dsp:txBody>
      <dsp:txXfrm>
        <a:off x="2084243" y="3031304"/>
        <a:ext cx="4429018" cy="12269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7E405-59ED-4182-B899-B4C1787EF35B}">
      <dsp:nvSpPr>
        <dsp:cNvPr id="0" name=""/>
        <dsp:cNvSpPr/>
      </dsp:nvSpPr>
      <dsp:spPr>
        <a:xfrm rot="5400000">
          <a:off x="-206581" y="2568831"/>
          <a:ext cx="1377213" cy="964049"/>
        </a:xfrm>
        <a:prstGeom prst="chevron">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it-IT" sz="1300" kern="1200" dirty="0" smtClean="0">
              <a:latin typeface="Trebuchet MS" panose="020B0603020202020204" pitchFamily="34" charset="0"/>
            </a:rPr>
            <a:t>Beneficio</a:t>
          </a:r>
          <a:endParaRPr lang="it-IT" sz="1300" kern="1200" dirty="0">
            <a:latin typeface="Trebuchet MS" panose="020B0603020202020204" pitchFamily="34" charset="0"/>
          </a:endParaRPr>
        </a:p>
      </dsp:txBody>
      <dsp:txXfrm rot="-5400000">
        <a:off x="2" y="2844274"/>
        <a:ext cx="964049" cy="413164"/>
      </dsp:txXfrm>
    </dsp:sp>
    <dsp:sp modelId="{18A5B958-C663-447F-9059-5EE0422A423C}">
      <dsp:nvSpPr>
        <dsp:cNvPr id="0" name=""/>
        <dsp:cNvSpPr/>
      </dsp:nvSpPr>
      <dsp:spPr>
        <a:xfrm rot="5400000">
          <a:off x="2926582" y="399720"/>
          <a:ext cx="895188" cy="4820254"/>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just" defTabSz="577850">
            <a:lnSpc>
              <a:spcPct val="90000"/>
            </a:lnSpc>
            <a:spcBef>
              <a:spcPct val="0"/>
            </a:spcBef>
            <a:spcAft>
              <a:spcPct val="15000"/>
            </a:spcAft>
            <a:buChar char="••"/>
          </a:pPr>
          <a:r>
            <a:rPr lang="it-IT" sz="1300" kern="1200" dirty="0" smtClean="0">
              <a:latin typeface="Trebuchet MS" panose="020B0603020202020204" pitchFamily="34" charset="0"/>
            </a:rPr>
            <a:t>Credito d’imposta:</a:t>
          </a:r>
          <a:endParaRPr lang="it-IT" sz="1300" kern="1200" dirty="0">
            <a:latin typeface="Trebuchet MS" panose="020B0603020202020204" pitchFamily="34" charset="0"/>
          </a:endParaRPr>
        </a:p>
        <a:p>
          <a:pPr marL="228600" lvl="2" indent="-114300" algn="just" defTabSz="577850">
            <a:lnSpc>
              <a:spcPct val="90000"/>
            </a:lnSpc>
            <a:spcBef>
              <a:spcPct val="0"/>
            </a:spcBef>
            <a:spcAft>
              <a:spcPct val="15000"/>
            </a:spcAft>
            <a:buChar char="••"/>
          </a:pPr>
          <a:r>
            <a:rPr lang="it-IT" sz="1300" kern="1200" dirty="0" smtClean="0">
              <a:latin typeface="Trebuchet MS" panose="020B0603020202020204" pitchFamily="34" charset="0"/>
            </a:rPr>
            <a:t>del 65% per le erogazioni liberali in denaro effettuate da persone fisiche;</a:t>
          </a:r>
          <a:endParaRPr lang="it-IT" sz="1300" kern="1200" dirty="0">
            <a:latin typeface="Trebuchet MS" panose="020B0603020202020204" pitchFamily="34" charset="0"/>
          </a:endParaRPr>
        </a:p>
        <a:p>
          <a:pPr marL="228600" lvl="2" indent="-114300" algn="just" defTabSz="577850">
            <a:lnSpc>
              <a:spcPct val="90000"/>
            </a:lnSpc>
            <a:spcBef>
              <a:spcPct val="0"/>
            </a:spcBef>
            <a:spcAft>
              <a:spcPct val="15000"/>
            </a:spcAft>
            <a:buChar char="••"/>
          </a:pPr>
          <a:r>
            <a:rPr lang="it-IT" sz="1300" kern="1200" dirty="0" smtClean="0">
              <a:latin typeface="Trebuchet MS" panose="020B0603020202020204" pitchFamily="34" charset="0"/>
            </a:rPr>
            <a:t>del 50% per le erogazioni liberali in denaro effettuate da enti o società di persone/capitali.</a:t>
          </a:r>
          <a:endParaRPr lang="it-IT" sz="1300" kern="1200" dirty="0">
            <a:latin typeface="Trebuchet MS" panose="020B0603020202020204" pitchFamily="34" charset="0"/>
          </a:endParaRPr>
        </a:p>
      </dsp:txBody>
      <dsp:txXfrm rot="-5400000">
        <a:off x="964050" y="2405952"/>
        <a:ext cx="4776555" cy="807790"/>
      </dsp:txXfrm>
    </dsp:sp>
    <dsp:sp modelId="{2FA053E7-9E12-40CE-9681-4F09B579B77B}">
      <dsp:nvSpPr>
        <dsp:cNvPr id="0" name=""/>
        <dsp:cNvSpPr/>
      </dsp:nvSpPr>
      <dsp:spPr>
        <a:xfrm rot="5400000">
          <a:off x="-206581" y="1390183"/>
          <a:ext cx="1377213" cy="964049"/>
        </a:xfrm>
        <a:prstGeom prst="chevron">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it-IT" sz="1300" kern="1200" dirty="0" smtClean="0">
              <a:latin typeface="Trebuchet MS" panose="020B0603020202020204" pitchFamily="34" charset="0"/>
            </a:rPr>
            <a:t>Beneficiari</a:t>
          </a:r>
          <a:endParaRPr lang="it-IT" sz="1300" kern="1200" dirty="0">
            <a:latin typeface="Trebuchet MS" panose="020B0603020202020204" pitchFamily="34" charset="0"/>
          </a:endParaRPr>
        </a:p>
      </dsp:txBody>
      <dsp:txXfrm rot="-5400000">
        <a:off x="2" y="1665626"/>
        <a:ext cx="964049" cy="413164"/>
      </dsp:txXfrm>
    </dsp:sp>
    <dsp:sp modelId="{4044B42E-8E26-4FF4-AE6A-A8C10327E7A7}">
      <dsp:nvSpPr>
        <dsp:cNvPr id="0" name=""/>
        <dsp:cNvSpPr/>
      </dsp:nvSpPr>
      <dsp:spPr>
        <a:xfrm rot="5400000">
          <a:off x="2926582" y="-778931"/>
          <a:ext cx="895188" cy="4820254"/>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just" defTabSz="577850">
            <a:lnSpc>
              <a:spcPct val="90000"/>
            </a:lnSpc>
            <a:spcBef>
              <a:spcPct val="0"/>
            </a:spcBef>
            <a:spcAft>
              <a:spcPct val="15000"/>
            </a:spcAft>
            <a:buChar char="••"/>
          </a:pPr>
          <a:r>
            <a:rPr lang="it-IT" sz="1300" kern="1200" dirty="0" smtClean="0">
              <a:latin typeface="Trebuchet MS" panose="020B0603020202020204" pitchFamily="34" charset="0"/>
            </a:rPr>
            <a:t> In favore degli enti del terzo settore (ETS). </a:t>
          </a:r>
          <a:endParaRPr lang="it-IT" sz="1300" kern="1200" dirty="0">
            <a:latin typeface="Trebuchet MS" panose="020B0603020202020204" pitchFamily="34" charset="0"/>
          </a:endParaRPr>
        </a:p>
      </dsp:txBody>
      <dsp:txXfrm rot="-5400000">
        <a:off x="964050" y="1227300"/>
        <a:ext cx="4776555" cy="807790"/>
      </dsp:txXfrm>
    </dsp:sp>
    <dsp:sp modelId="{3302C08C-F9FC-44E9-BC18-4BE03EFBB1AA}">
      <dsp:nvSpPr>
        <dsp:cNvPr id="0" name=""/>
        <dsp:cNvSpPr/>
      </dsp:nvSpPr>
      <dsp:spPr>
        <a:xfrm rot="5400000">
          <a:off x="-206581" y="206581"/>
          <a:ext cx="1377213" cy="964049"/>
        </a:xfrm>
        <a:prstGeom prst="chevron">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it-IT" sz="1300" kern="1200" dirty="0" smtClean="0">
              <a:latin typeface="Trebuchet MS" panose="020B0603020202020204" pitchFamily="34" charset="0"/>
            </a:rPr>
            <a:t>Scopo</a:t>
          </a:r>
          <a:endParaRPr lang="it-IT" sz="1300" kern="1200" dirty="0">
            <a:latin typeface="Trebuchet MS" panose="020B0603020202020204" pitchFamily="34" charset="0"/>
          </a:endParaRPr>
        </a:p>
      </dsp:txBody>
      <dsp:txXfrm rot="-5400000">
        <a:off x="2" y="482024"/>
        <a:ext cx="964049" cy="413164"/>
      </dsp:txXfrm>
    </dsp:sp>
    <dsp:sp modelId="{89E26290-FD5C-4BEA-BB16-CB94AAC487DD}">
      <dsp:nvSpPr>
        <dsp:cNvPr id="0" name=""/>
        <dsp:cNvSpPr/>
      </dsp:nvSpPr>
      <dsp:spPr>
        <a:xfrm rot="5400000">
          <a:off x="2926582" y="-1962533"/>
          <a:ext cx="895188" cy="4820254"/>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just" defTabSz="577850">
            <a:lnSpc>
              <a:spcPct val="90000"/>
            </a:lnSpc>
            <a:spcBef>
              <a:spcPct val="0"/>
            </a:spcBef>
            <a:spcAft>
              <a:spcPct val="15000"/>
            </a:spcAft>
            <a:buChar char="••"/>
          </a:pPr>
          <a:r>
            <a:rPr lang="it-IT" sz="1300" kern="1200" dirty="0" smtClean="0">
              <a:latin typeface="Trebuchet MS" panose="020B0603020202020204" pitchFamily="34" charset="0"/>
            </a:rPr>
            <a:t>Per sostenere il recupero degli immobili pubblici inutilizzati e dei beni mobili e immobili confiscati alla criminalità organizzata.</a:t>
          </a:r>
          <a:endParaRPr lang="it-IT" sz="1300" kern="1200" dirty="0">
            <a:latin typeface="Trebuchet MS" panose="020B0603020202020204" pitchFamily="34" charset="0"/>
          </a:endParaRPr>
        </a:p>
      </dsp:txBody>
      <dsp:txXfrm rot="-5400000">
        <a:off x="964050" y="43698"/>
        <a:ext cx="4776555" cy="807790"/>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diagrams.loki3.com/BracketList+Icon">
  <dgm:title val="Elenco verticale con parentesi"/>
  <dgm:desc val="Mostra blocchi di informazioni raggruppate. Risultati ottimali con grandi quantità di testo di livello 2."/>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7" y="1"/>
            <a:ext cx="4301543" cy="339884"/>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5622805" y="1"/>
            <a:ext cx="4301543" cy="339884"/>
          </a:xfrm>
          <a:prstGeom prst="rect">
            <a:avLst/>
          </a:prstGeom>
        </p:spPr>
        <p:txBody>
          <a:bodyPr vert="horz" lIns="91440" tIns="45720" rIns="91440" bIns="45720" rtlCol="0"/>
          <a:lstStyle>
            <a:lvl1pPr algn="r">
              <a:defRPr sz="1200"/>
            </a:lvl1pPr>
          </a:lstStyle>
          <a:p>
            <a:fld id="{4FBCF65C-5D39-402D-A64A-A435E69EB684}" type="datetimeFigureOut">
              <a:rPr lang="it-IT" smtClean="0"/>
              <a:t>20/11/2020</a:t>
            </a:fld>
            <a:endParaRPr lang="it-IT"/>
          </a:p>
        </p:txBody>
      </p:sp>
      <p:sp>
        <p:nvSpPr>
          <p:cNvPr id="4" name="Segnaposto piè di pagina 3"/>
          <p:cNvSpPr>
            <a:spLocks noGrp="1"/>
          </p:cNvSpPr>
          <p:nvPr>
            <p:ph type="ftr" sz="quarter" idx="2"/>
          </p:nvPr>
        </p:nvSpPr>
        <p:spPr>
          <a:xfrm>
            <a:off x="7" y="6456612"/>
            <a:ext cx="4301543" cy="339884"/>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5622805" y="6456612"/>
            <a:ext cx="4301543" cy="339884"/>
          </a:xfrm>
          <a:prstGeom prst="rect">
            <a:avLst/>
          </a:prstGeom>
        </p:spPr>
        <p:txBody>
          <a:bodyPr vert="horz" lIns="91440" tIns="45720" rIns="91440" bIns="45720" rtlCol="0" anchor="b"/>
          <a:lstStyle>
            <a:lvl1pPr algn="r">
              <a:defRPr sz="1200"/>
            </a:lvl1pPr>
          </a:lstStyle>
          <a:p>
            <a:fld id="{DE46BB75-77A6-4C03-9E33-A9670B2E88E2}" type="slidenum">
              <a:rPr lang="it-IT" smtClean="0"/>
              <a:t>‹N›</a:t>
            </a:fld>
            <a:endParaRPr lang="it-IT"/>
          </a:p>
        </p:txBody>
      </p:sp>
    </p:spTree>
    <p:extLst>
      <p:ext uri="{BB962C8B-B14F-4D97-AF65-F5344CB8AC3E}">
        <p14:creationId xmlns:p14="http://schemas.microsoft.com/office/powerpoint/2010/main" val="621993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7" y="1"/>
            <a:ext cx="4301543" cy="339884"/>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622805" y="1"/>
            <a:ext cx="4301543" cy="339884"/>
          </a:xfrm>
          <a:prstGeom prst="rect">
            <a:avLst/>
          </a:prstGeom>
        </p:spPr>
        <p:txBody>
          <a:bodyPr vert="horz" lIns="91440" tIns="45720" rIns="91440" bIns="45720" rtlCol="0"/>
          <a:lstStyle>
            <a:lvl1pPr algn="r">
              <a:defRPr sz="1200"/>
            </a:lvl1pPr>
          </a:lstStyle>
          <a:p>
            <a:fld id="{BCA13C00-0E54-4344-ADF3-77E523F07F99}" type="datetimeFigureOut">
              <a:rPr lang="it-IT" smtClean="0"/>
              <a:t>20/11/2020</a:t>
            </a:fld>
            <a:endParaRPr lang="it-IT"/>
          </a:p>
        </p:txBody>
      </p:sp>
      <p:sp>
        <p:nvSpPr>
          <p:cNvPr id="4" name="Segnaposto immagine diapositiva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92665" y="3228896"/>
            <a:ext cx="7941310" cy="3058954"/>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7" y="6456612"/>
            <a:ext cx="4301543" cy="33988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622805" y="6456612"/>
            <a:ext cx="4301543" cy="339884"/>
          </a:xfrm>
          <a:prstGeom prst="rect">
            <a:avLst/>
          </a:prstGeom>
        </p:spPr>
        <p:txBody>
          <a:bodyPr vert="horz" lIns="91440" tIns="45720" rIns="91440" bIns="45720" rtlCol="0" anchor="b"/>
          <a:lstStyle>
            <a:lvl1pPr algn="r">
              <a:defRPr sz="1200"/>
            </a:lvl1pPr>
          </a:lstStyle>
          <a:p>
            <a:fld id="{FCC0D88C-6271-41F1-AD1E-37A993FC638D}" type="slidenum">
              <a:rPr lang="it-IT" smtClean="0"/>
              <a:t>‹N›</a:t>
            </a:fld>
            <a:endParaRPr lang="it-IT"/>
          </a:p>
        </p:txBody>
      </p:sp>
    </p:spTree>
    <p:extLst>
      <p:ext uri="{BB962C8B-B14F-4D97-AF65-F5344CB8AC3E}">
        <p14:creationId xmlns:p14="http://schemas.microsoft.com/office/powerpoint/2010/main" val="4039507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CC0D88C-6271-41F1-AD1E-37A993FC638D}" type="slidenum">
              <a:rPr lang="it-IT" smtClean="0"/>
              <a:t>1</a:t>
            </a:fld>
            <a:endParaRPr lang="it-IT"/>
          </a:p>
        </p:txBody>
      </p:sp>
    </p:spTree>
    <p:extLst>
      <p:ext uri="{BB962C8B-B14F-4D97-AF65-F5344CB8AC3E}">
        <p14:creationId xmlns:p14="http://schemas.microsoft.com/office/powerpoint/2010/main" val="873168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CC0D88C-6271-41F1-AD1E-37A993FC638D}" type="slidenum">
              <a:rPr lang="it-IT" smtClean="0"/>
              <a:t>6</a:t>
            </a:fld>
            <a:endParaRPr lang="it-IT"/>
          </a:p>
        </p:txBody>
      </p:sp>
    </p:spTree>
    <p:extLst>
      <p:ext uri="{BB962C8B-B14F-4D97-AF65-F5344CB8AC3E}">
        <p14:creationId xmlns:p14="http://schemas.microsoft.com/office/powerpoint/2010/main" val="3571976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CC0D88C-6271-41F1-AD1E-37A993FC638D}" type="slidenum">
              <a:rPr lang="it-IT" smtClean="0"/>
              <a:t>9</a:t>
            </a:fld>
            <a:endParaRPr lang="it-IT"/>
          </a:p>
        </p:txBody>
      </p:sp>
    </p:spTree>
    <p:extLst>
      <p:ext uri="{BB962C8B-B14F-4D97-AF65-F5344CB8AC3E}">
        <p14:creationId xmlns:p14="http://schemas.microsoft.com/office/powerpoint/2010/main" val="2281904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FCC0D88C-6271-41F1-AD1E-37A993FC638D}" type="slidenum">
              <a:rPr lang="it-IT" smtClean="0"/>
              <a:t>22</a:t>
            </a:fld>
            <a:endParaRPr lang="it-IT"/>
          </a:p>
        </p:txBody>
      </p:sp>
    </p:spTree>
    <p:extLst>
      <p:ext uri="{BB962C8B-B14F-4D97-AF65-F5344CB8AC3E}">
        <p14:creationId xmlns:p14="http://schemas.microsoft.com/office/powerpoint/2010/main" val="3198465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CC0D88C-6271-41F1-AD1E-37A993FC638D}" type="slidenum">
              <a:rPr lang="it-IT" smtClean="0"/>
              <a:t>52</a:t>
            </a:fld>
            <a:endParaRPr lang="it-IT"/>
          </a:p>
        </p:txBody>
      </p:sp>
    </p:spTree>
    <p:extLst>
      <p:ext uri="{BB962C8B-B14F-4D97-AF65-F5344CB8AC3E}">
        <p14:creationId xmlns:p14="http://schemas.microsoft.com/office/powerpoint/2010/main" val="574649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852E234-521C-458B-8E59-D960ED0AE4BC}" type="datetime1">
              <a:rPr lang="it-IT" smtClean="0"/>
              <a:t>20/11/2020</a:t>
            </a:fld>
            <a:endParaRPr lang="it-IT"/>
          </a:p>
        </p:txBody>
      </p:sp>
      <p:sp>
        <p:nvSpPr>
          <p:cNvPr id="5" name="Segnaposto piè di pagina 4"/>
          <p:cNvSpPr>
            <a:spLocks noGrp="1"/>
          </p:cNvSpPr>
          <p:nvPr>
            <p:ph type="ftr" sz="quarter" idx="11"/>
          </p:nvPr>
        </p:nvSpPr>
        <p:spPr/>
        <p:txBody>
          <a:bodyPr/>
          <a:lstStyle/>
          <a:p>
            <a:r>
              <a:rPr lang="it-IT" smtClean="0"/>
              <a:t>STUDIO MONTANELLI</a:t>
            </a:r>
            <a:endParaRPr lang="it-IT"/>
          </a:p>
        </p:txBody>
      </p:sp>
      <p:sp>
        <p:nvSpPr>
          <p:cNvPr id="6" name="Segnaposto numero diapositiva 5"/>
          <p:cNvSpPr>
            <a:spLocks noGrp="1"/>
          </p:cNvSpPr>
          <p:nvPr>
            <p:ph type="sldNum" sz="quarter" idx="12"/>
          </p:nvPr>
        </p:nvSpPr>
        <p:spPr/>
        <p:txBody>
          <a:bodyPr/>
          <a:lstStyle/>
          <a:p>
            <a:fld id="{3A722DC0-83A0-41F4-8BCA-3233C32B7CCC}" type="slidenum">
              <a:rPr lang="it-IT" smtClean="0"/>
              <a:t>‹N›</a:t>
            </a:fld>
            <a:endParaRPr lang="it-IT"/>
          </a:p>
        </p:txBody>
      </p:sp>
    </p:spTree>
    <p:extLst>
      <p:ext uri="{BB962C8B-B14F-4D97-AF65-F5344CB8AC3E}">
        <p14:creationId xmlns:p14="http://schemas.microsoft.com/office/powerpoint/2010/main" val="125439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A4E9163-B8BD-4C83-8050-AEC8C3AFCED2}" type="datetime1">
              <a:rPr lang="it-IT" smtClean="0"/>
              <a:t>20/11/2020</a:t>
            </a:fld>
            <a:endParaRPr lang="it-IT"/>
          </a:p>
        </p:txBody>
      </p:sp>
      <p:sp>
        <p:nvSpPr>
          <p:cNvPr id="5" name="Segnaposto piè di pagina 4"/>
          <p:cNvSpPr>
            <a:spLocks noGrp="1"/>
          </p:cNvSpPr>
          <p:nvPr>
            <p:ph type="ftr" sz="quarter" idx="11"/>
          </p:nvPr>
        </p:nvSpPr>
        <p:spPr/>
        <p:txBody>
          <a:bodyPr/>
          <a:lstStyle/>
          <a:p>
            <a:r>
              <a:rPr lang="it-IT" smtClean="0"/>
              <a:t>STUDIO MONTANELLI</a:t>
            </a:r>
            <a:endParaRPr lang="it-IT"/>
          </a:p>
        </p:txBody>
      </p:sp>
      <p:sp>
        <p:nvSpPr>
          <p:cNvPr id="6" name="Segnaposto numero diapositiva 5"/>
          <p:cNvSpPr>
            <a:spLocks noGrp="1"/>
          </p:cNvSpPr>
          <p:nvPr>
            <p:ph type="sldNum" sz="quarter" idx="12"/>
          </p:nvPr>
        </p:nvSpPr>
        <p:spPr/>
        <p:txBody>
          <a:bodyPr/>
          <a:lstStyle/>
          <a:p>
            <a:fld id="{3A722DC0-83A0-41F4-8BCA-3233C32B7CCC}" type="slidenum">
              <a:rPr lang="it-IT" smtClean="0"/>
              <a:t>‹N›</a:t>
            </a:fld>
            <a:endParaRPr lang="it-IT"/>
          </a:p>
        </p:txBody>
      </p:sp>
    </p:spTree>
    <p:extLst>
      <p:ext uri="{BB962C8B-B14F-4D97-AF65-F5344CB8AC3E}">
        <p14:creationId xmlns:p14="http://schemas.microsoft.com/office/powerpoint/2010/main" val="2143048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BE8C4B-80F0-4BD8-AE91-1246183E6350}" type="datetime1">
              <a:rPr lang="it-IT" smtClean="0"/>
              <a:t>20/11/2020</a:t>
            </a:fld>
            <a:endParaRPr lang="it-IT"/>
          </a:p>
        </p:txBody>
      </p:sp>
      <p:sp>
        <p:nvSpPr>
          <p:cNvPr id="5" name="Segnaposto piè di pagina 4"/>
          <p:cNvSpPr>
            <a:spLocks noGrp="1"/>
          </p:cNvSpPr>
          <p:nvPr>
            <p:ph type="ftr" sz="quarter" idx="11"/>
          </p:nvPr>
        </p:nvSpPr>
        <p:spPr/>
        <p:txBody>
          <a:bodyPr/>
          <a:lstStyle/>
          <a:p>
            <a:r>
              <a:rPr lang="it-IT" smtClean="0"/>
              <a:t>STUDIO MONTANELLI</a:t>
            </a:r>
            <a:endParaRPr lang="it-IT"/>
          </a:p>
        </p:txBody>
      </p:sp>
      <p:sp>
        <p:nvSpPr>
          <p:cNvPr id="6" name="Segnaposto numero diapositiva 5"/>
          <p:cNvSpPr>
            <a:spLocks noGrp="1"/>
          </p:cNvSpPr>
          <p:nvPr>
            <p:ph type="sldNum" sz="quarter" idx="12"/>
          </p:nvPr>
        </p:nvSpPr>
        <p:spPr/>
        <p:txBody>
          <a:bodyPr/>
          <a:lstStyle/>
          <a:p>
            <a:fld id="{3A722DC0-83A0-41F4-8BCA-3233C32B7CCC}" type="slidenum">
              <a:rPr lang="it-IT" smtClean="0"/>
              <a:t>‹N›</a:t>
            </a:fld>
            <a:endParaRPr lang="it-IT"/>
          </a:p>
        </p:txBody>
      </p:sp>
    </p:spTree>
    <p:extLst>
      <p:ext uri="{BB962C8B-B14F-4D97-AF65-F5344CB8AC3E}">
        <p14:creationId xmlns:p14="http://schemas.microsoft.com/office/powerpoint/2010/main" val="400330660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4C3AD12-69EA-4EF9-BEF1-B562D60A4CC6}"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51839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54225CF-773A-4BC4-BF2E-0E8921982802}"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09003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52D3719-DC43-4DB6-8E19-BDD8C69B9374}"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13105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E0A10CE-75B0-4413-BCDD-335FC03CF7D4}" type="datetime1">
              <a:rPr lang="it-IT" smtClean="0">
                <a:solidFill>
                  <a:prstClr val="black">
                    <a:tint val="75000"/>
                  </a:prstClr>
                </a:solidFill>
              </a:rPr>
              <a:t>20/11/2020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266637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5DFAECA-3426-454E-89D2-C98AD8BC3DCD}" type="datetime1">
              <a:rPr lang="it-IT" smtClean="0">
                <a:solidFill>
                  <a:prstClr val="black">
                    <a:tint val="75000"/>
                  </a:prstClr>
                </a:solidFill>
              </a:rPr>
              <a:t>20/11/2020</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735040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5C02688-A40C-4988-8F07-91F620D45E6E}" type="datetime1">
              <a:rPr lang="it-IT" smtClean="0">
                <a:solidFill>
                  <a:prstClr val="black">
                    <a:tint val="75000"/>
                  </a:prstClr>
                </a:solidFill>
              </a:rPr>
              <a:t>20/11/2020</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610446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D01E53F-436D-4733-849F-F8910A666D2B}" type="datetime1">
              <a:rPr lang="it-IT" smtClean="0">
                <a:solidFill>
                  <a:prstClr val="black">
                    <a:tint val="75000"/>
                  </a:prstClr>
                </a:solidFill>
              </a:rPr>
              <a:t>20/11/2020</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7252592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A9C9505-C3BA-4DD7-8A0D-B2B426462AE6}" type="datetime1">
              <a:rPr lang="it-IT" smtClean="0">
                <a:solidFill>
                  <a:prstClr val="black">
                    <a:tint val="75000"/>
                  </a:prstClr>
                </a:solidFill>
              </a:rPr>
              <a:t>20/11/2020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42661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9C25C89-62D0-41D8-9397-72806BFD9766}" type="datetime1">
              <a:rPr lang="it-IT" smtClean="0"/>
              <a:t>20/11/2020</a:t>
            </a:fld>
            <a:endParaRPr lang="it-IT"/>
          </a:p>
        </p:txBody>
      </p:sp>
      <p:sp>
        <p:nvSpPr>
          <p:cNvPr id="5" name="Segnaposto piè di pagina 4"/>
          <p:cNvSpPr>
            <a:spLocks noGrp="1"/>
          </p:cNvSpPr>
          <p:nvPr>
            <p:ph type="ftr" sz="quarter" idx="11"/>
          </p:nvPr>
        </p:nvSpPr>
        <p:spPr/>
        <p:txBody>
          <a:bodyPr/>
          <a:lstStyle/>
          <a:p>
            <a:r>
              <a:rPr lang="it-IT" smtClean="0"/>
              <a:t>STUDIO MONTANELLI</a:t>
            </a:r>
            <a:endParaRPr lang="it-IT"/>
          </a:p>
        </p:txBody>
      </p:sp>
      <p:sp>
        <p:nvSpPr>
          <p:cNvPr id="6" name="Segnaposto numero diapositiva 5"/>
          <p:cNvSpPr>
            <a:spLocks noGrp="1"/>
          </p:cNvSpPr>
          <p:nvPr>
            <p:ph type="sldNum" sz="quarter" idx="12"/>
          </p:nvPr>
        </p:nvSpPr>
        <p:spPr/>
        <p:txBody>
          <a:bodyPr/>
          <a:lstStyle/>
          <a:p>
            <a:fld id="{3A722DC0-83A0-41F4-8BCA-3233C32B7CCC}" type="slidenum">
              <a:rPr lang="it-IT" smtClean="0"/>
              <a:t>‹N›</a:t>
            </a:fld>
            <a:endParaRPr lang="it-IT"/>
          </a:p>
        </p:txBody>
      </p:sp>
    </p:spTree>
    <p:extLst>
      <p:ext uri="{BB962C8B-B14F-4D97-AF65-F5344CB8AC3E}">
        <p14:creationId xmlns:p14="http://schemas.microsoft.com/office/powerpoint/2010/main" val="225254645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8A66A8-E6D0-4B81-A840-842348E06A07}" type="datetime1">
              <a:rPr lang="it-IT" smtClean="0">
                <a:solidFill>
                  <a:prstClr val="black">
                    <a:tint val="75000"/>
                  </a:prstClr>
                </a:solidFill>
              </a:rPr>
              <a:t>20/11/2020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7570042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6DA3D59-B94A-4556-A241-A8B2FDF41EC1}"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911891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600657C-FE1C-492C-9981-AD0C7273812A}"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6087927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dirty="0"/>
          </a:p>
        </p:txBody>
      </p:sp>
      <p:sp>
        <p:nvSpPr>
          <p:cNvPr id="7" name="Segnaposto testo 6"/>
          <p:cNvSpPr>
            <a:spLocks noGrp="1"/>
          </p:cNvSpPr>
          <p:nvPr>
            <p:ph type="body" sz="quarter" idx="13"/>
          </p:nvPr>
        </p:nvSpPr>
        <p:spPr>
          <a:xfrm>
            <a:off x="457200" y="1676400"/>
            <a:ext cx="8229600" cy="4419600"/>
          </a:xfrm>
        </p:spPr>
        <p:txBody>
          <a:bodyPr/>
          <a:lstStyle>
            <a:lvl4pPr>
              <a:buFontTx/>
              <a:buNone/>
              <a:defRPr/>
            </a:lvl4pPr>
            <a:lvl5pPr>
              <a:buFontTx/>
              <a:buNone/>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8"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solidFill>
                  <a:prstClr val="white"/>
                </a:solidFill>
              </a:rPr>
              <a:pPr/>
              <a:t>‹N›</a:t>
            </a:fld>
            <a:endParaRPr lang="it-IT">
              <a:solidFill>
                <a:prstClr val="white"/>
              </a:solidFill>
            </a:endParaRPr>
          </a:p>
        </p:txBody>
      </p:sp>
    </p:spTree>
    <p:extLst>
      <p:ext uri="{BB962C8B-B14F-4D97-AF65-F5344CB8AC3E}">
        <p14:creationId xmlns:p14="http://schemas.microsoft.com/office/powerpoint/2010/main" val="165818629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6105628-F7A0-4361-9571-AA8FF0BF3C24}"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0754865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8AC8C77-B3E3-4183-9D4F-858D01452064}"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938719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A6CB4B5-C034-4FF8-A4AF-1E7FE1108B4A}"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920730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07D1CE8-1A13-4714-9914-2C40433F0E60}" type="datetime1">
              <a:rPr lang="it-IT" smtClean="0">
                <a:solidFill>
                  <a:prstClr val="black">
                    <a:tint val="75000"/>
                  </a:prstClr>
                </a:solidFill>
              </a:rPr>
              <a:t>20/11/2020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42399086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16979C7-05AC-4015-9DFD-5974C3FA18C4}" type="datetime1">
              <a:rPr lang="it-IT" smtClean="0">
                <a:solidFill>
                  <a:prstClr val="black">
                    <a:tint val="75000"/>
                  </a:prstClr>
                </a:solidFill>
              </a:rPr>
              <a:t>20/11/2020</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6182885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D31EB1C-06ED-4EBF-9070-C2317E451F06}" type="datetime1">
              <a:rPr lang="it-IT" smtClean="0">
                <a:solidFill>
                  <a:prstClr val="black">
                    <a:tint val="75000"/>
                  </a:prstClr>
                </a:solidFill>
              </a:rPr>
              <a:t>20/11/2020</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076334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5A2637-050D-407A-ADA0-52BA0273F34F}" type="datetime1">
              <a:rPr lang="it-IT" smtClean="0"/>
              <a:t>20/11/2020</a:t>
            </a:fld>
            <a:endParaRPr lang="it-IT"/>
          </a:p>
        </p:txBody>
      </p:sp>
      <p:sp>
        <p:nvSpPr>
          <p:cNvPr id="5" name="Segnaposto piè di pagina 4"/>
          <p:cNvSpPr>
            <a:spLocks noGrp="1"/>
          </p:cNvSpPr>
          <p:nvPr>
            <p:ph type="ftr" sz="quarter" idx="11"/>
          </p:nvPr>
        </p:nvSpPr>
        <p:spPr/>
        <p:txBody>
          <a:bodyPr/>
          <a:lstStyle/>
          <a:p>
            <a:r>
              <a:rPr lang="it-IT" smtClean="0"/>
              <a:t>STUDIO MONTANELLI</a:t>
            </a:r>
            <a:endParaRPr lang="it-IT"/>
          </a:p>
        </p:txBody>
      </p:sp>
      <p:sp>
        <p:nvSpPr>
          <p:cNvPr id="6" name="Segnaposto numero diapositiva 5"/>
          <p:cNvSpPr>
            <a:spLocks noGrp="1"/>
          </p:cNvSpPr>
          <p:nvPr>
            <p:ph type="sldNum" sz="quarter" idx="12"/>
          </p:nvPr>
        </p:nvSpPr>
        <p:spPr/>
        <p:txBody>
          <a:bodyPr/>
          <a:lstStyle/>
          <a:p>
            <a:fld id="{3A722DC0-83A0-41F4-8BCA-3233C32B7CCC}" type="slidenum">
              <a:rPr lang="it-IT" smtClean="0"/>
              <a:t>‹N›</a:t>
            </a:fld>
            <a:endParaRPr lang="it-IT"/>
          </a:p>
        </p:txBody>
      </p:sp>
    </p:spTree>
    <p:extLst>
      <p:ext uri="{BB962C8B-B14F-4D97-AF65-F5344CB8AC3E}">
        <p14:creationId xmlns:p14="http://schemas.microsoft.com/office/powerpoint/2010/main" val="7236529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3141EE5-2438-403A-9239-AB5EFC55C0C2}" type="datetime1">
              <a:rPr lang="it-IT" smtClean="0">
                <a:solidFill>
                  <a:prstClr val="black">
                    <a:tint val="75000"/>
                  </a:prstClr>
                </a:solidFill>
              </a:rPr>
              <a:t>20/11/2020</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8600051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83801FE-F321-488A-BC79-A48B3B0061A2}" type="datetime1">
              <a:rPr lang="it-IT" smtClean="0">
                <a:solidFill>
                  <a:prstClr val="black">
                    <a:tint val="75000"/>
                  </a:prstClr>
                </a:solidFill>
              </a:rPr>
              <a:t>20/11/2020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2465619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FF5C53E-6A2F-41C0-B2E1-07439C75529A}" type="datetime1">
              <a:rPr lang="it-IT" smtClean="0">
                <a:solidFill>
                  <a:prstClr val="black">
                    <a:tint val="75000"/>
                  </a:prstClr>
                </a:solidFill>
              </a:rPr>
              <a:t>20/11/2020</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8338105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BD621C1-AF5A-4D07-B5F6-27308D0F958E}"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32810947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9063F61-0F57-4BB0-AA1F-7842EC604AE5}"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785447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dirty="0"/>
          </a:p>
        </p:txBody>
      </p:sp>
      <p:sp>
        <p:nvSpPr>
          <p:cNvPr id="7" name="Segnaposto testo 6"/>
          <p:cNvSpPr>
            <a:spLocks noGrp="1"/>
          </p:cNvSpPr>
          <p:nvPr>
            <p:ph type="body" sz="quarter" idx="13"/>
          </p:nvPr>
        </p:nvSpPr>
        <p:spPr>
          <a:xfrm>
            <a:off x="457200" y="1676400"/>
            <a:ext cx="8229600" cy="4419600"/>
          </a:xfrm>
        </p:spPr>
        <p:txBody>
          <a:bodyPr/>
          <a:lstStyle>
            <a:lvl4pPr>
              <a:buFontTx/>
              <a:buNone/>
              <a:defRPr/>
            </a:lvl4pPr>
            <a:lvl5pPr>
              <a:buFontTx/>
              <a:buNone/>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dirty="0"/>
          </a:p>
        </p:txBody>
      </p:sp>
      <p:sp>
        <p:nvSpPr>
          <p:cNvPr id="8" name="Segnaposto numero diapositiva 6"/>
          <p:cNvSpPr>
            <a:spLocks noGrp="1"/>
          </p:cNvSpPr>
          <p:nvPr>
            <p:ph type="sldNum" sz="quarter" idx="12"/>
          </p:nvPr>
        </p:nvSpPr>
        <p:spPr>
          <a:xfrm>
            <a:off x="6172200" y="6391275"/>
            <a:ext cx="2819400" cy="365125"/>
          </a:xfrm>
          <a:ln>
            <a:solidFill>
              <a:srgbClr val="152460"/>
            </a:solidFill>
          </a:ln>
        </p:spPr>
        <p:txBody>
          <a:bodyPr/>
          <a:lstStyle>
            <a:lvl1pPr>
              <a:defRPr>
                <a:solidFill>
                  <a:schemeClr val="bg1"/>
                </a:solidFill>
              </a:defRPr>
            </a:lvl1pPr>
          </a:lstStyle>
          <a:p>
            <a:fld id="{91138CFF-01D2-E747-91FA-2AA6EA3958D9}" type="slidenum">
              <a:rPr lang="it-IT" smtClean="0">
                <a:solidFill>
                  <a:prstClr val="white"/>
                </a:solidFill>
              </a:rPr>
              <a:pPr/>
              <a:t>‹N›</a:t>
            </a:fld>
            <a:endParaRPr lang="it-IT">
              <a:solidFill>
                <a:prstClr val="white"/>
              </a:solidFill>
            </a:endParaRPr>
          </a:p>
        </p:txBody>
      </p:sp>
    </p:spTree>
    <p:extLst>
      <p:ext uri="{BB962C8B-B14F-4D97-AF65-F5344CB8AC3E}">
        <p14:creationId xmlns:p14="http://schemas.microsoft.com/office/powerpoint/2010/main" val="35680814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E0695D8-97FB-4C22-B2E1-B40D7771AA2A}" type="datetime1">
              <a:rPr lang="it-IT" smtClean="0"/>
              <a:t>20/11/2020</a:t>
            </a:fld>
            <a:endParaRPr lang="it-IT"/>
          </a:p>
        </p:txBody>
      </p:sp>
      <p:sp>
        <p:nvSpPr>
          <p:cNvPr id="6" name="Segnaposto piè di pagina 5"/>
          <p:cNvSpPr>
            <a:spLocks noGrp="1"/>
          </p:cNvSpPr>
          <p:nvPr>
            <p:ph type="ftr" sz="quarter" idx="11"/>
          </p:nvPr>
        </p:nvSpPr>
        <p:spPr/>
        <p:txBody>
          <a:bodyPr/>
          <a:lstStyle/>
          <a:p>
            <a:r>
              <a:rPr lang="it-IT" smtClean="0"/>
              <a:t>STUDIO MONTANELLI</a:t>
            </a:r>
            <a:endParaRPr lang="it-IT"/>
          </a:p>
        </p:txBody>
      </p:sp>
      <p:sp>
        <p:nvSpPr>
          <p:cNvPr id="7" name="Segnaposto numero diapositiva 6"/>
          <p:cNvSpPr>
            <a:spLocks noGrp="1"/>
          </p:cNvSpPr>
          <p:nvPr>
            <p:ph type="sldNum" sz="quarter" idx="12"/>
          </p:nvPr>
        </p:nvSpPr>
        <p:spPr/>
        <p:txBody>
          <a:bodyPr/>
          <a:lstStyle/>
          <a:p>
            <a:fld id="{3A722DC0-83A0-41F4-8BCA-3233C32B7CCC}" type="slidenum">
              <a:rPr lang="it-IT" smtClean="0"/>
              <a:t>‹N›</a:t>
            </a:fld>
            <a:endParaRPr lang="it-IT"/>
          </a:p>
        </p:txBody>
      </p:sp>
    </p:spTree>
    <p:extLst>
      <p:ext uri="{BB962C8B-B14F-4D97-AF65-F5344CB8AC3E}">
        <p14:creationId xmlns:p14="http://schemas.microsoft.com/office/powerpoint/2010/main" val="107609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52406C9-581E-4305-8797-F9A7430D7177}" type="datetime1">
              <a:rPr lang="it-IT" smtClean="0"/>
              <a:t>20/11/2020</a:t>
            </a:fld>
            <a:endParaRPr lang="it-IT"/>
          </a:p>
        </p:txBody>
      </p:sp>
      <p:sp>
        <p:nvSpPr>
          <p:cNvPr id="8" name="Segnaposto piè di pagina 7"/>
          <p:cNvSpPr>
            <a:spLocks noGrp="1"/>
          </p:cNvSpPr>
          <p:nvPr>
            <p:ph type="ftr" sz="quarter" idx="11"/>
          </p:nvPr>
        </p:nvSpPr>
        <p:spPr/>
        <p:txBody>
          <a:bodyPr/>
          <a:lstStyle/>
          <a:p>
            <a:r>
              <a:rPr lang="it-IT" smtClean="0"/>
              <a:t>STUDIO MONTANELLI</a:t>
            </a:r>
            <a:endParaRPr lang="it-IT"/>
          </a:p>
        </p:txBody>
      </p:sp>
      <p:sp>
        <p:nvSpPr>
          <p:cNvPr id="9" name="Segnaposto numero diapositiva 8"/>
          <p:cNvSpPr>
            <a:spLocks noGrp="1"/>
          </p:cNvSpPr>
          <p:nvPr>
            <p:ph type="sldNum" sz="quarter" idx="12"/>
          </p:nvPr>
        </p:nvSpPr>
        <p:spPr/>
        <p:txBody>
          <a:bodyPr/>
          <a:lstStyle/>
          <a:p>
            <a:fld id="{3A722DC0-83A0-41F4-8BCA-3233C32B7CCC}" type="slidenum">
              <a:rPr lang="it-IT" smtClean="0"/>
              <a:t>‹N›</a:t>
            </a:fld>
            <a:endParaRPr lang="it-IT"/>
          </a:p>
        </p:txBody>
      </p:sp>
    </p:spTree>
    <p:extLst>
      <p:ext uri="{BB962C8B-B14F-4D97-AF65-F5344CB8AC3E}">
        <p14:creationId xmlns:p14="http://schemas.microsoft.com/office/powerpoint/2010/main" val="2679499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3EC4798-898E-4899-82A6-D756857F59E5}" type="datetime1">
              <a:rPr lang="it-IT" smtClean="0"/>
              <a:t>20/11/2020</a:t>
            </a:fld>
            <a:endParaRPr lang="it-IT"/>
          </a:p>
        </p:txBody>
      </p:sp>
      <p:sp>
        <p:nvSpPr>
          <p:cNvPr id="4" name="Segnaposto piè di pagina 3"/>
          <p:cNvSpPr>
            <a:spLocks noGrp="1"/>
          </p:cNvSpPr>
          <p:nvPr>
            <p:ph type="ftr" sz="quarter" idx="11"/>
          </p:nvPr>
        </p:nvSpPr>
        <p:spPr/>
        <p:txBody>
          <a:bodyPr/>
          <a:lstStyle/>
          <a:p>
            <a:r>
              <a:rPr lang="it-IT" smtClean="0"/>
              <a:t>STUDIO MONTANELLI</a:t>
            </a:r>
            <a:endParaRPr lang="it-IT"/>
          </a:p>
        </p:txBody>
      </p:sp>
      <p:sp>
        <p:nvSpPr>
          <p:cNvPr id="5" name="Segnaposto numero diapositiva 4"/>
          <p:cNvSpPr>
            <a:spLocks noGrp="1"/>
          </p:cNvSpPr>
          <p:nvPr>
            <p:ph type="sldNum" sz="quarter" idx="12"/>
          </p:nvPr>
        </p:nvSpPr>
        <p:spPr/>
        <p:txBody>
          <a:bodyPr/>
          <a:lstStyle/>
          <a:p>
            <a:fld id="{3A722DC0-83A0-41F4-8BCA-3233C32B7CCC}" type="slidenum">
              <a:rPr lang="it-IT" smtClean="0"/>
              <a:t>‹N›</a:t>
            </a:fld>
            <a:endParaRPr lang="it-IT"/>
          </a:p>
        </p:txBody>
      </p:sp>
    </p:spTree>
    <p:extLst>
      <p:ext uri="{BB962C8B-B14F-4D97-AF65-F5344CB8AC3E}">
        <p14:creationId xmlns:p14="http://schemas.microsoft.com/office/powerpoint/2010/main" val="263063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9C4F094-844F-4014-A843-C62C96349E87}" type="datetime1">
              <a:rPr lang="it-IT" smtClean="0"/>
              <a:t>20/11/2020</a:t>
            </a:fld>
            <a:endParaRPr lang="it-IT"/>
          </a:p>
        </p:txBody>
      </p:sp>
      <p:sp>
        <p:nvSpPr>
          <p:cNvPr id="3" name="Segnaposto piè di pagina 2"/>
          <p:cNvSpPr>
            <a:spLocks noGrp="1"/>
          </p:cNvSpPr>
          <p:nvPr>
            <p:ph type="ftr" sz="quarter" idx="11"/>
          </p:nvPr>
        </p:nvSpPr>
        <p:spPr/>
        <p:txBody>
          <a:bodyPr/>
          <a:lstStyle/>
          <a:p>
            <a:r>
              <a:rPr lang="it-IT" smtClean="0"/>
              <a:t>STUDIO MONTANELLI</a:t>
            </a:r>
            <a:endParaRPr lang="it-IT"/>
          </a:p>
        </p:txBody>
      </p:sp>
      <p:sp>
        <p:nvSpPr>
          <p:cNvPr id="4" name="Segnaposto numero diapositiva 3"/>
          <p:cNvSpPr>
            <a:spLocks noGrp="1"/>
          </p:cNvSpPr>
          <p:nvPr>
            <p:ph type="sldNum" sz="quarter" idx="12"/>
          </p:nvPr>
        </p:nvSpPr>
        <p:spPr/>
        <p:txBody>
          <a:bodyPr/>
          <a:lstStyle/>
          <a:p>
            <a:fld id="{3A722DC0-83A0-41F4-8BCA-3233C32B7CCC}" type="slidenum">
              <a:rPr lang="it-IT" smtClean="0"/>
              <a:t>‹N›</a:t>
            </a:fld>
            <a:endParaRPr lang="it-IT"/>
          </a:p>
        </p:txBody>
      </p:sp>
    </p:spTree>
    <p:extLst>
      <p:ext uri="{BB962C8B-B14F-4D97-AF65-F5344CB8AC3E}">
        <p14:creationId xmlns:p14="http://schemas.microsoft.com/office/powerpoint/2010/main" val="115454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82371AE-9294-45F1-ABF0-986689045813}" type="datetime1">
              <a:rPr lang="it-IT" smtClean="0"/>
              <a:t>20/11/2020</a:t>
            </a:fld>
            <a:endParaRPr lang="it-IT"/>
          </a:p>
        </p:txBody>
      </p:sp>
      <p:sp>
        <p:nvSpPr>
          <p:cNvPr id="6" name="Segnaposto piè di pagina 5"/>
          <p:cNvSpPr>
            <a:spLocks noGrp="1"/>
          </p:cNvSpPr>
          <p:nvPr>
            <p:ph type="ftr" sz="quarter" idx="11"/>
          </p:nvPr>
        </p:nvSpPr>
        <p:spPr/>
        <p:txBody>
          <a:bodyPr/>
          <a:lstStyle/>
          <a:p>
            <a:r>
              <a:rPr lang="it-IT" smtClean="0"/>
              <a:t>STUDIO MONTANELLI</a:t>
            </a:r>
            <a:endParaRPr lang="it-IT"/>
          </a:p>
        </p:txBody>
      </p:sp>
      <p:sp>
        <p:nvSpPr>
          <p:cNvPr id="7" name="Segnaposto numero diapositiva 6"/>
          <p:cNvSpPr>
            <a:spLocks noGrp="1"/>
          </p:cNvSpPr>
          <p:nvPr>
            <p:ph type="sldNum" sz="quarter" idx="12"/>
          </p:nvPr>
        </p:nvSpPr>
        <p:spPr/>
        <p:txBody>
          <a:bodyPr/>
          <a:lstStyle/>
          <a:p>
            <a:fld id="{3A722DC0-83A0-41F4-8BCA-3233C32B7CCC}" type="slidenum">
              <a:rPr lang="it-IT" smtClean="0"/>
              <a:t>‹N›</a:t>
            </a:fld>
            <a:endParaRPr lang="it-IT"/>
          </a:p>
        </p:txBody>
      </p:sp>
    </p:spTree>
    <p:extLst>
      <p:ext uri="{BB962C8B-B14F-4D97-AF65-F5344CB8AC3E}">
        <p14:creationId xmlns:p14="http://schemas.microsoft.com/office/powerpoint/2010/main" val="21676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5BA520B-E22E-4D06-9535-2779D9BD7DBB}" type="datetime1">
              <a:rPr lang="it-IT" smtClean="0"/>
              <a:t>20/11/2020</a:t>
            </a:fld>
            <a:endParaRPr lang="it-IT"/>
          </a:p>
        </p:txBody>
      </p:sp>
      <p:sp>
        <p:nvSpPr>
          <p:cNvPr id="6" name="Segnaposto piè di pagina 5"/>
          <p:cNvSpPr>
            <a:spLocks noGrp="1"/>
          </p:cNvSpPr>
          <p:nvPr>
            <p:ph type="ftr" sz="quarter" idx="11"/>
          </p:nvPr>
        </p:nvSpPr>
        <p:spPr/>
        <p:txBody>
          <a:bodyPr/>
          <a:lstStyle/>
          <a:p>
            <a:r>
              <a:rPr lang="it-IT" smtClean="0"/>
              <a:t>STUDIO MONTANELLI</a:t>
            </a:r>
            <a:endParaRPr lang="it-IT"/>
          </a:p>
        </p:txBody>
      </p:sp>
      <p:sp>
        <p:nvSpPr>
          <p:cNvPr id="7" name="Segnaposto numero diapositiva 6"/>
          <p:cNvSpPr>
            <a:spLocks noGrp="1"/>
          </p:cNvSpPr>
          <p:nvPr>
            <p:ph type="sldNum" sz="quarter" idx="12"/>
          </p:nvPr>
        </p:nvSpPr>
        <p:spPr/>
        <p:txBody>
          <a:bodyPr/>
          <a:lstStyle/>
          <a:p>
            <a:fld id="{3A722DC0-83A0-41F4-8BCA-3233C32B7CCC}" type="slidenum">
              <a:rPr lang="it-IT" smtClean="0"/>
              <a:t>‹N›</a:t>
            </a:fld>
            <a:endParaRPr lang="it-IT"/>
          </a:p>
        </p:txBody>
      </p:sp>
    </p:spTree>
    <p:extLst>
      <p:ext uri="{BB962C8B-B14F-4D97-AF65-F5344CB8AC3E}">
        <p14:creationId xmlns:p14="http://schemas.microsoft.com/office/powerpoint/2010/main" val="402644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CB02E-4923-4116-B602-F286AE656DDB}" type="datetime1">
              <a:rPr lang="it-IT" smtClean="0"/>
              <a:t>20/11/2020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STUDIO MONTANELLI</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22DC0-83A0-41F4-8BCA-3233C32B7CCC}" type="slidenum">
              <a:rPr lang="it-IT" smtClean="0"/>
              <a:t>‹N›</a:t>
            </a:fld>
            <a:endParaRPr lang="it-IT"/>
          </a:p>
        </p:txBody>
      </p:sp>
    </p:spTree>
    <p:extLst>
      <p:ext uri="{BB962C8B-B14F-4D97-AF65-F5344CB8AC3E}">
        <p14:creationId xmlns:p14="http://schemas.microsoft.com/office/powerpoint/2010/main" val="96899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97D89C9-01F6-46BC-9601-536FF5179A3A}"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91138CFF-01D2-E747-91FA-2AA6EA3958D9}" type="slidenum">
              <a:rPr lang="it-IT" smtClean="0">
                <a:solidFill>
                  <a:prstClr val="black">
                    <a:tint val="75000"/>
                  </a:prstClr>
                </a:solidFill>
              </a:rPr>
              <a:pPr defTabSz="457200"/>
              <a:t>‹N›</a:t>
            </a:fld>
            <a:endParaRPr lang="it-IT">
              <a:solidFill>
                <a:prstClr val="black">
                  <a:tint val="75000"/>
                </a:prstClr>
              </a:solidFill>
            </a:endParaRPr>
          </a:p>
        </p:txBody>
      </p:sp>
    </p:spTree>
    <p:extLst>
      <p:ext uri="{BB962C8B-B14F-4D97-AF65-F5344CB8AC3E}">
        <p14:creationId xmlns:p14="http://schemas.microsoft.com/office/powerpoint/2010/main" val="35303792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B66BB1E1-AFCC-44EB-9F04-309C7CD3A371}" type="datetime1">
              <a:rPr lang="it-IT" smtClean="0">
                <a:solidFill>
                  <a:prstClr val="black">
                    <a:tint val="75000"/>
                  </a:prstClr>
                </a:solidFill>
              </a:rPr>
              <a:t>20/11/2020</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91138CFF-01D2-E747-91FA-2AA6EA3958D9}" type="slidenum">
              <a:rPr lang="it-IT" smtClean="0">
                <a:solidFill>
                  <a:prstClr val="black">
                    <a:tint val="75000"/>
                  </a:prstClr>
                </a:solidFill>
              </a:rPr>
              <a:pPr defTabSz="457200"/>
              <a:t>‹N›</a:t>
            </a:fld>
            <a:endParaRPr lang="it-IT">
              <a:solidFill>
                <a:prstClr val="black">
                  <a:tint val="75000"/>
                </a:prstClr>
              </a:solidFill>
            </a:endParaRPr>
          </a:p>
        </p:txBody>
      </p:sp>
    </p:spTree>
    <p:extLst>
      <p:ext uri="{BB962C8B-B14F-4D97-AF65-F5344CB8AC3E}">
        <p14:creationId xmlns:p14="http://schemas.microsoft.com/office/powerpoint/2010/main" val="304755875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3.xml.rels><?xml version="1.0" encoding="UTF-8" standalone="yes"?>
<Relationships xmlns="http://schemas.openxmlformats.org/package/2006/relationships"><Relationship Id="rId2" Type="http://schemas.openxmlformats.org/officeDocument/2006/relationships/hyperlink" Target="http://www.eutekne.it/Servizi/RassegnaLeggi/Recensione_Articolo.aspx?IdLegge=16094&amp;IdArticolo=412936&amp;Codice_Materia=&amp;testo=&amp;ReLink=Yes#Comma3" TargetMode="Externa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 IMPLICAZIONI FISCALI DELL’AVVIO DEL RUNTS</a:t>
            </a:r>
            <a:endParaRPr lang="it-IT" dirty="0"/>
          </a:p>
        </p:txBody>
      </p:sp>
      <p:sp>
        <p:nvSpPr>
          <p:cNvPr id="3" name="Sottotitolo 2"/>
          <p:cNvSpPr>
            <a:spLocks noGrp="1"/>
          </p:cNvSpPr>
          <p:nvPr>
            <p:ph type="subTitle" idx="1"/>
          </p:nvPr>
        </p:nvSpPr>
        <p:spPr/>
        <p:txBody>
          <a:bodyPr/>
          <a:lstStyle/>
          <a:p>
            <a:r>
              <a:rPr lang="it-IT" dirty="0" smtClean="0"/>
              <a:t>Lauro Montanelli</a:t>
            </a:r>
            <a:endParaRPr lang="it-IT"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5642836"/>
            <a:ext cx="2808312" cy="6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5" y="5497545"/>
            <a:ext cx="1944217" cy="811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72200" y="5533694"/>
            <a:ext cx="2309341" cy="775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4708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3600" dirty="0"/>
          </a:p>
        </p:txBody>
      </p:sp>
      <p:sp>
        <p:nvSpPr>
          <p:cNvPr id="3" name="Segnaposto contenuto 2"/>
          <p:cNvSpPr>
            <a:spLocks noGrp="1"/>
          </p:cNvSpPr>
          <p:nvPr>
            <p:ph idx="1"/>
          </p:nvPr>
        </p:nvSpPr>
        <p:spPr/>
        <p:txBody>
          <a:bodyPr>
            <a:normAutofit/>
          </a:bodyPr>
          <a:lstStyle/>
          <a:p>
            <a:pPr marL="914400" lvl="1" indent="-514350">
              <a:buFont typeface="+mj-lt"/>
              <a:buAutoNum type="alphaLcParenR" startAt="12"/>
            </a:pPr>
            <a:endParaRPr lang="it-IT" sz="1400" dirty="0" smtClean="0">
              <a:latin typeface="Trebuchet MS" panose="020B0603020202020204" pitchFamily="34" charset="0"/>
            </a:endParaRPr>
          </a:p>
          <a:p>
            <a:pPr marL="914400" lvl="1" indent="-514350">
              <a:buFont typeface="+mj-lt"/>
              <a:buAutoNum type="alphaLcParenR" startAt="12"/>
            </a:pPr>
            <a:endParaRPr lang="it-IT" sz="1400" dirty="0">
              <a:latin typeface="Trebuchet MS" panose="020B0603020202020204" pitchFamily="34" charset="0"/>
            </a:endParaRPr>
          </a:p>
          <a:p>
            <a:pPr marL="914400" lvl="1" indent="-514350">
              <a:buFont typeface="+mj-lt"/>
              <a:buAutoNum type="alphaLcParenR" startAt="12"/>
            </a:pPr>
            <a:r>
              <a:rPr lang="it-IT" sz="1400" dirty="0" smtClean="0">
                <a:latin typeface="Trebuchet MS" panose="020B0603020202020204" pitchFamily="34" charset="0"/>
              </a:rPr>
              <a:t>La previsione statutaria dell’esercizio di eventuali attività diverse ai sensi dell’articolo 6 del Codice del Terzo settore;</a:t>
            </a:r>
          </a:p>
          <a:p>
            <a:pPr marL="914400" lvl="1" indent="-514350">
              <a:buFont typeface="+mj-lt"/>
              <a:buAutoNum type="alphaLcParenR" startAt="12"/>
            </a:pPr>
            <a:r>
              <a:rPr lang="it-IT" sz="1400" dirty="0" smtClean="0">
                <a:latin typeface="Trebuchet MS" panose="020B0603020202020204" pitchFamily="34" charset="0"/>
              </a:rPr>
              <a:t>Il soggetto o i soggetti cui l’ente eventualmente aderisce, con relativo codice fiscale;</a:t>
            </a:r>
          </a:p>
          <a:p>
            <a:pPr marL="914400" lvl="1" indent="-514350">
              <a:buFont typeface="+mj-lt"/>
              <a:buAutoNum type="alphaLcParenR" startAt="12"/>
            </a:pPr>
            <a:r>
              <a:rPr lang="it-IT" sz="1400" dirty="0" smtClean="0">
                <a:latin typeface="Trebuchet MS" panose="020B0603020202020204" pitchFamily="34" charset="0"/>
              </a:rPr>
              <a:t>Le generalità del rappresentante legale e degli altri titolari delle cariche sociali statutariamente previste, con indicazione dei relativi poteri e di eventuali limitazioni nonché della data di nomina; nel caso di istituzione degli organi di controllo e di revisione, all’istanza sono allegate le dichiarazioni di accettazione, di assenza di cause di ineleggibilità e di decadenza e di possesso dei requisiti professionali di cui agli articoli 30 e 31 del Codice del Terzo settore;</a:t>
            </a:r>
          </a:p>
          <a:p>
            <a:pPr marL="914400" lvl="1" indent="-514350">
              <a:buFont typeface="+mj-lt"/>
              <a:buAutoNum type="alphaLcParenR" startAt="12"/>
            </a:pPr>
            <a:r>
              <a:rPr lang="it-IT" sz="1400" dirty="0" smtClean="0">
                <a:latin typeface="Trebuchet MS" panose="020B0603020202020204" pitchFamily="34" charset="0"/>
              </a:rPr>
              <a:t>L’eventuale iscrizione al registro imprese ai sensi dell’articolo 11, comma 2, del Codice del Terzo settore;</a:t>
            </a:r>
          </a:p>
          <a:p>
            <a:pPr marL="914400" lvl="1" indent="-514350">
              <a:buFont typeface="+mj-lt"/>
              <a:buAutoNum type="alphaLcParenR" startAt="12"/>
            </a:pPr>
            <a:r>
              <a:rPr lang="it-IT" sz="1400" dirty="0" smtClean="0">
                <a:latin typeface="Trebuchet MS" panose="020B0603020202020204" pitchFamily="34" charset="0"/>
              </a:rPr>
              <a:t>L’eventuale dichiarazione di accreditamento ai fini dell’accesso al contributo del 5 per mille di cui al decreto legislativo 3 luglio 2017, n. 111;</a:t>
            </a:r>
          </a:p>
          <a:p>
            <a:pPr marL="914400" lvl="1" indent="-514350">
              <a:buFont typeface="+mj-lt"/>
              <a:buAutoNum type="alphaLcParenR" startAt="12"/>
            </a:pPr>
            <a:r>
              <a:rPr lang="it-IT" sz="1400" b="1" dirty="0" smtClean="0">
                <a:latin typeface="Trebuchet MS" panose="020B0603020202020204" pitchFamily="34" charset="0"/>
              </a:rPr>
              <a:t>La dichiarazione di presunzione di commercialità o non commercialità dell’ente ai sensi dell’articolo 79, comma 5, del Codice del Terzo settore;</a:t>
            </a:r>
          </a:p>
          <a:p>
            <a:pPr marL="400050" lvl="1" indent="0">
              <a:buNone/>
            </a:pPr>
            <a:r>
              <a:rPr lang="it-IT" sz="1400" dirty="0" smtClean="0">
                <a:latin typeface="Trebuchet MS" panose="020B0603020202020204" pitchFamily="34" charset="0"/>
              </a:rPr>
              <a:t> </a:t>
            </a:r>
          </a:p>
        </p:txBody>
      </p:sp>
      <p:sp>
        <p:nvSpPr>
          <p:cNvPr id="4" name="Freccia a destra 3"/>
          <p:cNvSpPr/>
          <p:nvPr/>
        </p:nvSpPr>
        <p:spPr>
          <a:xfrm>
            <a:off x="7164288" y="577795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Segnaposto piè di pagina 10"/>
          <p:cNvSpPr>
            <a:spLocks noGrp="1"/>
          </p:cNvSpPr>
          <p:nvPr>
            <p:ph type="ftr" sz="quarter" idx="11"/>
          </p:nvPr>
        </p:nvSpPr>
        <p:spPr/>
        <p:txBody>
          <a:bodyPr/>
          <a:lstStyle/>
          <a:p>
            <a:r>
              <a:rPr lang="it-IT" smtClean="0"/>
              <a:t>STUDIO MONTANELLI</a:t>
            </a:r>
            <a:endParaRPr lang="it-IT"/>
          </a:p>
        </p:txBody>
      </p:sp>
      <p:sp>
        <p:nvSpPr>
          <p:cNvPr id="12" name="Segnaposto numero diapositiva 11"/>
          <p:cNvSpPr>
            <a:spLocks noGrp="1"/>
          </p:cNvSpPr>
          <p:nvPr>
            <p:ph type="sldNum" sz="quarter" idx="12"/>
          </p:nvPr>
        </p:nvSpPr>
        <p:spPr/>
        <p:txBody>
          <a:bodyPr/>
          <a:lstStyle/>
          <a:p>
            <a:fld id="{3A722DC0-83A0-41F4-8BCA-3233C32B7CCC}" type="slidenum">
              <a:rPr lang="it-IT" smtClean="0"/>
              <a:t>10</a:t>
            </a:fld>
            <a:endParaRPr lang="it-IT"/>
          </a:p>
        </p:txBody>
      </p:sp>
    </p:spTree>
    <p:extLst>
      <p:ext uri="{BB962C8B-B14F-4D97-AF65-F5344CB8AC3E}">
        <p14:creationId xmlns:p14="http://schemas.microsoft.com/office/powerpoint/2010/main" val="193349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contenuto 2"/>
          <p:cNvSpPr>
            <a:spLocks noGrp="1"/>
          </p:cNvSpPr>
          <p:nvPr>
            <p:ph idx="1"/>
          </p:nvPr>
        </p:nvSpPr>
        <p:spPr/>
        <p:txBody>
          <a:bodyPr>
            <a:normAutofit/>
          </a:bodyPr>
          <a:lstStyle/>
          <a:p>
            <a:pPr marL="800100" lvl="1" indent="-342900">
              <a:buFont typeface="+mj-lt"/>
              <a:buAutoNum type="alphaLcParenR" startAt="18"/>
            </a:pPr>
            <a:endParaRPr lang="it-IT" sz="1400" dirty="0" smtClean="0">
              <a:latin typeface="Trebuchet MS" panose="020B0603020202020204" pitchFamily="34" charset="0"/>
            </a:endParaRPr>
          </a:p>
          <a:p>
            <a:pPr marL="800100" lvl="1" indent="-342900">
              <a:buFont typeface="+mj-lt"/>
              <a:buAutoNum type="alphaLcParenR" startAt="18"/>
            </a:pPr>
            <a:endParaRPr lang="it-IT" sz="1400" dirty="0">
              <a:latin typeface="Trebuchet MS" panose="020B0603020202020204" pitchFamily="34" charset="0"/>
            </a:endParaRPr>
          </a:p>
          <a:p>
            <a:pPr marL="800100" lvl="1" indent="-342900">
              <a:buFont typeface="+mj-lt"/>
              <a:buAutoNum type="alphaLcParenR" startAt="18"/>
            </a:pPr>
            <a:r>
              <a:rPr lang="it-IT" sz="1400" dirty="0" smtClean="0">
                <a:latin typeface="Trebuchet MS" panose="020B0603020202020204" pitchFamily="34" charset="0"/>
              </a:rPr>
              <a:t>Per le ODV e per le APS, il numero dei soci o associati cui è riconosciuto il diritto di voto, distinti per: numero di persone fisiche, identificativi di enti non persone fisiche specificando per ognuno se iscritto o meno nella medesima sezione del RUNTS per cui si chiede l’iscrizione; il numero dei lavoratori dipendenti e/o parasubordinati con apertura di posizione assicurativa; il numero ei volontari iscritti nel registro dei volontari dell’ente; il numero dei volontari degli enti aderenti di cui esse si avvalgono;</a:t>
            </a:r>
          </a:p>
          <a:p>
            <a:pPr marL="800100" lvl="1" indent="-342900">
              <a:buFont typeface="+mj-lt"/>
              <a:buAutoNum type="alphaLcParenR" startAt="18"/>
            </a:pPr>
            <a:r>
              <a:rPr lang="it-IT" sz="1400" dirty="0" smtClean="0">
                <a:latin typeface="Trebuchet MS" panose="020B0603020202020204" pitchFamily="34" charset="0"/>
              </a:rPr>
              <a:t>L’indirizzo del sito internet, se disponibile.</a:t>
            </a:r>
            <a:endParaRPr lang="it-IT" sz="1400" dirty="0">
              <a:latin typeface="Trebuchet MS" panose="020B0603020202020204" pitchFamily="34" charset="0"/>
            </a:endParaRPr>
          </a:p>
        </p:txBody>
      </p:sp>
      <p:sp>
        <p:nvSpPr>
          <p:cNvPr id="10" name="Segnaposto piè di pagina 9"/>
          <p:cNvSpPr>
            <a:spLocks noGrp="1"/>
          </p:cNvSpPr>
          <p:nvPr>
            <p:ph type="ftr" sz="quarter" idx="11"/>
          </p:nvPr>
        </p:nvSpPr>
        <p:spPr/>
        <p:txBody>
          <a:bodyPr/>
          <a:lstStyle/>
          <a:p>
            <a:r>
              <a:rPr lang="it-IT" smtClean="0"/>
              <a:t>STUDIO MONTANELLI</a:t>
            </a:r>
            <a:endParaRPr lang="it-IT"/>
          </a:p>
        </p:txBody>
      </p:sp>
      <p:sp>
        <p:nvSpPr>
          <p:cNvPr id="11" name="Segnaposto numero diapositiva 10"/>
          <p:cNvSpPr>
            <a:spLocks noGrp="1"/>
          </p:cNvSpPr>
          <p:nvPr>
            <p:ph type="sldNum" sz="quarter" idx="12"/>
          </p:nvPr>
        </p:nvSpPr>
        <p:spPr/>
        <p:txBody>
          <a:bodyPr/>
          <a:lstStyle/>
          <a:p>
            <a:fld id="{3A722DC0-83A0-41F4-8BCA-3233C32B7CCC}" type="slidenum">
              <a:rPr lang="it-IT" smtClean="0"/>
              <a:t>11</a:t>
            </a:fld>
            <a:endParaRPr lang="it-IT"/>
          </a:p>
        </p:txBody>
      </p:sp>
    </p:spTree>
    <p:extLst>
      <p:ext uri="{BB962C8B-B14F-4D97-AF65-F5344CB8AC3E}">
        <p14:creationId xmlns:p14="http://schemas.microsoft.com/office/powerpoint/2010/main" val="3375882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contenuto 2"/>
          <p:cNvSpPr>
            <a:spLocks noGrp="1"/>
          </p:cNvSpPr>
          <p:nvPr>
            <p:ph idx="1"/>
          </p:nvPr>
        </p:nvSpPr>
        <p:spPr>
          <a:xfrm>
            <a:off x="457200" y="3212976"/>
            <a:ext cx="8229600" cy="2913187"/>
          </a:xfrm>
        </p:spPr>
        <p:txBody>
          <a:bodyPr/>
          <a:lstStyle/>
          <a:p>
            <a:pPr marL="0" indent="0" algn="ctr">
              <a:buNone/>
            </a:pPr>
            <a:r>
              <a:rPr lang="it-IT" dirty="0" smtClean="0"/>
              <a:t>2. COMMERCIALITA’ O NON        COMMERCIALITA’ DELL’ETS</a:t>
            </a:r>
            <a:endParaRPr lang="it-IT" dirty="0"/>
          </a:p>
        </p:txBody>
      </p:sp>
      <p:sp>
        <p:nvSpPr>
          <p:cNvPr id="10" name="Segnaposto piè di pagina 9"/>
          <p:cNvSpPr>
            <a:spLocks noGrp="1"/>
          </p:cNvSpPr>
          <p:nvPr>
            <p:ph type="ftr" sz="quarter" idx="11"/>
          </p:nvPr>
        </p:nvSpPr>
        <p:spPr/>
        <p:txBody>
          <a:bodyPr/>
          <a:lstStyle/>
          <a:p>
            <a:r>
              <a:rPr lang="it-IT" smtClean="0"/>
              <a:t>STUDIO MONTANELLI</a:t>
            </a:r>
            <a:endParaRPr lang="it-IT"/>
          </a:p>
        </p:txBody>
      </p:sp>
      <p:sp>
        <p:nvSpPr>
          <p:cNvPr id="11" name="Segnaposto numero diapositiva 10"/>
          <p:cNvSpPr>
            <a:spLocks noGrp="1"/>
          </p:cNvSpPr>
          <p:nvPr>
            <p:ph type="sldNum" sz="quarter" idx="12"/>
          </p:nvPr>
        </p:nvSpPr>
        <p:spPr/>
        <p:txBody>
          <a:bodyPr/>
          <a:lstStyle/>
          <a:p>
            <a:fld id="{3A722DC0-83A0-41F4-8BCA-3233C32B7CCC}" type="slidenum">
              <a:rPr lang="it-IT" smtClean="0"/>
              <a:t>12</a:t>
            </a:fld>
            <a:endParaRPr lang="it-IT"/>
          </a:p>
        </p:txBody>
      </p:sp>
    </p:spTree>
    <p:extLst>
      <p:ext uri="{BB962C8B-B14F-4D97-AF65-F5344CB8AC3E}">
        <p14:creationId xmlns:p14="http://schemas.microsoft.com/office/powerpoint/2010/main" val="1222839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lnSpc>
                <a:spcPct val="90000"/>
              </a:lnSpc>
              <a:buNone/>
            </a:pPr>
            <a:r>
              <a:rPr lang="it-IT" altLang="it-IT" sz="1500" b="1" u="sng" dirty="0" smtClean="0">
                <a:solidFill>
                  <a:srgbClr val="3333CC"/>
                </a:solidFill>
                <a:latin typeface="Trebuchet MS" pitchFamily="34" charset="0"/>
                <a:cs typeface="Trebuchet MS"/>
              </a:rPr>
              <a:t>COMMERCIALITA’ O NON COMMERCIALITA’ DELL’ETS – ART. 79 CTS</a:t>
            </a: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endParaRPr lang="it-IT" altLang="it-IT" sz="1500" dirty="0">
              <a:solidFill>
                <a:srgbClr val="3333CC"/>
              </a:solidFill>
              <a:latin typeface="Trebuchet MS" pitchFamily="34" charset="0"/>
              <a:cs typeface="Trebuchet MS"/>
            </a:endParaRPr>
          </a:p>
        </p:txBody>
      </p:sp>
      <p:sp>
        <p:nvSpPr>
          <p:cNvPr id="12" name="Rettangolo arrotondato 11"/>
          <p:cNvSpPr/>
          <p:nvPr/>
        </p:nvSpPr>
        <p:spPr>
          <a:xfrm>
            <a:off x="971600" y="3212976"/>
            <a:ext cx="2160240" cy="1152128"/>
          </a:xfrm>
          <a:prstGeom prst="roundRect">
            <a:avLst/>
          </a:prstGeom>
          <a:solidFill>
            <a:schemeClr val="accent6">
              <a:lumMod val="60000"/>
              <a:lumOff val="40000"/>
            </a:schemeClr>
          </a:solidFill>
          <a:ln>
            <a:solidFill>
              <a:schemeClr val="tx2">
                <a:lumMod val="75000"/>
                <a:lumOff val="2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57200"/>
            <a:r>
              <a:rPr lang="it-IT" dirty="0">
                <a:solidFill>
                  <a:schemeClr val="tx1"/>
                </a:solidFill>
              </a:rPr>
              <a:t>ETS</a:t>
            </a:r>
          </a:p>
        </p:txBody>
      </p:sp>
      <p:sp>
        <p:nvSpPr>
          <p:cNvPr id="13" name="CasellaDiTesto 12"/>
          <p:cNvSpPr txBox="1"/>
          <p:nvPr/>
        </p:nvSpPr>
        <p:spPr>
          <a:xfrm>
            <a:off x="4572000" y="2492896"/>
            <a:ext cx="2952328" cy="369332"/>
          </a:xfrm>
          <a:prstGeom prst="rect">
            <a:avLst/>
          </a:prstGeom>
          <a:noFill/>
        </p:spPr>
        <p:txBody>
          <a:bodyPr wrap="square" rtlCol="0">
            <a:spAutoFit/>
          </a:bodyPr>
          <a:lstStyle/>
          <a:p>
            <a:pPr algn="ctr" defTabSz="457200"/>
            <a:r>
              <a:rPr lang="it-IT" dirty="0">
                <a:latin typeface="Trebuchet MS" pitchFamily="34" charset="0"/>
                <a:cs typeface="Trebuchet MS"/>
              </a:rPr>
              <a:t>NON COMMERCIALE</a:t>
            </a:r>
          </a:p>
        </p:txBody>
      </p:sp>
      <p:sp>
        <p:nvSpPr>
          <p:cNvPr id="14" name="CasellaDiTesto 13"/>
          <p:cNvSpPr txBox="1"/>
          <p:nvPr/>
        </p:nvSpPr>
        <p:spPr>
          <a:xfrm>
            <a:off x="4572000" y="4859868"/>
            <a:ext cx="2952328" cy="369332"/>
          </a:xfrm>
          <a:prstGeom prst="rect">
            <a:avLst/>
          </a:prstGeom>
          <a:noFill/>
        </p:spPr>
        <p:txBody>
          <a:bodyPr wrap="square" rtlCol="0">
            <a:spAutoFit/>
          </a:bodyPr>
          <a:lstStyle/>
          <a:p>
            <a:pPr algn="ctr" defTabSz="457200"/>
            <a:r>
              <a:rPr lang="it-IT" dirty="0">
                <a:latin typeface="Trebuchet MS" pitchFamily="34" charset="0"/>
                <a:cs typeface="Trebuchet MS"/>
              </a:rPr>
              <a:t>COMMERCIALE</a:t>
            </a:r>
          </a:p>
        </p:txBody>
      </p:sp>
      <p:cxnSp>
        <p:nvCxnSpPr>
          <p:cNvPr id="15" name="Connettore 2 14"/>
          <p:cNvCxnSpPr>
            <a:stCxn id="12" idx="3"/>
            <a:endCxn id="13" idx="2"/>
          </p:cNvCxnSpPr>
          <p:nvPr/>
        </p:nvCxnSpPr>
        <p:spPr>
          <a:xfrm flipV="1">
            <a:off x="3131840" y="2862228"/>
            <a:ext cx="2916324" cy="92681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a:stCxn id="12" idx="3"/>
            <a:endCxn id="14" idx="0"/>
          </p:cNvCxnSpPr>
          <p:nvPr/>
        </p:nvCxnSpPr>
        <p:spPr>
          <a:xfrm>
            <a:off x="3131840" y="3789040"/>
            <a:ext cx="2916324" cy="107082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CasellaDiTesto 16"/>
          <p:cNvSpPr txBox="1"/>
          <p:nvPr/>
        </p:nvSpPr>
        <p:spPr>
          <a:xfrm>
            <a:off x="467544" y="5661248"/>
            <a:ext cx="8136904"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defTabSz="457200"/>
            <a:r>
              <a:rPr lang="it-IT" b="1" dirty="0">
                <a:solidFill>
                  <a:prstClr val="white"/>
                </a:solidFill>
                <a:latin typeface="Trebuchet MS" pitchFamily="34" charset="0"/>
                <a:cs typeface="Trebuchet MS"/>
              </a:rPr>
              <a:t>COME FACCIAMO A CAPIRE QUESTO</a:t>
            </a:r>
            <a:r>
              <a:rPr lang="it-IT" b="1" dirty="0" smtClean="0">
                <a:solidFill>
                  <a:prstClr val="white"/>
                </a:solidFill>
                <a:latin typeface="Trebuchet MS" pitchFamily="34" charset="0"/>
                <a:cs typeface="Trebuchet MS"/>
              </a:rPr>
              <a:t>?</a:t>
            </a:r>
            <a:endParaRPr lang="it-IT" b="1" dirty="0">
              <a:solidFill>
                <a:prstClr val="white"/>
              </a:solidFill>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13</a:t>
            </a:fld>
            <a:endParaRPr lang="it-IT">
              <a:solidFill>
                <a:prstClr val="black">
                  <a:tint val="75000"/>
                </a:prstClr>
              </a:solidFill>
            </a:endParaRPr>
          </a:p>
        </p:txBody>
      </p:sp>
    </p:spTree>
    <p:extLst>
      <p:ext uri="{BB962C8B-B14F-4D97-AF65-F5344CB8AC3E}">
        <p14:creationId xmlns:p14="http://schemas.microsoft.com/office/powerpoint/2010/main" val="1693737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smtClean="0">
                <a:solidFill>
                  <a:schemeClr val="tx2"/>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lnSpc>
                <a:spcPct val="90000"/>
              </a:lnSpc>
              <a:buNone/>
            </a:pPr>
            <a:r>
              <a:rPr lang="it-IT" altLang="it-IT" sz="1500" b="1" u="sng" dirty="0" smtClean="0">
                <a:solidFill>
                  <a:srgbClr val="3333CC"/>
                </a:solidFill>
                <a:latin typeface="Trebuchet MS" pitchFamily="34" charset="0"/>
                <a:cs typeface="Trebuchet MS"/>
              </a:rPr>
              <a:t>COMMERCIALITA’ O NON COMMERCIALITA’ DELL’ETS – ART. 79 CTS</a:t>
            </a:r>
          </a:p>
          <a:p>
            <a:pPr mar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defTabSz="457200">
              <a:spcBef>
                <a:spcPts val="0"/>
              </a:spcBef>
              <a:buNone/>
            </a:pPr>
            <a:r>
              <a:rPr lang="it-IT" sz="1400" dirty="0">
                <a:solidFill>
                  <a:prstClr val="black"/>
                </a:solidFill>
                <a:latin typeface="Trebuchet MS" pitchFamily="34" charset="0"/>
                <a:cs typeface="Trebuchet MS"/>
              </a:rPr>
              <a:t>In base all’art. 79 CTS si considerano </a:t>
            </a:r>
            <a:r>
              <a:rPr lang="it-IT" sz="1400" b="1" u="sng" dirty="0">
                <a:solidFill>
                  <a:prstClr val="black"/>
                </a:solidFill>
                <a:latin typeface="Trebuchet MS" pitchFamily="34" charset="0"/>
                <a:cs typeface="Trebuchet MS"/>
              </a:rPr>
              <a:t>non commerciali</a:t>
            </a:r>
            <a:r>
              <a:rPr lang="it-IT" sz="1400" dirty="0">
                <a:solidFill>
                  <a:prstClr val="black"/>
                </a:solidFill>
                <a:latin typeface="Trebuchet MS" pitchFamily="34" charset="0"/>
                <a:cs typeface="Trebuchet MS"/>
              </a:rPr>
              <a:t> gli ETS (escluse le imprese sociali) che svolgono </a:t>
            </a:r>
            <a:r>
              <a:rPr lang="it-IT" sz="1400" u="sng" dirty="0">
                <a:solidFill>
                  <a:prstClr val="black"/>
                </a:solidFill>
                <a:latin typeface="Trebuchet MS" pitchFamily="34" charset="0"/>
                <a:cs typeface="Trebuchet MS"/>
              </a:rPr>
              <a:t>in via esclusiva o prevalente le attività di cui all’articolo 5</a:t>
            </a:r>
            <a:r>
              <a:rPr lang="it-IT" sz="1400" dirty="0">
                <a:solidFill>
                  <a:prstClr val="black"/>
                </a:solidFill>
                <a:latin typeface="Trebuchet MS" pitchFamily="34" charset="0"/>
                <a:cs typeface="Trebuchet MS"/>
              </a:rPr>
              <a:t> del CTS </a:t>
            </a:r>
            <a:r>
              <a:rPr lang="it-IT" sz="1400" u="sng" dirty="0">
                <a:solidFill>
                  <a:prstClr val="black"/>
                </a:solidFill>
                <a:latin typeface="Trebuchet MS" pitchFamily="34" charset="0"/>
                <a:cs typeface="Trebuchet MS"/>
              </a:rPr>
              <a:t>in conformità ai criteri indicati ai commi 2, 2-</a:t>
            </a:r>
            <a:r>
              <a:rPr lang="it-IT" sz="1400" i="1" u="sng" dirty="0">
                <a:solidFill>
                  <a:prstClr val="black"/>
                </a:solidFill>
                <a:latin typeface="Trebuchet MS" pitchFamily="34" charset="0"/>
                <a:cs typeface="Trebuchet MS"/>
              </a:rPr>
              <a:t>bis</a:t>
            </a:r>
            <a:r>
              <a:rPr lang="it-IT" sz="1400" u="sng" dirty="0">
                <a:solidFill>
                  <a:prstClr val="black"/>
                </a:solidFill>
                <a:latin typeface="Trebuchet MS" pitchFamily="34" charset="0"/>
                <a:cs typeface="Trebuchet MS"/>
              </a:rPr>
              <a:t> e 3 dell’art. 79</a:t>
            </a:r>
            <a:r>
              <a:rPr lang="it-IT" sz="1400" dirty="0" smtClean="0">
                <a:solidFill>
                  <a:prstClr val="black"/>
                </a:solidFill>
                <a:latin typeface="Trebuchet MS" pitchFamily="34" charset="0"/>
                <a:cs typeface="Trebuchet MS"/>
              </a:rPr>
              <a:t>.</a:t>
            </a:r>
          </a:p>
          <a:p>
            <a:pPr marL="0" lvl="0" indent="0" algn="just" defTabSz="457200">
              <a:spcBef>
                <a:spcPts val="0"/>
              </a:spcBef>
              <a:buNone/>
            </a:pPr>
            <a:endParaRPr lang="it-IT" sz="1400" dirty="0" smtClean="0">
              <a:solidFill>
                <a:prstClr val="black"/>
              </a:solidFill>
              <a:latin typeface="Trebuchet MS" pitchFamily="34" charset="0"/>
              <a:cs typeface="Trebuchet MS"/>
            </a:endParaRPr>
          </a:p>
          <a:p>
            <a:pPr marL="0" lvl="0" indent="0" algn="just" defTabSz="457200">
              <a:spcBef>
                <a:spcPts val="0"/>
              </a:spcBef>
              <a:buNone/>
            </a:pPr>
            <a:endParaRPr lang="it-IT" sz="1400" dirty="0">
              <a:solidFill>
                <a:prstClr val="black"/>
              </a:solidFill>
              <a:latin typeface="Trebuchet MS" pitchFamily="34" charset="0"/>
              <a:cs typeface="Trebuchet MS"/>
            </a:endParaRPr>
          </a:p>
          <a:p>
            <a:pPr marL="0" lvl="0" indent="0" algn="just" defTabSz="457200">
              <a:spcBef>
                <a:spcPts val="0"/>
              </a:spcBef>
              <a:buNone/>
            </a:pPr>
            <a:endParaRPr lang="it-IT" sz="1400" dirty="0" smtClean="0">
              <a:solidFill>
                <a:prstClr val="black"/>
              </a:solidFill>
              <a:latin typeface="Trebuchet MS" pitchFamily="34" charset="0"/>
              <a:cs typeface="Trebuchet MS"/>
            </a:endParaRPr>
          </a:p>
          <a:p>
            <a:pPr marL="0" lvl="0" indent="0" algn="just" defTabSz="457200">
              <a:spcBef>
                <a:spcPts val="0"/>
              </a:spcBef>
              <a:buNone/>
            </a:pPr>
            <a:endParaRPr lang="it-IT" sz="1400" dirty="0">
              <a:solidFill>
                <a:prstClr val="black"/>
              </a:solidFill>
              <a:latin typeface="Trebuchet MS" pitchFamily="34" charset="0"/>
              <a:cs typeface="Trebuchet MS"/>
            </a:endParaRP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endParaRPr lang="it-IT" altLang="it-IT" sz="1500" dirty="0">
              <a:solidFill>
                <a:srgbClr val="3333CC"/>
              </a:solidFill>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14</a:t>
            </a:fld>
            <a:endParaRPr lang="it-IT">
              <a:solidFill>
                <a:prstClr val="black">
                  <a:tint val="75000"/>
                </a:prstClr>
              </a:solidFill>
            </a:endParaRPr>
          </a:p>
        </p:txBody>
      </p:sp>
    </p:spTree>
    <p:extLst>
      <p:ext uri="{BB962C8B-B14F-4D97-AF65-F5344CB8AC3E}">
        <p14:creationId xmlns:p14="http://schemas.microsoft.com/office/powerpoint/2010/main" val="726272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normAutofit/>
          </a:bodyPr>
          <a:lstStyle/>
          <a:p>
            <a:pPr marL="0" lvl="0" indent="0" algn="just">
              <a:lnSpc>
                <a:spcPct val="90000"/>
              </a:lnSpc>
              <a:buNone/>
            </a:pPr>
            <a:r>
              <a:rPr lang="it-IT" altLang="it-IT" sz="1500" b="1" u="sng" dirty="0" smtClean="0">
                <a:solidFill>
                  <a:srgbClr val="3333CC"/>
                </a:solidFill>
                <a:latin typeface="Trebuchet MS" pitchFamily="34" charset="0"/>
                <a:cs typeface="Trebuchet MS"/>
              </a:rPr>
              <a:t>NATURA DELL’ATTIVITA’ DI INTERESSE GENRALE EX ART. 5 CTS</a:t>
            </a:r>
            <a:endParaRPr lang="it-IT" altLang="it-IT" sz="1500" b="1" u="sng" dirty="0">
              <a:solidFill>
                <a:srgbClr val="3333CC"/>
              </a:solidFill>
              <a:latin typeface="Trebuchet MS" pitchFamily="34" charset="0"/>
              <a:cs typeface="Trebuchet MS"/>
            </a:endParaRPr>
          </a:p>
          <a:p>
            <a:pPr marL="0" lvl="0" indent="0" algn="just" defTabSz="457200">
              <a:spcBef>
                <a:spcPts val="0"/>
              </a:spcBef>
              <a:buNone/>
            </a:pPr>
            <a:endParaRPr lang="it-IT" sz="1500" b="1" u="sng" dirty="0">
              <a:solidFill>
                <a:prstClr val="black"/>
              </a:solidFill>
              <a:latin typeface="Trebuchet MS" pitchFamily="34" charset="0"/>
              <a:cs typeface="Trebuchet MS"/>
            </a:endParaRPr>
          </a:p>
          <a:p>
            <a:pPr marL="0" lvl="0" indent="0" algn="just" defTabSz="457200">
              <a:spcBef>
                <a:spcPts val="0"/>
              </a:spcBef>
              <a:buNone/>
            </a:pPr>
            <a:endParaRPr lang="it-IT" sz="1500" b="1" u="sng" dirty="0" smtClean="0">
              <a:solidFill>
                <a:prstClr val="black"/>
              </a:solidFill>
              <a:latin typeface="Trebuchet MS" pitchFamily="34" charset="0"/>
              <a:cs typeface="Trebuchet MS"/>
            </a:endParaRPr>
          </a:p>
          <a:p>
            <a:pPr marL="0" lvl="0" indent="0" algn="just" defTabSz="457200">
              <a:spcBef>
                <a:spcPts val="0"/>
              </a:spcBef>
              <a:buNone/>
            </a:pPr>
            <a:r>
              <a:rPr lang="it-IT" sz="1400" b="1" dirty="0" smtClean="0">
                <a:solidFill>
                  <a:prstClr val="black"/>
                </a:solidFill>
                <a:latin typeface="Trebuchet MS" pitchFamily="34" charset="0"/>
                <a:cs typeface="Trebuchet MS"/>
              </a:rPr>
              <a:t>Comma 2:</a:t>
            </a:r>
          </a:p>
          <a:p>
            <a:pPr marL="0" lvl="0" indent="0" algn="just" defTabSz="457200">
              <a:spcBef>
                <a:spcPts val="0"/>
              </a:spcBef>
              <a:buNone/>
            </a:pPr>
            <a:r>
              <a:rPr lang="it-IT" sz="1400" dirty="0" smtClean="0">
                <a:latin typeface="Trebuchet MS" panose="020B0603020202020204" pitchFamily="34" charset="0"/>
              </a:rPr>
              <a:t>Le attività di interesse generale di cui all'articolo 5, ivi incluse quelle accreditate o contrattualizzate o convenzionate con le amministrazioni pubbliche, si considerano di natura non commerciale quando sono svolte a titolo gratuito o dietro versamento di corrispettivi che </a:t>
            </a:r>
            <a:r>
              <a:rPr lang="it-IT" sz="1400" u="sng" dirty="0" smtClean="0">
                <a:latin typeface="Trebuchet MS" panose="020B0603020202020204" pitchFamily="34" charset="0"/>
              </a:rPr>
              <a:t>non superano i costi effettivi</a:t>
            </a:r>
            <a:r>
              <a:rPr lang="it-IT" sz="1400" dirty="0" smtClean="0">
                <a:latin typeface="Trebuchet MS" panose="020B0603020202020204" pitchFamily="34" charset="0"/>
              </a:rPr>
              <a:t>, tenuto anche conto degli apporti economici degli enti di cui sopra e salvo eventuali importi di partecipazione alla spesa previsti dall'ordinamento.</a:t>
            </a:r>
            <a:endParaRPr lang="it-IT" sz="1400" dirty="0" smtClean="0">
              <a:solidFill>
                <a:prstClr val="black"/>
              </a:solidFill>
              <a:latin typeface="Trebuchet MS" pitchFamily="34" charset="0"/>
              <a:cs typeface="Trebuchet MS"/>
            </a:endParaRPr>
          </a:p>
          <a:p>
            <a:pPr marL="0" lvl="0" indent="0" algn="just" defTabSz="457200">
              <a:spcBef>
                <a:spcPts val="0"/>
              </a:spcBef>
              <a:buNone/>
            </a:pPr>
            <a:endParaRPr lang="it-IT" sz="1400" dirty="0" smtClean="0">
              <a:solidFill>
                <a:prstClr val="black"/>
              </a:solidFill>
              <a:latin typeface="Trebuchet MS" pitchFamily="34" charset="0"/>
              <a:cs typeface="Trebuchet MS"/>
            </a:endParaRPr>
          </a:p>
          <a:p>
            <a:pPr marL="0" lvl="0" indent="0" algn="just" defTabSz="457200">
              <a:spcBef>
                <a:spcPts val="0"/>
              </a:spcBef>
              <a:buNone/>
            </a:pPr>
            <a:endParaRPr lang="it-IT" sz="1400" dirty="0">
              <a:solidFill>
                <a:prstClr val="black"/>
              </a:solidFill>
              <a:latin typeface="Trebuchet MS" pitchFamily="34" charset="0"/>
              <a:cs typeface="Trebuchet MS"/>
            </a:endParaRPr>
          </a:p>
          <a:p>
            <a:pPr marL="0" lvl="0" indent="0" algn="just" defTabSz="457200">
              <a:spcBef>
                <a:spcPts val="0"/>
              </a:spcBef>
              <a:buNone/>
            </a:pPr>
            <a:r>
              <a:rPr lang="it-IT" sz="1400" b="1" dirty="0">
                <a:solidFill>
                  <a:prstClr val="black"/>
                </a:solidFill>
                <a:latin typeface="Trebuchet MS" pitchFamily="34" charset="0"/>
                <a:cs typeface="Trebuchet MS"/>
              </a:rPr>
              <a:t>Comma 3:</a:t>
            </a:r>
          </a:p>
          <a:p>
            <a:pPr marL="0" lvl="0" indent="0" algn="just" defTabSz="457200">
              <a:spcBef>
                <a:spcPts val="0"/>
              </a:spcBef>
              <a:buNone/>
            </a:pPr>
            <a:r>
              <a:rPr lang="it-IT" sz="1400" dirty="0">
                <a:solidFill>
                  <a:prstClr val="black"/>
                </a:solidFill>
                <a:latin typeface="Trebuchet MS" pitchFamily="34" charset="0"/>
                <a:cs typeface="Trebuchet MS"/>
              </a:rPr>
              <a:t>Le attività di ricerca scientifica di particolare interesse sociale svolte direttamente dagli ETS, </a:t>
            </a:r>
            <a:r>
              <a:rPr lang="it-IT" sz="1400" u="sng" dirty="0">
                <a:solidFill>
                  <a:prstClr val="black"/>
                </a:solidFill>
                <a:latin typeface="Trebuchet MS" pitchFamily="34" charset="0"/>
                <a:cs typeface="Trebuchet MS"/>
              </a:rPr>
              <a:t>purché tutti gli utili siano reinvestiti nella ricerca e nella pubblica diffusione dei loro dati</a:t>
            </a:r>
            <a:r>
              <a:rPr lang="it-IT" sz="1400" dirty="0">
                <a:solidFill>
                  <a:prstClr val="black"/>
                </a:solidFill>
                <a:latin typeface="Trebuchet MS" pitchFamily="34" charset="0"/>
                <a:cs typeface="Trebuchet MS"/>
              </a:rPr>
              <a:t>, o affidate ad università  e altri organismi di ricerca</a:t>
            </a:r>
            <a:r>
              <a:rPr lang="it-IT" sz="1400" dirty="0">
                <a:solidFill>
                  <a:srgbClr val="3333CC"/>
                </a:solidFill>
                <a:latin typeface="Trebuchet MS" pitchFamily="34" charset="0"/>
                <a:cs typeface="Trebuchet MS"/>
              </a:rPr>
              <a:t>.</a:t>
            </a:r>
          </a:p>
          <a:p>
            <a:pPr marL="0" indent="0">
              <a:buNone/>
            </a:pPr>
            <a:endParaRPr lang="it-IT" sz="1200" dirty="0" smtClean="0"/>
          </a:p>
          <a:p>
            <a:pPr marL="0" indent="0">
              <a:buNone/>
            </a:pPr>
            <a:endParaRPr lang="it-IT" sz="1200" dirty="0"/>
          </a:p>
          <a:p>
            <a:pPr marL="0" indent="0">
              <a:buNone/>
            </a:pPr>
            <a:r>
              <a:rPr lang="it-IT" sz="1200" dirty="0" smtClean="0"/>
              <a:t>							</a:t>
            </a:r>
          </a:p>
          <a:p>
            <a:pPr marL="0" indent="0">
              <a:buNone/>
            </a:pPr>
            <a:r>
              <a:rPr lang="it-IT" sz="1200" dirty="0"/>
              <a:t>	</a:t>
            </a:r>
            <a:r>
              <a:rPr lang="it-IT" sz="1200" dirty="0" smtClean="0"/>
              <a:t>						Segue …</a:t>
            </a:r>
            <a:endParaRPr lang="it-IT" sz="1200" dirty="0"/>
          </a:p>
        </p:txBody>
      </p:sp>
      <p:sp>
        <p:nvSpPr>
          <p:cNvPr id="4" name="Freccia a destra 3"/>
          <p:cNvSpPr/>
          <p:nvPr/>
        </p:nvSpPr>
        <p:spPr>
          <a:xfrm>
            <a:off x="6876256" y="58772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piè di pagina 7"/>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91138CFF-01D2-E747-91FA-2AA6EA3958D9}" type="slidenum">
              <a:rPr lang="it-IT" smtClean="0">
                <a:solidFill>
                  <a:prstClr val="black">
                    <a:tint val="75000"/>
                  </a:prstClr>
                </a:solidFill>
              </a:rPr>
              <a:pPr/>
              <a:t>15</a:t>
            </a:fld>
            <a:endParaRPr lang="it-IT">
              <a:solidFill>
                <a:prstClr val="black">
                  <a:tint val="75000"/>
                </a:prstClr>
              </a:solidFill>
            </a:endParaRPr>
          </a:p>
        </p:txBody>
      </p:sp>
    </p:spTree>
    <p:extLst>
      <p:ext uri="{BB962C8B-B14F-4D97-AF65-F5344CB8AC3E}">
        <p14:creationId xmlns:p14="http://schemas.microsoft.com/office/powerpoint/2010/main" val="2928929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a:lnSpc>
                <a:spcPct val="90000"/>
              </a:lnSpc>
              <a:buNone/>
            </a:pPr>
            <a:r>
              <a:rPr lang="it-IT" altLang="it-IT" sz="1500" b="1" dirty="0" smtClean="0">
                <a:latin typeface="Trebuchet MS" pitchFamily="34" charset="0"/>
                <a:cs typeface="Trebuchet MS"/>
              </a:rPr>
              <a:t>Comma 2-</a:t>
            </a:r>
            <a:r>
              <a:rPr lang="it-IT" altLang="it-IT" sz="1500" b="1" i="1" dirty="0" smtClean="0">
                <a:latin typeface="Trebuchet MS" pitchFamily="34" charset="0"/>
                <a:cs typeface="Trebuchet MS"/>
              </a:rPr>
              <a:t>bis</a:t>
            </a:r>
            <a:r>
              <a:rPr lang="it-IT" altLang="it-IT" sz="1500" b="1" dirty="0" smtClean="0">
                <a:latin typeface="Trebuchet MS" pitchFamily="34" charset="0"/>
                <a:cs typeface="Trebuchet MS"/>
              </a:rPr>
              <a:t>:</a:t>
            </a:r>
          </a:p>
          <a:p>
            <a:pPr marL="0" lvl="0" indent="0" algn="just">
              <a:lnSpc>
                <a:spcPct val="90000"/>
              </a:lnSpc>
              <a:buNone/>
            </a:pPr>
            <a:r>
              <a:rPr lang="it-IT" altLang="it-IT" sz="1400" dirty="0" smtClean="0">
                <a:latin typeface="Trebuchet MS" pitchFamily="34" charset="0"/>
                <a:cs typeface="Trebuchet MS"/>
              </a:rPr>
              <a:t>Le attività di cui al comma 2 si </a:t>
            </a:r>
            <a:r>
              <a:rPr lang="it-IT" altLang="it-IT" sz="1400" dirty="0">
                <a:latin typeface="Trebuchet MS" pitchFamily="34" charset="0"/>
                <a:cs typeface="Trebuchet MS"/>
              </a:rPr>
              <a:t>considerano non commerciali qualora </a:t>
            </a:r>
            <a:r>
              <a:rPr lang="it-IT" altLang="it-IT" sz="1400" b="1" u="sng" dirty="0">
                <a:latin typeface="Trebuchet MS" pitchFamily="34" charset="0"/>
                <a:cs typeface="Trebuchet MS"/>
              </a:rPr>
              <a:t>i ricavi non superino di oltre il 5 per cento i relativi costi </a:t>
            </a:r>
            <a:r>
              <a:rPr lang="it-IT" altLang="it-IT" sz="1400" dirty="0">
                <a:latin typeface="Trebuchet MS" pitchFamily="34" charset="0"/>
                <a:cs typeface="Trebuchet MS"/>
              </a:rPr>
              <a:t>per ciascun periodo d’imposta e </a:t>
            </a:r>
            <a:r>
              <a:rPr lang="it-IT" altLang="it-IT" sz="1400" b="1" u="sng" dirty="0">
                <a:latin typeface="Trebuchet MS" pitchFamily="34" charset="0"/>
                <a:cs typeface="Trebuchet MS"/>
              </a:rPr>
              <a:t>per non oltre due periodi di imposta </a:t>
            </a:r>
            <a:r>
              <a:rPr lang="it-IT" altLang="it-IT" sz="1400" b="1" u="sng" dirty="0" smtClean="0">
                <a:latin typeface="Trebuchet MS" pitchFamily="34" charset="0"/>
                <a:cs typeface="Trebuchet MS"/>
              </a:rPr>
              <a:t>consecutivi.</a:t>
            </a:r>
          </a:p>
          <a:p>
            <a:pPr marL="0" lvl="0" indent="0" algn="just">
              <a:lnSpc>
                <a:spcPct val="90000"/>
              </a:lnSpc>
              <a:buNone/>
            </a:pPr>
            <a:endParaRPr lang="it-IT" altLang="it-IT" sz="1400" b="1" u="sng" dirty="0">
              <a:latin typeface="Trebuchet MS" pitchFamily="34" charset="0"/>
              <a:cs typeface="Trebuchet MS"/>
            </a:endParaRPr>
          </a:p>
          <a:p>
            <a:pPr marL="0" lvl="0" indent="0" algn="just">
              <a:lnSpc>
                <a:spcPct val="90000"/>
              </a:lnSpc>
              <a:buNone/>
            </a:pPr>
            <a:r>
              <a:rPr lang="it-IT" altLang="it-IT" sz="1400" dirty="0" smtClean="0">
                <a:latin typeface="Trebuchet MS" pitchFamily="34" charset="0"/>
                <a:cs typeface="Trebuchet MS"/>
              </a:rPr>
              <a:t>Possibile interpretazione:</a:t>
            </a:r>
            <a:endParaRPr lang="it-IT" altLang="it-IT" sz="1400" dirty="0">
              <a:latin typeface="Trebuchet MS" pitchFamily="34" charset="0"/>
              <a:cs typeface="Trebuchet MS"/>
            </a:endParaRPr>
          </a:p>
          <a:p>
            <a:pPr marL="0" indent="0">
              <a:buNone/>
            </a:pP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98" y="3284984"/>
            <a:ext cx="7200801"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16</a:t>
            </a:fld>
            <a:endParaRPr lang="it-IT">
              <a:solidFill>
                <a:prstClr val="black">
                  <a:tint val="75000"/>
                </a:prstClr>
              </a:solidFill>
            </a:endParaRPr>
          </a:p>
        </p:txBody>
      </p:sp>
    </p:spTree>
    <p:extLst>
      <p:ext uri="{BB962C8B-B14F-4D97-AF65-F5344CB8AC3E}">
        <p14:creationId xmlns:p14="http://schemas.microsoft.com/office/powerpoint/2010/main" val="1942304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lnSpc>
                <a:spcPct val="90000"/>
              </a:lnSpc>
              <a:buNone/>
            </a:pPr>
            <a:r>
              <a:rPr lang="it-IT" altLang="it-IT" sz="1500" b="1" u="sng" dirty="0" smtClean="0">
                <a:solidFill>
                  <a:srgbClr val="3333CC"/>
                </a:solidFill>
                <a:latin typeface="Trebuchet MS" pitchFamily="34" charset="0"/>
                <a:cs typeface="Trebuchet MS"/>
              </a:rPr>
              <a:t>COMMERCIALITA’ O NON COMMERCIALITA’ DELL’ETS</a:t>
            </a: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r>
              <a:rPr lang="it-IT" altLang="it-IT" sz="1400" dirty="0">
                <a:latin typeface="Trebuchet MS" pitchFamily="34" charset="0"/>
                <a:cs typeface="Trebuchet MS"/>
              </a:rPr>
              <a:t>In base al comma 4 dell’art. 79 </a:t>
            </a:r>
            <a:r>
              <a:rPr lang="it-IT" altLang="it-IT" sz="1400" b="1" u="sng" dirty="0">
                <a:latin typeface="Trebuchet MS" pitchFamily="34" charset="0"/>
                <a:cs typeface="Trebuchet MS"/>
              </a:rPr>
              <a:t>non concorrono alla formazione del reddito</a:t>
            </a:r>
            <a:r>
              <a:rPr lang="it-IT" altLang="it-IT" sz="1400" dirty="0">
                <a:latin typeface="Trebuchet MS" pitchFamily="34" charset="0"/>
                <a:cs typeface="Trebuchet MS"/>
              </a:rPr>
              <a:t> degli ETS di cui al comma 5:</a:t>
            </a:r>
          </a:p>
          <a:p>
            <a:pPr marL="0" indent="0" algn="just">
              <a:lnSpc>
                <a:spcPct val="90000"/>
              </a:lnSpc>
              <a:buNone/>
            </a:pPr>
            <a:endParaRPr lang="it-IT" altLang="it-IT" sz="1400" dirty="0">
              <a:latin typeface="Trebuchet MS" pitchFamily="34" charset="0"/>
              <a:cs typeface="Trebuchet MS"/>
            </a:endParaRPr>
          </a:p>
          <a:p>
            <a:pPr algn="just">
              <a:lnSpc>
                <a:spcPct val="90000"/>
              </a:lnSpc>
              <a:buFont typeface="+mj-lt"/>
              <a:buAutoNum type="alphaLcParenR"/>
            </a:pPr>
            <a:r>
              <a:rPr lang="it-IT" altLang="it-IT" sz="1400" dirty="0">
                <a:latin typeface="Trebuchet MS" pitchFamily="34" charset="0"/>
                <a:cs typeface="Trebuchet MS"/>
              </a:rPr>
              <a:t>I fondi pervenuti a seguito di raccolte pubbliche effettuate occasionalmente anche mediante offerte di beni di modico valore o di servizi ai sovventori, in concomitanza di celebrazioni, ricorrenze o campagne di sensibilizzazione;</a:t>
            </a:r>
          </a:p>
          <a:p>
            <a:pPr algn="just">
              <a:lnSpc>
                <a:spcPct val="90000"/>
              </a:lnSpc>
              <a:buFont typeface="+mj-lt"/>
              <a:buAutoNum type="alphaLcParenR"/>
            </a:pPr>
            <a:endParaRPr lang="it-IT" altLang="it-IT" sz="1400" dirty="0">
              <a:latin typeface="Trebuchet MS" pitchFamily="34" charset="0"/>
              <a:cs typeface="Trebuchet MS"/>
            </a:endParaRPr>
          </a:p>
          <a:p>
            <a:pPr algn="just">
              <a:lnSpc>
                <a:spcPct val="90000"/>
              </a:lnSpc>
              <a:buFont typeface="+mj-lt"/>
              <a:buAutoNum type="alphaLcParenR"/>
            </a:pPr>
            <a:r>
              <a:rPr lang="it-IT" altLang="it-IT" sz="1400" dirty="0">
                <a:latin typeface="Trebuchet MS" pitchFamily="34" charset="0"/>
                <a:cs typeface="Trebuchet MS"/>
              </a:rPr>
              <a:t>I contributi e gli apporti erogati da parte delle amministrazioni pubbliche, di cui all’art. 1, comma 2, </a:t>
            </a:r>
            <a:r>
              <a:rPr lang="it-IT" altLang="it-IT" sz="1400" dirty="0" err="1">
                <a:latin typeface="Trebuchet MS" pitchFamily="34" charset="0"/>
                <a:cs typeface="Trebuchet MS"/>
              </a:rPr>
              <a:t>D.Lgs.</a:t>
            </a:r>
            <a:r>
              <a:rPr lang="it-IT" altLang="it-IT" sz="1400" dirty="0">
                <a:latin typeface="Trebuchet MS" pitchFamily="34" charset="0"/>
                <a:cs typeface="Trebuchet MS"/>
              </a:rPr>
              <a:t> n. 165/2001, per lo svolgimento di cui ai commi 2 e 3</a:t>
            </a:r>
            <a:r>
              <a:rPr lang="it-IT" altLang="it-IT" sz="1400" dirty="0" smtClean="0">
                <a:latin typeface="Trebuchet MS" pitchFamily="34" charset="0"/>
                <a:cs typeface="Trebuchet MS"/>
              </a:rPr>
              <a:t>.</a:t>
            </a: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endParaRPr lang="it-IT" altLang="it-IT" sz="1800" b="1" u="sng" dirty="0" smtClean="0">
              <a:latin typeface="Trebuchet MS" pitchFamily="34" charset="0"/>
              <a:cs typeface="Trebuchet MS"/>
            </a:endParaRPr>
          </a:p>
          <a:p>
            <a:pPr marL="0" indent="0" algn="just">
              <a:lnSpc>
                <a:spcPct val="90000"/>
              </a:lnSpc>
              <a:buNone/>
            </a:pPr>
            <a:endParaRPr lang="it-IT" altLang="it-IT" sz="1800" b="1" u="sng" dirty="0">
              <a:latin typeface="Trebuchet MS" pitchFamily="34" charset="0"/>
              <a:cs typeface="Trebuchet MS"/>
            </a:endParaRPr>
          </a:p>
          <a:p>
            <a:pPr marL="0" indent="0" algn="just">
              <a:lnSpc>
                <a:spcPct val="90000"/>
              </a:lnSpc>
              <a:buNone/>
            </a:pPr>
            <a:endParaRPr lang="it-IT" altLang="it-IT" sz="1500" dirty="0">
              <a:solidFill>
                <a:srgbClr val="3333CC"/>
              </a:solidFill>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17</a:t>
            </a:fld>
            <a:endParaRPr lang="it-IT">
              <a:solidFill>
                <a:prstClr val="black">
                  <a:tint val="75000"/>
                </a:prstClr>
              </a:solidFill>
            </a:endParaRPr>
          </a:p>
        </p:txBody>
      </p:sp>
    </p:spTree>
    <p:extLst>
      <p:ext uri="{BB962C8B-B14F-4D97-AF65-F5344CB8AC3E}">
        <p14:creationId xmlns:p14="http://schemas.microsoft.com/office/powerpoint/2010/main" val="4042025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smtClean="0">
                <a:solidFill>
                  <a:srgbClr val="3333CC"/>
                </a:solidFill>
                <a:latin typeface="Trebuchet MS" pitchFamily="34" charset="0"/>
                <a:cs typeface="Trebuchet MS"/>
              </a:rPr>
              <a:t>COMMERCIALITA’ O NON COMMERCIALITA’ DELL’ETS </a:t>
            </a:r>
            <a:r>
              <a:rPr lang="it-IT" altLang="it-IT" sz="1500" b="1" u="sng" dirty="0">
                <a:solidFill>
                  <a:srgbClr val="3333CC"/>
                </a:solidFill>
                <a:latin typeface="Trebuchet MS" pitchFamily="34" charset="0"/>
                <a:cs typeface="Trebuchet MS"/>
              </a:rPr>
              <a:t>– ART. 79 CTS</a:t>
            </a: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r>
              <a:rPr lang="it-IT" altLang="it-IT" sz="1400" dirty="0">
                <a:latin typeface="Trebuchet MS" pitchFamily="34" charset="0"/>
                <a:cs typeface="Trebuchet MS"/>
              </a:rPr>
              <a:t>Il comma 5 afferma che gli ETS assumo fiscalmente </a:t>
            </a:r>
            <a:r>
              <a:rPr lang="it-IT" altLang="it-IT" sz="1400" b="1" u="sng" dirty="0">
                <a:latin typeface="Trebuchet MS" pitchFamily="34" charset="0"/>
                <a:cs typeface="Trebuchet MS"/>
              </a:rPr>
              <a:t>la qualifica di enti commerciali</a:t>
            </a:r>
            <a:r>
              <a:rPr lang="it-IT" altLang="it-IT" sz="1400" dirty="0">
                <a:latin typeface="Trebuchet MS" pitchFamily="34" charset="0"/>
                <a:cs typeface="Trebuchet MS"/>
              </a:rPr>
              <a:t> qualora i proventi delle attività di cui all’art. 5 del CTS, svolte in forma d’impresa e non in conformità ai criteri indicati nei commi 2 e 3, e delle attività secondarie come definite dall’art. 6 del CTS (</a:t>
            </a:r>
            <a:r>
              <a:rPr lang="it-IT" altLang="it-IT" sz="1400" i="1" dirty="0">
                <a:latin typeface="Trebuchet MS" pitchFamily="34" charset="0"/>
                <a:cs typeface="Trebuchet MS"/>
              </a:rPr>
              <a:t>attività diverse</a:t>
            </a:r>
            <a:r>
              <a:rPr lang="it-IT" altLang="it-IT" sz="1400" dirty="0">
                <a:latin typeface="Trebuchet MS" pitchFamily="34" charset="0"/>
                <a:cs typeface="Trebuchet MS"/>
              </a:rPr>
              <a:t>), </a:t>
            </a:r>
            <a:r>
              <a:rPr lang="it-IT" altLang="it-IT" sz="1400" u="sng" dirty="0">
                <a:latin typeface="Trebuchet MS" pitchFamily="34" charset="0"/>
                <a:cs typeface="Trebuchet MS"/>
              </a:rPr>
              <a:t>fatta eccezione per le attività di sponsorizzazione svolte nel rispetto dei </a:t>
            </a:r>
            <a:r>
              <a:rPr lang="it-IT" altLang="it-IT" sz="1400" b="1" u="sng" dirty="0">
                <a:latin typeface="Trebuchet MS" pitchFamily="34" charset="0"/>
                <a:cs typeface="Trebuchet MS"/>
              </a:rPr>
              <a:t>criteri stabiliti da un futuro decreto ministeriale</a:t>
            </a:r>
            <a:r>
              <a:rPr lang="it-IT" altLang="it-IT" sz="1400" u="sng" dirty="0">
                <a:latin typeface="Trebuchet MS" pitchFamily="34" charset="0"/>
                <a:cs typeface="Trebuchet MS"/>
              </a:rPr>
              <a:t>, </a:t>
            </a:r>
            <a:r>
              <a:rPr lang="it-IT" altLang="it-IT" sz="1400" b="1" u="sng" dirty="0">
                <a:latin typeface="Trebuchet MS" pitchFamily="34" charset="0"/>
                <a:cs typeface="Trebuchet MS"/>
              </a:rPr>
              <a:t>superano le entrate delle attività non commerciali</a:t>
            </a:r>
            <a:r>
              <a:rPr lang="it-IT" altLang="it-IT" sz="1400" dirty="0">
                <a:latin typeface="Trebuchet MS" pitchFamily="34" charset="0"/>
                <a:cs typeface="Trebuchet MS"/>
              </a:rPr>
              <a:t>.</a:t>
            </a:r>
          </a:p>
          <a:p>
            <a:pPr marL="0" indent="0" algn="just">
              <a:lnSpc>
                <a:spcPct val="90000"/>
              </a:lnSpc>
              <a:buNone/>
            </a:pPr>
            <a:endParaRPr lang="it-IT" altLang="it-IT" sz="1400" dirty="0" smtClean="0">
              <a:latin typeface="Trebuchet MS" pitchFamily="34" charset="0"/>
              <a:cs typeface="Trebuchet MS"/>
            </a:endParaRP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r>
              <a:rPr lang="it-IT" altLang="it-IT" sz="1400" b="1" u="sng" dirty="0">
                <a:latin typeface="Trebuchet MS" pitchFamily="34" charset="0"/>
                <a:cs typeface="Trebuchet MS"/>
              </a:rPr>
              <a:t>Le entrate delle attività non commerciali </a:t>
            </a:r>
            <a:r>
              <a:rPr lang="it-IT" altLang="it-IT" sz="1400" b="1" u="sng" dirty="0" smtClean="0">
                <a:latin typeface="Trebuchet MS" pitchFamily="34" charset="0"/>
                <a:cs typeface="Trebuchet MS"/>
              </a:rPr>
              <a:t>sono (comma 5-</a:t>
            </a:r>
            <a:r>
              <a:rPr lang="it-IT" altLang="it-IT" sz="1400" b="1" i="1" u="sng" dirty="0" smtClean="0">
                <a:latin typeface="Trebuchet MS" pitchFamily="34" charset="0"/>
                <a:cs typeface="Trebuchet MS"/>
              </a:rPr>
              <a:t>bis</a:t>
            </a:r>
            <a:r>
              <a:rPr lang="it-IT" altLang="it-IT" sz="1400" b="1" u="sng" dirty="0" smtClean="0">
                <a:latin typeface="Trebuchet MS" pitchFamily="34" charset="0"/>
                <a:cs typeface="Trebuchet MS"/>
              </a:rPr>
              <a:t>):</a:t>
            </a:r>
            <a:endParaRPr lang="it-IT" altLang="it-IT" sz="1400" b="1" u="sng" dirty="0">
              <a:latin typeface="Trebuchet MS" pitchFamily="34" charset="0"/>
              <a:cs typeface="Trebuchet MS"/>
            </a:endParaRPr>
          </a:p>
          <a:p>
            <a:pPr algn="just">
              <a:lnSpc>
                <a:spcPct val="90000"/>
              </a:lnSpc>
              <a:buFont typeface="Arial" panose="020B0604020202020204" pitchFamily="34" charset="0"/>
              <a:buChar char="•"/>
            </a:pPr>
            <a:r>
              <a:rPr lang="it-IT" altLang="it-IT" sz="1400" dirty="0">
                <a:latin typeface="Trebuchet MS" pitchFamily="34" charset="0"/>
                <a:cs typeface="Trebuchet MS"/>
              </a:rPr>
              <a:t>I contributi;</a:t>
            </a:r>
          </a:p>
          <a:p>
            <a:pPr algn="just">
              <a:lnSpc>
                <a:spcPct val="90000"/>
              </a:lnSpc>
              <a:buFont typeface="Arial" panose="020B0604020202020204" pitchFamily="34" charset="0"/>
              <a:buChar char="•"/>
            </a:pPr>
            <a:r>
              <a:rPr lang="it-IT" altLang="it-IT" sz="1400" dirty="0">
                <a:latin typeface="Trebuchet MS" pitchFamily="34" charset="0"/>
                <a:cs typeface="Trebuchet MS"/>
              </a:rPr>
              <a:t>Le sovvenzioni;</a:t>
            </a:r>
          </a:p>
          <a:p>
            <a:pPr algn="just">
              <a:lnSpc>
                <a:spcPct val="90000"/>
              </a:lnSpc>
              <a:buFont typeface="Arial" panose="020B0604020202020204" pitchFamily="34" charset="0"/>
              <a:buChar char="•"/>
            </a:pPr>
            <a:r>
              <a:rPr lang="it-IT" altLang="it-IT" sz="1400" dirty="0">
                <a:latin typeface="Trebuchet MS" pitchFamily="34" charset="0"/>
                <a:cs typeface="Trebuchet MS"/>
              </a:rPr>
              <a:t>Le liberalità;</a:t>
            </a:r>
          </a:p>
          <a:p>
            <a:pPr algn="just">
              <a:lnSpc>
                <a:spcPct val="90000"/>
              </a:lnSpc>
              <a:buFont typeface="Arial" panose="020B0604020202020204" pitchFamily="34" charset="0"/>
              <a:buChar char="•"/>
            </a:pPr>
            <a:r>
              <a:rPr lang="it-IT" altLang="it-IT" sz="1400" dirty="0">
                <a:latin typeface="Trebuchet MS" pitchFamily="34" charset="0"/>
                <a:cs typeface="Trebuchet MS"/>
              </a:rPr>
              <a:t>Le quote associative dell’ente;</a:t>
            </a:r>
          </a:p>
          <a:p>
            <a:pPr algn="just">
              <a:lnSpc>
                <a:spcPct val="90000"/>
              </a:lnSpc>
              <a:buFont typeface="Arial" panose="020B0604020202020204" pitchFamily="34" charset="0"/>
              <a:buChar char="•"/>
            </a:pPr>
            <a:r>
              <a:rPr lang="it-IT" altLang="it-IT" sz="1400" dirty="0">
                <a:latin typeface="Trebuchet MS" pitchFamily="34" charset="0"/>
                <a:cs typeface="Trebuchet MS"/>
              </a:rPr>
              <a:t>Ogni altra attività assimilabile alle precedenti ivi compresi i proventi e le entrate considerate non commerciali ai sensi dei commi 2, 3 e 4, </a:t>
            </a:r>
            <a:r>
              <a:rPr lang="it-IT" altLang="it-IT" sz="1400" dirty="0" err="1">
                <a:latin typeface="Trebuchet MS" pitchFamily="34" charset="0"/>
                <a:cs typeface="Trebuchet MS"/>
              </a:rPr>
              <a:t>lett</a:t>
            </a:r>
            <a:r>
              <a:rPr lang="it-IT" altLang="it-IT" sz="1400" dirty="0">
                <a:latin typeface="Trebuchet MS" pitchFamily="34" charset="0"/>
                <a:cs typeface="Trebuchet MS"/>
              </a:rPr>
              <a:t>. b), tenuto conto altresì del valore normale delle cessioni o prestazioni afferenti le attività </a:t>
            </a:r>
            <a:r>
              <a:rPr lang="it-IT" altLang="it-IT" sz="1400" u="sng" dirty="0">
                <a:latin typeface="Trebuchet MS" pitchFamily="34" charset="0"/>
                <a:cs typeface="Trebuchet MS"/>
              </a:rPr>
              <a:t>svolte con modalità non commerciali</a:t>
            </a:r>
            <a:r>
              <a:rPr lang="it-IT" altLang="it-IT" sz="1400" dirty="0">
                <a:latin typeface="Trebuchet MS" pitchFamily="34" charset="0"/>
                <a:cs typeface="Trebuchet MS"/>
              </a:rPr>
              <a:t>.</a:t>
            </a:r>
          </a:p>
          <a:p>
            <a:pPr mar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endParaRPr lang="it-IT" altLang="it-IT" sz="1500" dirty="0">
              <a:solidFill>
                <a:srgbClr val="3333CC"/>
              </a:solidFill>
              <a:latin typeface="Trebuchet MS" pitchFamily="34" charset="0"/>
              <a:cs typeface="Trebuchet MS"/>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91138CFF-01D2-E747-91FA-2AA6EA3958D9}" type="slidenum">
              <a:rPr lang="it-IT" smtClean="0">
                <a:solidFill>
                  <a:prstClr val="black">
                    <a:tint val="75000"/>
                  </a:prstClr>
                </a:solidFill>
              </a:rPr>
              <a:pPr/>
              <a:t>18</a:t>
            </a:fld>
            <a:endParaRPr lang="it-IT">
              <a:solidFill>
                <a:prstClr val="black">
                  <a:tint val="75000"/>
                </a:prstClr>
              </a:solidFill>
            </a:endParaRPr>
          </a:p>
        </p:txBody>
      </p:sp>
    </p:spTree>
    <p:extLst>
      <p:ext uri="{BB962C8B-B14F-4D97-AF65-F5344CB8AC3E}">
        <p14:creationId xmlns:p14="http://schemas.microsoft.com/office/powerpoint/2010/main" val="2195856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smtClean="0">
                <a:solidFill>
                  <a:srgbClr val="3333CC"/>
                </a:solidFill>
                <a:latin typeface="Trebuchet MS" pitchFamily="34" charset="0"/>
                <a:cs typeface="Trebuchet MS"/>
              </a:rPr>
              <a:t>COMMERCIALITA’ O NON COMMERCIALITA’ DELL’ETS </a:t>
            </a:r>
            <a:r>
              <a:rPr lang="it-IT" altLang="it-IT" sz="1500" b="1" u="sng" dirty="0">
                <a:solidFill>
                  <a:srgbClr val="3333CC"/>
                </a:solidFill>
                <a:latin typeface="Trebuchet MS" pitchFamily="34" charset="0"/>
                <a:cs typeface="Trebuchet MS"/>
              </a:rPr>
              <a:t>– ART. 79 CTS</a:t>
            </a: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buNone/>
            </a:pPr>
            <a:r>
              <a:rPr lang="it-IT" sz="1400" dirty="0">
                <a:latin typeface="Trebuchet MS" pitchFamily="34" charset="0"/>
                <a:cs typeface="Trebuchet MS"/>
              </a:rPr>
              <a:t>Ai sensi del comma 6 si considera, inoltre, </a:t>
            </a:r>
            <a:r>
              <a:rPr lang="it-IT" sz="1400" b="1" dirty="0">
                <a:latin typeface="Trebuchet MS" pitchFamily="34" charset="0"/>
                <a:cs typeface="Trebuchet MS"/>
              </a:rPr>
              <a:t>non commerciale</a:t>
            </a:r>
            <a:r>
              <a:rPr lang="it-IT" sz="1400" dirty="0">
                <a:latin typeface="Trebuchet MS" pitchFamily="34" charset="0"/>
                <a:cs typeface="Trebuchet MS"/>
              </a:rPr>
              <a:t> l’attività svolta dalle </a:t>
            </a:r>
            <a:r>
              <a:rPr lang="it-IT" sz="1400" u="sng" dirty="0">
                <a:latin typeface="Trebuchet MS" pitchFamily="34" charset="0"/>
                <a:cs typeface="Trebuchet MS"/>
              </a:rPr>
              <a:t>associazioni del Terzo settore</a:t>
            </a:r>
            <a:r>
              <a:rPr lang="it-IT" sz="1400" dirty="0">
                <a:latin typeface="Trebuchet MS" pitchFamily="34" charset="0"/>
                <a:cs typeface="Trebuchet MS"/>
              </a:rPr>
              <a:t> nei confronti dei propri associati, familiari e conviventi degli stessi in conformità alle finalità istituzionali dell’ente.</a:t>
            </a:r>
          </a:p>
          <a:p>
            <a:pPr marL="0" indent="0" algn="just">
              <a:buNone/>
            </a:pPr>
            <a:endParaRPr lang="it-IT" sz="1400" dirty="0">
              <a:latin typeface="Trebuchet MS" pitchFamily="34" charset="0"/>
              <a:cs typeface="Trebuchet MS"/>
            </a:endParaRPr>
          </a:p>
          <a:p>
            <a:pPr marL="0" indent="0" algn="just">
              <a:buNone/>
            </a:pPr>
            <a:r>
              <a:rPr lang="it-IT" sz="1400" u="sng" dirty="0">
                <a:latin typeface="Trebuchet MS" pitchFamily="34" charset="0"/>
                <a:cs typeface="Trebuchet MS"/>
              </a:rPr>
              <a:t>Non concorrono </a:t>
            </a:r>
            <a:r>
              <a:rPr lang="it-IT" sz="1400" dirty="0">
                <a:latin typeface="Trebuchet MS" pitchFamily="34" charset="0"/>
                <a:cs typeface="Trebuchet MS"/>
              </a:rPr>
              <a:t>alla formazione del reddito delle associazioni del Terzo settore le somme versate dagli associati a titolo di quote o contributi associativi.</a:t>
            </a:r>
          </a:p>
          <a:p>
            <a:pPr marL="0" indent="0" algn="just">
              <a:lnSpc>
                <a:spcPct val="90000"/>
              </a:lnSpc>
              <a:buNone/>
            </a:pPr>
            <a:endParaRPr lang="it-IT" altLang="it-IT" sz="1500" i="1" dirty="0">
              <a:solidFill>
                <a:srgbClr val="3333CC"/>
              </a:solidFill>
              <a:latin typeface="Trebuchet MS" pitchFamily="34" charset="0"/>
              <a:cs typeface="Trebuchet MS"/>
            </a:endParaRPr>
          </a:p>
          <a:p>
            <a:pPr marL="0" indent="0" algn="just">
              <a:lnSpc>
                <a:spcPct val="90000"/>
              </a:lnSpc>
              <a:buNone/>
            </a:pPr>
            <a:endParaRPr lang="it-IT" altLang="it-IT" sz="1500" i="1" dirty="0">
              <a:solidFill>
                <a:srgbClr val="3333CC"/>
              </a:solidFill>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19</a:t>
            </a:fld>
            <a:endParaRPr lang="it-IT">
              <a:solidFill>
                <a:prstClr val="black">
                  <a:tint val="75000"/>
                </a:prstClr>
              </a:solidFill>
            </a:endParaRPr>
          </a:p>
        </p:txBody>
      </p:sp>
    </p:spTree>
    <p:extLst>
      <p:ext uri="{BB962C8B-B14F-4D97-AF65-F5344CB8AC3E}">
        <p14:creationId xmlns:p14="http://schemas.microsoft.com/office/powerpoint/2010/main" val="1871456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3600" dirty="0"/>
          </a:p>
        </p:txBody>
      </p:sp>
      <p:sp>
        <p:nvSpPr>
          <p:cNvPr id="3" name="Segnaposto contenuto 2"/>
          <p:cNvSpPr>
            <a:spLocks noGrp="1"/>
          </p:cNvSpPr>
          <p:nvPr>
            <p:ph idx="1"/>
          </p:nvPr>
        </p:nvSpPr>
        <p:spPr>
          <a:xfrm>
            <a:off x="457200" y="1844824"/>
            <a:ext cx="8229600" cy="4281339"/>
          </a:xfrm>
        </p:spPr>
        <p:txBody>
          <a:bodyPr>
            <a:normAutofit fontScale="92500" lnSpcReduction="10000"/>
          </a:bodyPr>
          <a:lstStyle/>
          <a:p>
            <a:pPr marL="0" lvl="0" indent="0" algn="just">
              <a:lnSpc>
                <a:spcPct val="90000"/>
              </a:lnSpc>
              <a:buNone/>
            </a:pPr>
            <a:r>
              <a:rPr lang="it-IT" altLang="it-IT" sz="1600" b="1" u="sng" dirty="0" smtClean="0">
                <a:solidFill>
                  <a:srgbClr val="3333CC"/>
                </a:solidFill>
                <a:latin typeface="Trebuchet MS" pitchFamily="34" charset="0"/>
                <a:cs typeface="Trebuchet MS"/>
              </a:rPr>
              <a:t>INDICE</a:t>
            </a:r>
            <a:endParaRPr lang="it-IT" altLang="it-IT" sz="1600" b="1" u="sng" dirty="0">
              <a:solidFill>
                <a:srgbClr val="3333CC"/>
              </a:solidFill>
              <a:latin typeface="Trebuchet MS" pitchFamily="34" charset="0"/>
              <a:cs typeface="Trebuchet MS"/>
            </a:endParaRPr>
          </a:p>
          <a:p>
            <a:endParaRPr lang="it-IT" sz="2000" dirty="0" smtClean="0"/>
          </a:p>
          <a:p>
            <a:pPr marL="0" indent="0">
              <a:buNone/>
            </a:pPr>
            <a:r>
              <a:rPr lang="it-IT" sz="2000" dirty="0" smtClean="0">
                <a:latin typeface="Trebuchet MS" panose="020B0603020202020204" pitchFamily="34" charset="0"/>
              </a:rPr>
              <a:t>1. L’iscrizione nel RUNTS</a:t>
            </a:r>
          </a:p>
          <a:p>
            <a:pPr marL="0" indent="0">
              <a:buNone/>
            </a:pPr>
            <a:endParaRPr lang="it-IT" sz="2000" dirty="0" smtClean="0">
              <a:latin typeface="Trebuchet MS" panose="020B0603020202020204" pitchFamily="34" charset="0"/>
            </a:endParaRPr>
          </a:p>
          <a:p>
            <a:pPr marL="0" indent="0">
              <a:buNone/>
            </a:pPr>
            <a:r>
              <a:rPr lang="it-IT" sz="2000" dirty="0" smtClean="0">
                <a:latin typeface="Trebuchet MS" panose="020B0603020202020204" pitchFamily="34" charset="0"/>
              </a:rPr>
              <a:t>2. Commercialità/non commercialità dell’ETS</a:t>
            </a:r>
          </a:p>
          <a:p>
            <a:pPr marL="0" indent="0">
              <a:buNone/>
            </a:pPr>
            <a:endParaRPr lang="it-IT" sz="2000" dirty="0" smtClean="0">
              <a:latin typeface="Trebuchet MS" panose="020B0603020202020204" pitchFamily="34" charset="0"/>
            </a:endParaRPr>
          </a:p>
          <a:p>
            <a:pPr marL="0" indent="0">
              <a:buNone/>
            </a:pPr>
            <a:r>
              <a:rPr lang="it-IT" sz="2000" dirty="0" smtClean="0">
                <a:latin typeface="Trebuchet MS" panose="020B0603020202020204" pitchFamily="34" charset="0"/>
              </a:rPr>
              <a:t>3. Le disposizioni fiscali del Codice del Terzo settore</a:t>
            </a:r>
          </a:p>
          <a:p>
            <a:pPr marL="0" indent="0">
              <a:buNone/>
            </a:pPr>
            <a:endParaRPr lang="it-IT" sz="2000" dirty="0" smtClean="0">
              <a:latin typeface="Trebuchet MS" panose="020B0603020202020204" pitchFamily="34" charset="0"/>
            </a:endParaRPr>
          </a:p>
          <a:p>
            <a:pPr marL="0" indent="0">
              <a:buNone/>
            </a:pPr>
            <a:r>
              <a:rPr lang="it-IT" sz="2000" dirty="0" smtClean="0">
                <a:latin typeface="Trebuchet MS" panose="020B0603020202020204" pitchFamily="34" charset="0"/>
              </a:rPr>
              <a:t>4. La migrazione di ODV, APS e ONLUS</a:t>
            </a:r>
          </a:p>
          <a:p>
            <a:pPr marL="0" indent="0">
              <a:buNone/>
            </a:pPr>
            <a:endParaRPr lang="it-IT" sz="2000" dirty="0" smtClean="0">
              <a:latin typeface="Trebuchet MS" panose="020B0603020202020204" pitchFamily="34" charset="0"/>
            </a:endParaRPr>
          </a:p>
          <a:p>
            <a:pPr marL="0" indent="0">
              <a:buNone/>
            </a:pPr>
            <a:r>
              <a:rPr lang="it-IT" sz="2000" dirty="0">
                <a:latin typeface="Trebuchet MS" panose="020B0603020202020204" pitchFamily="34" charset="0"/>
              </a:rPr>
              <a:t>5</a:t>
            </a:r>
            <a:r>
              <a:rPr lang="it-IT" sz="2000" dirty="0" smtClean="0">
                <a:latin typeface="Trebuchet MS" panose="020B0603020202020204" pitchFamily="34" charset="0"/>
              </a:rPr>
              <a:t>. La perdita della qualifica di ente non commerciale</a:t>
            </a:r>
          </a:p>
          <a:p>
            <a:pPr marL="0" indent="0">
              <a:buNone/>
            </a:pPr>
            <a:endParaRPr lang="it-IT" sz="2000" dirty="0" smtClean="0">
              <a:latin typeface="Trebuchet MS" panose="020B0603020202020204" pitchFamily="34" charset="0"/>
            </a:endParaRPr>
          </a:p>
          <a:p>
            <a:pPr marL="0" indent="0">
              <a:buNone/>
            </a:pPr>
            <a:r>
              <a:rPr lang="it-IT" sz="2000" dirty="0">
                <a:latin typeface="Trebuchet MS" panose="020B0603020202020204" pitchFamily="34" charset="0"/>
              </a:rPr>
              <a:t>6</a:t>
            </a:r>
            <a:r>
              <a:rPr lang="it-IT" sz="2000" dirty="0" smtClean="0">
                <a:latin typeface="Trebuchet MS" panose="020B0603020202020204" pitchFamily="34" charset="0"/>
              </a:rPr>
              <a:t>. Il cinque per mille</a:t>
            </a:r>
          </a:p>
          <a:p>
            <a:pPr marL="0" indent="0">
              <a:buNone/>
            </a:pPr>
            <a:endParaRPr lang="it-IT" sz="2000" dirty="0" smtClean="0">
              <a:latin typeface="Trebuchet MS" panose="020B0603020202020204" pitchFamily="34" charset="0"/>
            </a:endParaRPr>
          </a:p>
        </p:txBody>
      </p:sp>
      <p:sp>
        <p:nvSpPr>
          <p:cNvPr id="10" name="Segnaposto piè di pagina 9"/>
          <p:cNvSpPr>
            <a:spLocks noGrp="1"/>
          </p:cNvSpPr>
          <p:nvPr>
            <p:ph type="ftr" sz="quarter" idx="11"/>
          </p:nvPr>
        </p:nvSpPr>
        <p:spPr/>
        <p:txBody>
          <a:bodyPr/>
          <a:lstStyle/>
          <a:p>
            <a:r>
              <a:rPr lang="it-IT" smtClean="0"/>
              <a:t>STUDIO MONTANELLI</a:t>
            </a:r>
            <a:endParaRPr lang="it-IT"/>
          </a:p>
        </p:txBody>
      </p:sp>
      <p:sp>
        <p:nvSpPr>
          <p:cNvPr id="11" name="Segnaposto numero diapositiva 10"/>
          <p:cNvSpPr>
            <a:spLocks noGrp="1"/>
          </p:cNvSpPr>
          <p:nvPr>
            <p:ph type="sldNum" sz="quarter" idx="12"/>
          </p:nvPr>
        </p:nvSpPr>
        <p:spPr/>
        <p:txBody>
          <a:bodyPr/>
          <a:lstStyle/>
          <a:p>
            <a:fld id="{3A722DC0-83A0-41F4-8BCA-3233C32B7CCC}" type="slidenum">
              <a:rPr lang="it-IT" smtClean="0"/>
              <a:t>2</a:t>
            </a:fld>
            <a:endParaRPr lang="it-IT"/>
          </a:p>
        </p:txBody>
      </p:sp>
    </p:spTree>
    <p:extLst>
      <p:ext uri="{BB962C8B-B14F-4D97-AF65-F5344CB8AC3E}">
        <p14:creationId xmlns:p14="http://schemas.microsoft.com/office/powerpoint/2010/main" val="3996760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contenuto 2"/>
          <p:cNvSpPr>
            <a:spLocks noGrp="1"/>
          </p:cNvSpPr>
          <p:nvPr>
            <p:ph idx="1"/>
          </p:nvPr>
        </p:nvSpPr>
        <p:spPr/>
        <p:txBody>
          <a:bodyPr/>
          <a:lstStyle/>
          <a:p>
            <a:pPr marL="0" lvl="0" indent="0" algn="just">
              <a:lnSpc>
                <a:spcPct val="90000"/>
              </a:lnSpc>
              <a:buNone/>
            </a:pPr>
            <a:r>
              <a:rPr lang="it-IT" altLang="it-IT" sz="1500" b="1" u="sng" dirty="0" smtClean="0">
                <a:solidFill>
                  <a:srgbClr val="3333CC"/>
                </a:solidFill>
                <a:latin typeface="Trebuchet MS" pitchFamily="34" charset="0"/>
                <a:cs typeface="Trebuchet MS"/>
              </a:rPr>
              <a:t>LE ATTIVITA’ DIVERSE – </a:t>
            </a:r>
            <a:r>
              <a:rPr lang="it-IT" altLang="it-IT" sz="1500" b="1" u="sng" dirty="0">
                <a:solidFill>
                  <a:srgbClr val="3333CC"/>
                </a:solidFill>
                <a:latin typeface="Trebuchet MS" pitchFamily="34" charset="0"/>
                <a:cs typeface="Trebuchet MS"/>
              </a:rPr>
              <a:t>ART. </a:t>
            </a:r>
            <a:r>
              <a:rPr lang="it-IT" altLang="it-IT" sz="1500" b="1" u="sng" dirty="0" smtClean="0">
                <a:solidFill>
                  <a:srgbClr val="3333CC"/>
                </a:solidFill>
                <a:latin typeface="Trebuchet MS" pitchFamily="34" charset="0"/>
                <a:cs typeface="Trebuchet MS"/>
              </a:rPr>
              <a:t>6 CTS</a:t>
            </a:r>
          </a:p>
          <a:p>
            <a:pPr marL="0" lvl="0" indent="0" algn="just">
              <a:lnSpc>
                <a:spcPct val="90000"/>
              </a:lnSpc>
              <a:buNone/>
            </a:pPr>
            <a:endParaRPr lang="it-IT" altLang="it-IT" sz="1500" b="1" u="sng" dirty="0">
              <a:solidFill>
                <a:srgbClr val="3333CC"/>
              </a:solidFill>
              <a:latin typeface="Trebuchet MS" pitchFamily="34" charset="0"/>
              <a:cs typeface="Trebuchet MS"/>
            </a:endParaRPr>
          </a:p>
          <a:p>
            <a:pPr marL="0" lv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a:lnSpc>
                <a:spcPct val="90000"/>
              </a:lnSpc>
              <a:buNone/>
            </a:pPr>
            <a:r>
              <a:rPr lang="it-IT" sz="1400" dirty="0">
                <a:latin typeface="Trebuchet MS" panose="020B0603020202020204" pitchFamily="34" charset="0"/>
              </a:rPr>
              <a:t>Gli </a:t>
            </a:r>
            <a:r>
              <a:rPr lang="it-IT" sz="1400" dirty="0" smtClean="0">
                <a:latin typeface="Trebuchet MS" panose="020B0603020202020204" pitchFamily="34" charset="0"/>
              </a:rPr>
              <a:t>Enti </a:t>
            </a:r>
            <a:r>
              <a:rPr lang="it-IT" sz="1400" dirty="0">
                <a:latin typeface="Trebuchet MS" panose="020B0603020202020204" pitchFamily="34" charset="0"/>
              </a:rPr>
              <a:t>del Terzo settore possono esercitare </a:t>
            </a:r>
            <a:r>
              <a:rPr lang="it-IT" sz="1400" dirty="0" smtClean="0">
                <a:latin typeface="Trebuchet MS" panose="020B0603020202020204" pitchFamily="34" charset="0"/>
              </a:rPr>
              <a:t>attività </a:t>
            </a:r>
            <a:r>
              <a:rPr lang="it-IT" sz="1400" dirty="0">
                <a:latin typeface="Trebuchet MS" panose="020B0603020202020204" pitchFamily="34" charset="0"/>
              </a:rPr>
              <a:t>diverse da quelle di cui all'articolo 5, a condizione che </a:t>
            </a:r>
            <a:r>
              <a:rPr lang="it-IT" sz="1400" u="sng" dirty="0">
                <a:latin typeface="Trebuchet MS" panose="020B0603020202020204" pitchFamily="34" charset="0"/>
              </a:rPr>
              <a:t>l'atto costitutivo o lo statuto lo consentano e siano secondarie e strumentali rispetto alle </a:t>
            </a:r>
            <a:r>
              <a:rPr lang="it-IT" sz="1400" u="sng" dirty="0" smtClean="0">
                <a:latin typeface="Trebuchet MS" panose="020B0603020202020204" pitchFamily="34" charset="0"/>
              </a:rPr>
              <a:t>attività </a:t>
            </a:r>
            <a:r>
              <a:rPr lang="it-IT" sz="1400" u="sng" dirty="0">
                <a:latin typeface="Trebuchet MS" panose="020B0603020202020204" pitchFamily="34" charset="0"/>
              </a:rPr>
              <a:t>di interesse generale</a:t>
            </a:r>
            <a:r>
              <a:rPr lang="it-IT" sz="1400" dirty="0">
                <a:latin typeface="Trebuchet MS" panose="020B0603020202020204" pitchFamily="34" charset="0"/>
              </a:rPr>
              <a:t>, secondo </a:t>
            </a:r>
            <a:r>
              <a:rPr lang="it-IT" sz="1400" b="1" dirty="0">
                <a:latin typeface="Trebuchet MS" panose="020B0603020202020204" pitchFamily="34" charset="0"/>
              </a:rPr>
              <a:t>criteri e limiti definiti con decreto del Ministro del lavoro e delle politiche sociali, di concerto con il Ministro dell'economia e delle </a:t>
            </a:r>
            <a:r>
              <a:rPr lang="it-IT" sz="1400" b="1" dirty="0" smtClean="0">
                <a:latin typeface="Trebuchet MS" panose="020B0603020202020204" pitchFamily="34" charset="0"/>
              </a:rPr>
              <a:t>finanze</a:t>
            </a:r>
            <a:r>
              <a:rPr lang="it-IT" sz="1400" dirty="0" smtClean="0">
                <a:latin typeface="Trebuchet MS" panose="020B0603020202020204" pitchFamily="34" charset="0"/>
              </a:rPr>
              <a:t>, sentita la Cabina di regia.</a:t>
            </a:r>
            <a:endParaRPr lang="it-IT" sz="1400" dirty="0" smtClean="0">
              <a:latin typeface="Trebuchet MS" panose="020B0603020202020204" pitchFamily="34" charset="0"/>
            </a:endParaRPr>
          </a:p>
          <a:p>
            <a:pPr marL="0" lvl="0" indent="0" algn="just">
              <a:lnSpc>
                <a:spcPct val="90000"/>
              </a:lnSpc>
              <a:buNone/>
            </a:pPr>
            <a:endParaRPr lang="it-IT" altLang="it-IT" sz="1400" dirty="0">
              <a:solidFill>
                <a:srgbClr val="3333CC"/>
              </a:solidFill>
              <a:latin typeface="Trebuchet MS" panose="020B0603020202020204" pitchFamily="34" charset="0"/>
              <a:cs typeface="Trebuchet MS"/>
            </a:endParaRPr>
          </a:p>
          <a:p>
            <a:pPr marL="0" lvl="0" indent="0" algn="just">
              <a:lnSpc>
                <a:spcPct val="90000"/>
              </a:lnSpc>
              <a:buNone/>
            </a:pPr>
            <a:r>
              <a:rPr lang="it-IT" altLang="it-IT" sz="1400" dirty="0" smtClean="0">
                <a:latin typeface="Trebuchet MS" panose="020B0603020202020204" pitchFamily="34" charset="0"/>
                <a:cs typeface="Trebuchet MS"/>
              </a:rPr>
              <a:t>Una prima bozza di decreto era stata approvata </a:t>
            </a:r>
            <a:r>
              <a:rPr lang="it-IT" altLang="it-IT" sz="1400" dirty="0" smtClean="0">
                <a:latin typeface="Trebuchet MS" panose="020B0603020202020204" pitchFamily="34" charset="0"/>
                <a:cs typeface="Trebuchet MS"/>
              </a:rPr>
              <a:t>nel marzo </a:t>
            </a:r>
            <a:r>
              <a:rPr lang="it-IT" altLang="it-IT" sz="1400" dirty="0" smtClean="0">
                <a:latin typeface="Trebuchet MS" panose="020B0603020202020204" pitchFamily="34" charset="0"/>
                <a:cs typeface="Trebuchet MS"/>
              </a:rPr>
              <a:t>2019 dalla Cabina di Regia, ma, ad oggi, il decreto richiesto dal Codice del Terzo settore </a:t>
            </a:r>
            <a:r>
              <a:rPr lang="it-IT" altLang="it-IT" sz="1400" u="sng" dirty="0" smtClean="0">
                <a:latin typeface="Trebuchet MS" panose="020B0603020202020204" pitchFamily="34" charset="0"/>
                <a:cs typeface="Trebuchet MS"/>
              </a:rPr>
              <a:t>non risulta ancora pubblicato</a:t>
            </a:r>
            <a:r>
              <a:rPr lang="it-IT" altLang="it-IT" sz="1400" dirty="0" smtClean="0">
                <a:latin typeface="Trebuchet MS" panose="020B0603020202020204" pitchFamily="34" charset="0"/>
                <a:cs typeface="Trebuchet MS"/>
              </a:rPr>
              <a:t> sulla Gazzetta Ufficiale</a:t>
            </a:r>
            <a:r>
              <a:rPr lang="it-IT" altLang="it-IT" sz="1400" dirty="0" smtClean="0">
                <a:latin typeface="Trebuchet MS" panose="020B0603020202020204" pitchFamily="34" charset="0"/>
                <a:cs typeface="Trebuchet MS"/>
              </a:rPr>
              <a:t>.</a:t>
            </a:r>
          </a:p>
          <a:p>
            <a:pPr marL="0" lvl="0" indent="0" algn="just">
              <a:lnSpc>
                <a:spcPct val="90000"/>
              </a:lnSpc>
              <a:buNone/>
            </a:pPr>
            <a:endParaRPr lang="it-IT" altLang="it-IT" sz="1400" dirty="0">
              <a:latin typeface="Trebuchet MS" panose="020B0603020202020204" pitchFamily="34" charset="0"/>
              <a:cs typeface="Trebuchet MS"/>
            </a:endParaRPr>
          </a:p>
          <a:p>
            <a:pPr marL="0" lvl="0" indent="0" algn="just">
              <a:lnSpc>
                <a:spcPct val="90000"/>
              </a:lnSpc>
              <a:buNone/>
            </a:pPr>
            <a:r>
              <a:rPr lang="it-IT" altLang="it-IT" sz="1400" dirty="0">
                <a:latin typeface="Trebuchet MS" panose="020B0603020202020204" pitchFamily="34" charset="0"/>
                <a:cs typeface="Trebuchet MS"/>
              </a:rPr>
              <a:t>Sulla base </a:t>
            </a:r>
            <a:r>
              <a:rPr lang="it-IT" altLang="it-IT" sz="1400" dirty="0" smtClean="0">
                <a:latin typeface="Trebuchet MS" panose="020B0603020202020204" pitchFamily="34" charset="0"/>
                <a:cs typeface="Trebuchet MS"/>
              </a:rPr>
              <a:t>delle indicazioni della bozza, </a:t>
            </a:r>
            <a:r>
              <a:rPr lang="it-IT" altLang="it-IT" sz="1400" dirty="0">
                <a:latin typeface="Trebuchet MS" panose="020B0603020202020204" pitchFamily="34" charset="0"/>
                <a:cs typeface="Trebuchet MS"/>
              </a:rPr>
              <a:t>per </a:t>
            </a:r>
            <a:r>
              <a:rPr lang="it-IT" altLang="it-IT" sz="1400" dirty="0" smtClean="0">
                <a:latin typeface="Trebuchet MS" panose="020B0603020202020204" pitchFamily="34" charset="0"/>
                <a:cs typeface="Trebuchet MS"/>
              </a:rPr>
              <a:t>poter essere definite «attività diverse», devono </a:t>
            </a:r>
            <a:r>
              <a:rPr lang="it-IT" altLang="it-IT" sz="1400" dirty="0">
                <a:latin typeface="Trebuchet MS" panose="020B0603020202020204" pitchFamily="34" charset="0"/>
                <a:cs typeface="Trebuchet MS"/>
              </a:rPr>
              <a:t>ricorrere </a:t>
            </a:r>
            <a:r>
              <a:rPr lang="it-IT" altLang="it-IT" sz="1400" dirty="0" smtClean="0">
                <a:latin typeface="Trebuchet MS" panose="020B0603020202020204" pitchFamily="34" charset="0"/>
                <a:cs typeface="Trebuchet MS"/>
              </a:rPr>
              <a:t>almeno una delle seguenti due condizioni, relative </a:t>
            </a:r>
            <a:r>
              <a:rPr lang="it-IT" altLang="it-IT" sz="1400" dirty="0">
                <a:latin typeface="Trebuchet MS" panose="020B0603020202020204" pitchFamily="34" charset="0"/>
                <a:cs typeface="Trebuchet MS"/>
              </a:rPr>
              <a:t>ai ricavi e ai costi dell’attività determinati in ciascun </a:t>
            </a:r>
            <a:r>
              <a:rPr lang="it-IT" altLang="it-IT" sz="1400" dirty="0" smtClean="0">
                <a:latin typeface="Trebuchet MS" panose="020B0603020202020204" pitchFamily="34" charset="0"/>
                <a:cs typeface="Trebuchet MS"/>
              </a:rPr>
              <a:t>esercizio:</a:t>
            </a:r>
            <a:endParaRPr lang="it-IT" altLang="it-IT" sz="1400" dirty="0">
              <a:latin typeface="Trebuchet MS" panose="020B0603020202020204" pitchFamily="34" charset="0"/>
              <a:cs typeface="Trebuchet MS"/>
            </a:endParaRPr>
          </a:p>
          <a:p>
            <a:pPr marL="0" lvl="0" indent="0" algn="just">
              <a:lnSpc>
                <a:spcPct val="90000"/>
              </a:lnSpc>
              <a:buNone/>
            </a:pPr>
            <a:endParaRPr lang="it-IT" altLang="it-IT" sz="1400" dirty="0" smtClean="0">
              <a:latin typeface="Trebuchet MS" pitchFamily="34" charset="0"/>
              <a:cs typeface="Trebuchet MS"/>
            </a:endParaRPr>
          </a:p>
          <a:p>
            <a:pPr marL="0" lvl="0" indent="0" algn="just">
              <a:lnSpc>
                <a:spcPct val="90000"/>
              </a:lnSpc>
              <a:buNone/>
            </a:pPr>
            <a:r>
              <a:rPr lang="it-IT" altLang="it-IT" sz="1400" dirty="0" smtClean="0">
                <a:latin typeface="Trebuchet MS" pitchFamily="34" charset="0"/>
                <a:cs typeface="Trebuchet MS"/>
              </a:rPr>
              <a:t>	1. non devono superare il 30 % delle entrate complessive dell’ETS;</a:t>
            </a:r>
          </a:p>
          <a:p>
            <a:pPr marL="0" lvl="0" indent="0" algn="just">
              <a:lnSpc>
                <a:spcPct val="90000"/>
              </a:lnSpc>
              <a:buNone/>
            </a:pPr>
            <a:r>
              <a:rPr lang="it-IT" altLang="it-IT" sz="1400" dirty="0" smtClean="0">
                <a:latin typeface="Trebuchet MS" pitchFamily="34" charset="0"/>
                <a:cs typeface="Trebuchet MS"/>
              </a:rPr>
              <a:t>	2. non devono superare il 66% dei costi complessivi dell’ETS.</a:t>
            </a:r>
          </a:p>
          <a:p>
            <a:pPr marL="0" lvl="0" indent="0" algn="just">
              <a:lnSpc>
                <a:spcPct val="90000"/>
              </a:lnSpc>
              <a:buNone/>
            </a:pPr>
            <a:endParaRPr lang="it-IT" altLang="it-IT" sz="1400" dirty="0">
              <a:latin typeface="Trebuchet MS" pitchFamily="34" charset="0"/>
              <a:cs typeface="Trebuchet MS"/>
            </a:endParaRP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91138CFF-01D2-E747-91FA-2AA6EA3958D9}" type="slidenum">
              <a:rPr lang="it-IT" smtClean="0">
                <a:solidFill>
                  <a:prstClr val="black">
                    <a:tint val="75000"/>
                  </a:prstClr>
                </a:solidFill>
              </a:rPr>
              <a:pPr/>
              <a:t>20</a:t>
            </a:fld>
            <a:endParaRPr lang="it-IT">
              <a:solidFill>
                <a:prstClr val="black">
                  <a:tint val="75000"/>
                </a:prstClr>
              </a:solidFill>
            </a:endParaRPr>
          </a:p>
        </p:txBody>
      </p:sp>
    </p:spTree>
    <p:extLst>
      <p:ext uri="{BB962C8B-B14F-4D97-AF65-F5344CB8AC3E}">
        <p14:creationId xmlns:p14="http://schemas.microsoft.com/office/powerpoint/2010/main" val="1402030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a:xfrm>
            <a:off x="457200" y="3140968"/>
            <a:ext cx="8229600" cy="2985195"/>
          </a:xfrm>
        </p:spPr>
        <p:txBody>
          <a:bodyPr/>
          <a:lstStyle/>
          <a:p>
            <a:pPr marL="0" indent="0" algn="ctr">
              <a:buNone/>
            </a:pPr>
            <a:r>
              <a:rPr lang="it-IT" dirty="0" smtClean="0"/>
              <a:t>3. LE DISPOSIZIONI FISCALI DEL                   CODICE DEL TERZO SETTORE</a:t>
            </a:r>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21</a:t>
            </a:fld>
            <a:endParaRPr lang="it-IT">
              <a:solidFill>
                <a:prstClr val="black">
                  <a:tint val="75000"/>
                </a:prstClr>
              </a:solidFill>
            </a:endParaRPr>
          </a:p>
        </p:txBody>
      </p:sp>
    </p:spTree>
    <p:extLst>
      <p:ext uri="{BB962C8B-B14F-4D97-AF65-F5344CB8AC3E}">
        <p14:creationId xmlns:p14="http://schemas.microsoft.com/office/powerpoint/2010/main" val="13665436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lnSpc>
                <a:spcPct val="90000"/>
              </a:lnSpc>
              <a:buNone/>
            </a:pPr>
            <a:r>
              <a:rPr lang="it-IT" altLang="it-IT" sz="1500" b="1" u="sng" dirty="0" smtClean="0">
                <a:solidFill>
                  <a:srgbClr val="3333CC"/>
                </a:solidFill>
                <a:latin typeface="Trebuchet MS" pitchFamily="34" charset="0"/>
                <a:cs typeface="Trebuchet MS"/>
              </a:rPr>
              <a:t>REGIMI FISCALI PREVISTI PER GLI ETS</a:t>
            </a:r>
          </a:p>
          <a:p>
            <a:pPr marL="0" indent="0" algn="just">
              <a:lnSpc>
                <a:spcPct val="90000"/>
              </a:lnSpc>
              <a:buNone/>
            </a:pPr>
            <a:endParaRPr lang="it-IT" altLang="it-IT" sz="1400" b="1" u="sng" dirty="0">
              <a:solidFill>
                <a:srgbClr val="3333CC"/>
              </a:solidFill>
              <a:latin typeface="Trebuchet MS" pitchFamily="34" charset="0"/>
              <a:cs typeface="Trebuchet MS"/>
            </a:endParaRPr>
          </a:p>
          <a:p>
            <a:pPr marL="0" indent="0" algn="just">
              <a:lnSpc>
                <a:spcPct val="90000"/>
              </a:lnSpc>
              <a:buNone/>
            </a:pPr>
            <a:endParaRPr lang="it-IT" altLang="it-IT" sz="700" i="1" dirty="0">
              <a:solidFill>
                <a:srgbClr val="3333CC"/>
              </a:solidFill>
              <a:latin typeface="Trebuchet MS" pitchFamily="34" charset="0"/>
              <a:cs typeface="Trebuchet MS"/>
            </a:endParaRPr>
          </a:p>
        </p:txBody>
      </p:sp>
      <p:sp>
        <p:nvSpPr>
          <p:cNvPr id="11" name="Rettangolo arrotondato 10"/>
          <p:cNvSpPr/>
          <p:nvPr/>
        </p:nvSpPr>
        <p:spPr>
          <a:xfrm>
            <a:off x="971600" y="2708920"/>
            <a:ext cx="2880320" cy="1368152"/>
          </a:xfrm>
          <a:prstGeom prst="roundRect">
            <a:avLst/>
          </a:prstGeom>
          <a:solidFill>
            <a:schemeClr val="accent6">
              <a:lumMod val="60000"/>
              <a:lumOff val="40000"/>
            </a:schemeClr>
          </a:solidFill>
          <a:ln>
            <a:solidFill>
              <a:schemeClr val="tx2">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it-IT">
              <a:solidFill>
                <a:prstClr val="white"/>
              </a:solidFill>
            </a:endParaRPr>
          </a:p>
        </p:txBody>
      </p:sp>
      <p:sp>
        <p:nvSpPr>
          <p:cNvPr id="12" name="Rettangolo arrotondato 11"/>
          <p:cNvSpPr/>
          <p:nvPr/>
        </p:nvSpPr>
        <p:spPr>
          <a:xfrm>
            <a:off x="5292080" y="2708920"/>
            <a:ext cx="2880320" cy="1368152"/>
          </a:xfrm>
          <a:prstGeom prst="roundRect">
            <a:avLst/>
          </a:prstGeom>
          <a:solidFill>
            <a:schemeClr val="accent6">
              <a:lumMod val="60000"/>
              <a:lumOff val="40000"/>
            </a:schemeClr>
          </a:solidFill>
          <a:ln>
            <a:solidFill>
              <a:schemeClr val="tx2">
                <a:lumMod val="75000"/>
                <a:lumOff val="25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it-IT">
              <a:solidFill>
                <a:prstClr val="white"/>
              </a:solidFill>
            </a:endParaRPr>
          </a:p>
        </p:txBody>
      </p:sp>
      <p:sp>
        <p:nvSpPr>
          <p:cNvPr id="13" name="CasellaDiTesto 12"/>
          <p:cNvSpPr txBox="1"/>
          <p:nvPr/>
        </p:nvSpPr>
        <p:spPr>
          <a:xfrm>
            <a:off x="1115616" y="2924944"/>
            <a:ext cx="2592288" cy="923330"/>
          </a:xfrm>
          <a:prstGeom prst="rect">
            <a:avLst/>
          </a:prstGeom>
          <a:noFill/>
        </p:spPr>
        <p:txBody>
          <a:bodyPr wrap="square" rtlCol="0">
            <a:spAutoFit/>
          </a:bodyPr>
          <a:lstStyle/>
          <a:p>
            <a:pPr algn="ctr" defTabSz="457200"/>
            <a:r>
              <a:rPr lang="it-IT" dirty="0">
                <a:latin typeface="Trebuchet MS" pitchFamily="34" charset="0"/>
                <a:cs typeface="Trebuchet MS"/>
              </a:rPr>
              <a:t>Regime forfettario per tutti gli ETS (articolo 80 CTS)</a:t>
            </a:r>
          </a:p>
        </p:txBody>
      </p:sp>
      <p:sp>
        <p:nvSpPr>
          <p:cNvPr id="14" name="CasellaDiTesto 13"/>
          <p:cNvSpPr txBox="1"/>
          <p:nvPr/>
        </p:nvSpPr>
        <p:spPr>
          <a:xfrm>
            <a:off x="5436096" y="2924944"/>
            <a:ext cx="2592288" cy="923330"/>
          </a:xfrm>
          <a:prstGeom prst="rect">
            <a:avLst/>
          </a:prstGeom>
          <a:noFill/>
        </p:spPr>
        <p:txBody>
          <a:bodyPr wrap="square" rtlCol="0">
            <a:spAutoFit/>
          </a:bodyPr>
          <a:lstStyle/>
          <a:p>
            <a:pPr algn="ctr" defTabSz="457200"/>
            <a:r>
              <a:rPr lang="it-IT" dirty="0">
                <a:latin typeface="Trebuchet MS" panose="020B0603020202020204" pitchFamily="34" charset="0"/>
              </a:rPr>
              <a:t>Regime forfettario specifico per APS e ODV (articolo 86 CTS)</a:t>
            </a: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22</a:t>
            </a:fld>
            <a:endParaRPr lang="it-IT">
              <a:solidFill>
                <a:prstClr val="black">
                  <a:tint val="75000"/>
                </a:prstClr>
              </a:solidFill>
            </a:endParaRPr>
          </a:p>
        </p:txBody>
      </p:sp>
    </p:spTree>
    <p:extLst>
      <p:ext uri="{BB962C8B-B14F-4D97-AF65-F5344CB8AC3E}">
        <p14:creationId xmlns:p14="http://schemas.microsoft.com/office/powerpoint/2010/main" val="4070585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lnSpc>
                <a:spcPct val="90000"/>
              </a:lnSpc>
              <a:buNone/>
            </a:pPr>
            <a:r>
              <a:rPr lang="it-IT" altLang="it-IT" sz="1500" b="1" u="sng" dirty="0" smtClean="0">
                <a:solidFill>
                  <a:srgbClr val="3333CC"/>
                </a:solidFill>
                <a:latin typeface="Trebuchet MS" pitchFamily="34" charset="0"/>
                <a:cs typeface="Trebuchet MS"/>
              </a:rPr>
              <a:t>REGIME FISCALE FORFETARIO – ART. 80 CTS</a:t>
            </a: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400" b="1" u="sng" dirty="0">
              <a:solidFill>
                <a:srgbClr val="3333CC"/>
              </a:solidFill>
              <a:latin typeface="Trebuchet MS" pitchFamily="34" charset="0"/>
              <a:cs typeface="Trebuchet MS"/>
            </a:endParaRPr>
          </a:p>
          <a:p>
            <a:pPr marL="0" indent="0" algn="just">
              <a:lnSpc>
                <a:spcPct val="90000"/>
              </a:lnSpc>
              <a:buNone/>
            </a:pPr>
            <a:endParaRPr lang="it-IT" altLang="it-IT" sz="700" i="1" dirty="0">
              <a:solidFill>
                <a:srgbClr val="3333CC"/>
              </a:solidFill>
              <a:latin typeface="Trebuchet MS" pitchFamily="34" charset="0"/>
              <a:cs typeface="Trebuchet MS"/>
            </a:endParaRPr>
          </a:p>
        </p:txBody>
      </p:sp>
      <p:sp>
        <p:nvSpPr>
          <p:cNvPr id="15" name="CasellaDiTesto 14"/>
          <p:cNvSpPr txBox="1"/>
          <p:nvPr/>
        </p:nvSpPr>
        <p:spPr>
          <a:xfrm>
            <a:off x="504040" y="2191226"/>
            <a:ext cx="8136904" cy="1092607"/>
          </a:xfrm>
          <a:prstGeom prst="rect">
            <a:avLst/>
          </a:prstGeom>
          <a:noFill/>
        </p:spPr>
        <p:txBody>
          <a:bodyPr wrap="square" rtlCol="0">
            <a:spAutoFit/>
          </a:bodyPr>
          <a:lstStyle/>
          <a:p>
            <a:pPr algn="just" defTabSz="457200"/>
            <a:r>
              <a:rPr lang="it-IT" sz="1300" dirty="0">
                <a:solidFill>
                  <a:prstClr val="black"/>
                </a:solidFill>
                <a:latin typeface="Trebuchet MS" pitchFamily="34" charset="0"/>
                <a:cs typeface="Trebuchet MS"/>
              </a:rPr>
              <a:t>Art</a:t>
            </a:r>
            <a:r>
              <a:rPr lang="it-IT" sz="1300" dirty="0">
                <a:solidFill>
                  <a:prstClr val="black"/>
                </a:solidFill>
                <a:latin typeface="Trebuchet MS" panose="020B0603020202020204" pitchFamily="34" charset="0"/>
              </a:rPr>
              <a:t>. </a:t>
            </a:r>
            <a:r>
              <a:rPr lang="it-IT" sz="1300" dirty="0">
                <a:solidFill>
                  <a:prstClr val="black"/>
                </a:solidFill>
                <a:latin typeface="Trebuchet MS" pitchFamily="34" charset="0"/>
                <a:cs typeface="Trebuchet MS"/>
              </a:rPr>
              <a:t>80: </a:t>
            </a:r>
            <a:r>
              <a:rPr lang="it-IT" sz="1300" b="1" u="sng" dirty="0">
                <a:solidFill>
                  <a:prstClr val="black"/>
                </a:solidFill>
                <a:latin typeface="Trebuchet MS" pitchFamily="34" charset="0"/>
                <a:cs typeface="Trebuchet MS"/>
              </a:rPr>
              <a:t>gli ETS non commerciali</a:t>
            </a:r>
            <a:r>
              <a:rPr lang="it-IT" sz="1300" dirty="0">
                <a:solidFill>
                  <a:prstClr val="black"/>
                </a:solidFill>
                <a:latin typeface="Trebuchet MS" pitchFamily="34" charset="0"/>
                <a:cs typeface="Trebuchet MS"/>
              </a:rPr>
              <a:t> potranno optare per la </a:t>
            </a:r>
            <a:r>
              <a:rPr lang="it-IT" sz="1300" u="sng" dirty="0">
                <a:solidFill>
                  <a:prstClr val="black"/>
                </a:solidFill>
                <a:latin typeface="Trebuchet MS" pitchFamily="34" charset="0"/>
                <a:cs typeface="Trebuchet MS"/>
              </a:rPr>
              <a:t>determinazione forfettaria del reddito d’impresa </a:t>
            </a:r>
            <a:r>
              <a:rPr lang="it-IT" sz="1300" dirty="0">
                <a:solidFill>
                  <a:prstClr val="black"/>
                </a:solidFill>
                <a:latin typeface="Trebuchet MS" pitchFamily="34" charset="0"/>
                <a:cs typeface="Trebuchet MS"/>
              </a:rPr>
              <a:t>applicando all’ammontare dei ricavi conseguiti nell’esercizio delle attività di cui agli artt. 5 e 6, </a:t>
            </a:r>
            <a:r>
              <a:rPr lang="it-IT" sz="1300" u="sng" dirty="0">
                <a:solidFill>
                  <a:prstClr val="black"/>
                </a:solidFill>
                <a:latin typeface="Trebuchet MS" pitchFamily="34" charset="0"/>
                <a:cs typeface="Trebuchet MS"/>
              </a:rPr>
              <a:t>svolte con modalità commerciali</a:t>
            </a:r>
            <a:r>
              <a:rPr lang="it-IT" sz="1300" dirty="0">
                <a:solidFill>
                  <a:prstClr val="black"/>
                </a:solidFill>
                <a:latin typeface="Trebuchet MS" pitchFamily="34" charset="0"/>
                <a:cs typeface="Trebuchet MS"/>
              </a:rPr>
              <a:t>, uno specifico coefficiente di reddito all’ammontare dei ricavi conseguiti nell’anno. </a:t>
            </a:r>
          </a:p>
          <a:p>
            <a:pPr marL="285750" indent="-285750" algn="just" defTabSz="457200">
              <a:buFont typeface="Arial" panose="020B0604020202020204" pitchFamily="34" charset="0"/>
              <a:buChar char="•"/>
            </a:pPr>
            <a:endParaRPr lang="it-IT" sz="1300" dirty="0">
              <a:solidFill>
                <a:prstClr val="black"/>
              </a:solidFill>
              <a:latin typeface="Trebuchet MS" panose="020B0603020202020204" pitchFamily="34" charset="0"/>
            </a:endParaRPr>
          </a:p>
        </p:txBody>
      </p:sp>
      <p:graphicFrame>
        <p:nvGraphicFramePr>
          <p:cNvPr id="16" name="Diagramma 15"/>
          <p:cNvGraphicFramePr/>
          <p:nvPr>
            <p:extLst>
              <p:ext uri="{D42A27DB-BD31-4B8C-83A1-F6EECF244321}">
                <p14:modId xmlns:p14="http://schemas.microsoft.com/office/powerpoint/2010/main" val="1169442330"/>
              </p:ext>
            </p:extLst>
          </p:nvPr>
        </p:nvGraphicFramePr>
        <p:xfrm>
          <a:off x="611560" y="3573016"/>
          <a:ext cx="3840088" cy="2536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7" name="Diagramma 16"/>
          <p:cNvGraphicFramePr/>
          <p:nvPr>
            <p:extLst>
              <p:ext uri="{D42A27DB-BD31-4B8C-83A1-F6EECF244321}">
                <p14:modId xmlns:p14="http://schemas.microsoft.com/office/powerpoint/2010/main" val="350079695"/>
              </p:ext>
            </p:extLst>
          </p:nvPr>
        </p:nvGraphicFramePr>
        <p:xfrm>
          <a:off x="5004048" y="3573016"/>
          <a:ext cx="3840088" cy="25360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8" name="CasellaDiTesto 17"/>
          <p:cNvSpPr txBox="1"/>
          <p:nvPr/>
        </p:nvSpPr>
        <p:spPr>
          <a:xfrm>
            <a:off x="792072" y="3138790"/>
            <a:ext cx="3240360" cy="292388"/>
          </a:xfrm>
          <a:prstGeom prst="rect">
            <a:avLst/>
          </a:prstGeom>
          <a:noFill/>
        </p:spPr>
        <p:txBody>
          <a:bodyPr wrap="square" rtlCol="0">
            <a:spAutoFit/>
          </a:bodyPr>
          <a:lstStyle/>
          <a:p>
            <a:pPr algn="ctr" defTabSz="457200"/>
            <a:r>
              <a:rPr lang="it-IT" sz="1300" b="1" dirty="0">
                <a:solidFill>
                  <a:srgbClr val="3333CC"/>
                </a:solidFill>
                <a:latin typeface="Trebuchet MS" pitchFamily="34" charset="0"/>
                <a:cs typeface="Trebuchet MS"/>
              </a:rPr>
              <a:t>Coefficienti per prestazioni di servizi</a:t>
            </a:r>
          </a:p>
        </p:txBody>
      </p:sp>
      <p:sp>
        <p:nvSpPr>
          <p:cNvPr id="19" name="CasellaDiTesto 18"/>
          <p:cNvSpPr txBox="1"/>
          <p:nvPr/>
        </p:nvSpPr>
        <p:spPr>
          <a:xfrm>
            <a:off x="5106157" y="3115054"/>
            <a:ext cx="3240360" cy="292388"/>
          </a:xfrm>
          <a:prstGeom prst="rect">
            <a:avLst/>
          </a:prstGeom>
          <a:noFill/>
        </p:spPr>
        <p:txBody>
          <a:bodyPr wrap="square" rtlCol="0">
            <a:spAutoFit/>
          </a:bodyPr>
          <a:lstStyle/>
          <a:p>
            <a:pPr algn="ctr" defTabSz="457200"/>
            <a:r>
              <a:rPr lang="it-IT" sz="1300" b="1" dirty="0">
                <a:solidFill>
                  <a:srgbClr val="3333CC"/>
                </a:solidFill>
                <a:latin typeface="Trebuchet MS" pitchFamily="34" charset="0"/>
                <a:cs typeface="Trebuchet MS"/>
              </a:rPr>
              <a:t>Coefficienti altre attività</a:t>
            </a: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23</a:t>
            </a:fld>
            <a:endParaRPr lang="it-IT">
              <a:solidFill>
                <a:prstClr val="black">
                  <a:tint val="75000"/>
                </a:prstClr>
              </a:solidFill>
            </a:endParaRPr>
          </a:p>
        </p:txBody>
      </p:sp>
    </p:spTree>
    <p:extLst>
      <p:ext uri="{BB962C8B-B14F-4D97-AF65-F5344CB8AC3E}">
        <p14:creationId xmlns:p14="http://schemas.microsoft.com/office/powerpoint/2010/main" val="1909727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lnSpc>
                <a:spcPct val="90000"/>
              </a:lnSpc>
              <a:buNone/>
            </a:pPr>
            <a:r>
              <a:rPr lang="it-IT" altLang="it-IT" sz="1500" b="1" u="sng" dirty="0" smtClean="0">
                <a:solidFill>
                  <a:srgbClr val="3333CC"/>
                </a:solidFill>
                <a:latin typeface="Trebuchet MS" pitchFamily="34" charset="0"/>
                <a:cs typeface="Trebuchet MS"/>
              </a:rPr>
              <a:t>ESEMPIO - </a:t>
            </a:r>
            <a:r>
              <a:rPr lang="it-IT" altLang="it-IT" sz="1500" b="1" u="sng" dirty="0">
                <a:solidFill>
                  <a:srgbClr val="3333CC"/>
                </a:solidFill>
                <a:latin typeface="Trebuchet MS" pitchFamily="34" charset="0"/>
                <a:cs typeface="Trebuchet MS"/>
              </a:rPr>
              <a:t>REGIME FISCALE FORFETARIO – ART. 80 CTS</a:t>
            </a:r>
          </a:p>
          <a:p>
            <a:pPr marL="0" lv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a:lnSpc>
                <a:spcPct val="90000"/>
              </a:lnSpc>
              <a:buNone/>
            </a:pPr>
            <a:endParaRPr lang="it-IT" altLang="it-IT" sz="1500" b="1" u="sng" dirty="0">
              <a:solidFill>
                <a:srgbClr val="3333CC"/>
              </a:solidFill>
              <a:latin typeface="Trebuchet MS" pitchFamily="34" charset="0"/>
              <a:cs typeface="Trebuchet MS"/>
            </a:endParaRPr>
          </a:p>
          <a:p>
            <a:pPr marL="0" lvl="0" indent="0" algn="just">
              <a:lnSpc>
                <a:spcPct val="90000"/>
              </a:lnSpc>
              <a:buNone/>
            </a:pPr>
            <a:endParaRPr lang="it-IT" altLang="it-IT" sz="1500" b="1" u="sng" dirty="0" smtClean="0">
              <a:latin typeface="Trebuchet MS" pitchFamily="34" charset="0"/>
              <a:cs typeface="Trebuchet MS"/>
            </a:endParaRPr>
          </a:p>
          <a:p>
            <a:pPr marL="0" lvl="0" indent="0" algn="just">
              <a:lnSpc>
                <a:spcPct val="90000"/>
              </a:lnSpc>
              <a:buNone/>
            </a:pPr>
            <a:r>
              <a:rPr lang="it-IT" altLang="it-IT" sz="1400" dirty="0" smtClean="0">
                <a:latin typeface="Trebuchet MS" pitchFamily="34" charset="0"/>
                <a:cs typeface="Trebuchet MS"/>
              </a:rPr>
              <a:t>Un ETS non commerciale ottiene ricavi per € 350.000 da un’attività che consiste nella cessione di beni.</a:t>
            </a:r>
          </a:p>
          <a:p>
            <a:pPr marL="0" lvl="0" indent="0" algn="just">
              <a:lnSpc>
                <a:spcPct val="90000"/>
              </a:lnSpc>
              <a:buNone/>
            </a:pPr>
            <a:endParaRPr lang="it-IT" altLang="it-IT" sz="1400" dirty="0">
              <a:latin typeface="Trebuchet MS" pitchFamily="34" charset="0"/>
              <a:cs typeface="Trebuchet MS"/>
            </a:endParaRPr>
          </a:p>
          <a:p>
            <a:pPr marL="0" lvl="0" indent="0" algn="just">
              <a:lnSpc>
                <a:spcPct val="90000"/>
              </a:lnSpc>
              <a:buNone/>
            </a:pPr>
            <a:r>
              <a:rPr lang="it-IT" altLang="it-IT" sz="1400" dirty="0" smtClean="0">
                <a:latin typeface="Trebuchet MS" pitchFamily="34" charset="0"/>
                <a:cs typeface="Trebuchet MS"/>
              </a:rPr>
              <a:t>La base imponibile sarà calcolata nel seguente modo:</a:t>
            </a:r>
          </a:p>
          <a:p>
            <a:pPr marL="0" lvl="0" indent="0" algn="just">
              <a:lnSpc>
                <a:spcPct val="90000"/>
              </a:lnSpc>
              <a:buNone/>
            </a:pPr>
            <a:endParaRPr lang="it-IT" altLang="it-IT" sz="1400" dirty="0">
              <a:latin typeface="Trebuchet MS" pitchFamily="34" charset="0"/>
              <a:cs typeface="Trebuchet MS"/>
            </a:endParaRPr>
          </a:p>
          <a:p>
            <a:pPr marL="0" lvl="0" indent="0" algn="just">
              <a:lnSpc>
                <a:spcPct val="90000"/>
              </a:lnSpc>
              <a:buNone/>
            </a:pPr>
            <a:r>
              <a:rPr lang="it-IT" altLang="it-IT" sz="1400" dirty="0" smtClean="0">
                <a:latin typeface="Trebuchet MS" pitchFamily="34" charset="0"/>
                <a:cs typeface="Trebuchet MS"/>
              </a:rPr>
              <a:t>	(130.000 x 5%) + (170.000 x 7%) + (50.000 x 14%) = € 25.400</a:t>
            </a:r>
          </a:p>
          <a:p>
            <a:pPr marL="0" lvl="0" indent="0" algn="just">
              <a:lnSpc>
                <a:spcPct val="90000"/>
              </a:lnSpc>
              <a:buNone/>
            </a:pPr>
            <a:endParaRPr lang="it-IT" altLang="it-IT" sz="1400" dirty="0">
              <a:latin typeface="Trebuchet MS" pitchFamily="34" charset="0"/>
              <a:cs typeface="Trebuchet MS"/>
            </a:endParaRPr>
          </a:p>
          <a:p>
            <a:pPr marL="0" lvl="0" indent="0" algn="just">
              <a:lnSpc>
                <a:spcPct val="90000"/>
              </a:lnSpc>
              <a:buNone/>
            </a:pPr>
            <a:r>
              <a:rPr lang="it-IT" altLang="it-IT" sz="1400" dirty="0" smtClean="0">
                <a:latin typeface="Trebuchet MS" pitchFamily="34" charset="0"/>
                <a:cs typeface="Trebuchet MS"/>
              </a:rPr>
              <a:t>Corrispondente a IRES pari a:</a:t>
            </a:r>
          </a:p>
          <a:p>
            <a:pPr marL="0" lvl="0" indent="0" algn="just">
              <a:lnSpc>
                <a:spcPct val="90000"/>
              </a:lnSpc>
              <a:buNone/>
            </a:pPr>
            <a:endParaRPr lang="it-IT" altLang="it-IT" sz="1400" dirty="0">
              <a:latin typeface="Trebuchet MS" pitchFamily="34" charset="0"/>
              <a:cs typeface="Trebuchet MS"/>
            </a:endParaRPr>
          </a:p>
          <a:p>
            <a:pPr marL="0" lvl="0" indent="0" algn="just">
              <a:lnSpc>
                <a:spcPct val="90000"/>
              </a:lnSpc>
              <a:buNone/>
            </a:pPr>
            <a:r>
              <a:rPr lang="it-IT" altLang="it-IT" sz="1400" dirty="0" smtClean="0">
                <a:latin typeface="Trebuchet MS" pitchFamily="34" charset="0"/>
                <a:cs typeface="Trebuchet MS"/>
              </a:rPr>
              <a:t>	25.400 x 24% = € 6.096</a:t>
            </a:r>
            <a:endParaRPr lang="it-IT" altLang="it-IT" sz="1400" dirty="0">
              <a:latin typeface="Trebuchet MS" pitchFamily="34" charset="0"/>
              <a:cs typeface="Trebuchet MS"/>
            </a:endParaRPr>
          </a:p>
          <a:p>
            <a:pPr marL="0" indent="0">
              <a:buNone/>
            </a:pPr>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24</a:t>
            </a:fld>
            <a:endParaRPr lang="it-IT">
              <a:solidFill>
                <a:prstClr val="black">
                  <a:tint val="75000"/>
                </a:prstClr>
              </a:solidFill>
            </a:endParaRPr>
          </a:p>
        </p:txBody>
      </p:sp>
    </p:spTree>
    <p:extLst>
      <p:ext uri="{BB962C8B-B14F-4D97-AF65-F5344CB8AC3E}">
        <p14:creationId xmlns:p14="http://schemas.microsoft.com/office/powerpoint/2010/main" val="38316524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a:solidFill>
                  <a:srgbClr val="3333CC"/>
                </a:solidFill>
                <a:latin typeface="Trebuchet MS" pitchFamily="34" charset="0"/>
                <a:cs typeface="Trebuchet MS"/>
              </a:rPr>
              <a:t>REGIME FISCALE FORFETARIO – ART. 80 </a:t>
            </a:r>
            <a:r>
              <a:rPr lang="it-IT" altLang="it-IT" sz="1500" b="1" u="sng" dirty="0" smtClean="0">
                <a:solidFill>
                  <a:srgbClr val="3333CC"/>
                </a:solidFill>
                <a:latin typeface="Trebuchet MS" pitchFamily="34" charset="0"/>
                <a:cs typeface="Trebuchet MS"/>
              </a:rPr>
              <a:t>CTS</a:t>
            </a:r>
          </a:p>
          <a:p>
            <a:pPr marL="0" lv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algn="just">
              <a:lnSpc>
                <a:spcPct val="90000"/>
              </a:lnSpc>
              <a:buFont typeface="Arial" panose="020B0604020202020204" pitchFamily="34" charset="0"/>
              <a:buChar char="•"/>
            </a:pPr>
            <a:r>
              <a:rPr lang="it-IT" altLang="it-IT" sz="1400" u="sng" dirty="0">
                <a:latin typeface="Trebuchet MS" pitchFamily="34" charset="0"/>
                <a:cs typeface="Trebuchet MS"/>
              </a:rPr>
              <a:t>L’opzione</a:t>
            </a:r>
            <a:r>
              <a:rPr lang="it-IT" altLang="it-IT" sz="1400" dirty="0">
                <a:latin typeface="Trebuchet MS" pitchFamily="34" charset="0"/>
                <a:cs typeface="Trebuchet MS"/>
              </a:rPr>
              <a:t> per la determinazione forfettaria del reddito </a:t>
            </a:r>
            <a:r>
              <a:rPr lang="it-IT" altLang="it-IT" sz="1400" u="sng" dirty="0">
                <a:latin typeface="Trebuchet MS" pitchFamily="34" charset="0"/>
                <a:cs typeface="Trebuchet MS"/>
              </a:rPr>
              <a:t>è esercitata nella dichiarazione annuale dei redditi </a:t>
            </a:r>
            <a:r>
              <a:rPr lang="it-IT" altLang="it-IT" sz="1400" dirty="0">
                <a:latin typeface="Trebuchet MS" pitchFamily="34" charset="0"/>
                <a:cs typeface="Trebuchet MS"/>
              </a:rPr>
              <a:t>(o in caso di inizio attività con la relativa comunicazione) ed </a:t>
            </a:r>
            <a:r>
              <a:rPr lang="it-IT" altLang="it-IT" sz="1400" u="sng" dirty="0">
                <a:latin typeface="Trebuchet MS" pitchFamily="34" charset="0"/>
                <a:cs typeface="Trebuchet MS"/>
              </a:rPr>
              <a:t>ha effetto</a:t>
            </a:r>
            <a:r>
              <a:rPr lang="it-IT" altLang="it-IT" sz="1400" dirty="0">
                <a:latin typeface="Trebuchet MS" pitchFamily="34" charset="0"/>
                <a:cs typeface="Trebuchet MS"/>
              </a:rPr>
              <a:t> dall’inizio del periodo d’imposta nel corso del quale è esercitata fino a revoca o, comunque, </a:t>
            </a:r>
            <a:r>
              <a:rPr lang="it-IT" altLang="it-IT" sz="1400" u="sng" dirty="0">
                <a:latin typeface="Trebuchet MS" pitchFamily="34" charset="0"/>
                <a:cs typeface="Trebuchet MS"/>
              </a:rPr>
              <a:t>per un triennio</a:t>
            </a:r>
            <a:r>
              <a:rPr lang="it-IT" altLang="it-IT" sz="1400" dirty="0">
                <a:latin typeface="Trebuchet MS" pitchFamily="34" charset="0"/>
                <a:cs typeface="Trebuchet MS"/>
              </a:rPr>
              <a:t>;</a:t>
            </a:r>
          </a:p>
          <a:p>
            <a:pPr algn="just">
              <a:lnSpc>
                <a:spcPct val="90000"/>
              </a:lnSpc>
              <a:buFont typeface="Arial" panose="020B0604020202020204" pitchFamily="34" charset="0"/>
              <a:buChar char="•"/>
            </a:pPr>
            <a:endParaRPr lang="it-IT" altLang="it-IT" sz="1400" dirty="0">
              <a:latin typeface="Trebuchet MS" pitchFamily="34" charset="0"/>
              <a:cs typeface="Trebuchet MS"/>
            </a:endParaRPr>
          </a:p>
          <a:p>
            <a:pPr algn="just">
              <a:lnSpc>
                <a:spcPct val="90000"/>
              </a:lnSpc>
              <a:buFont typeface="Arial" panose="020B0604020202020204" pitchFamily="34" charset="0"/>
              <a:buChar char="•"/>
            </a:pPr>
            <a:r>
              <a:rPr lang="it-IT" altLang="it-IT" sz="1400" u="sng" dirty="0">
                <a:latin typeface="Trebuchet MS" pitchFamily="34" charset="0"/>
                <a:cs typeface="Trebuchet MS"/>
              </a:rPr>
              <a:t>I componenti positivi o negativi di reddito riferiti ad anni precedenti</a:t>
            </a:r>
            <a:r>
              <a:rPr lang="it-IT" altLang="it-IT" sz="1400" dirty="0">
                <a:latin typeface="Trebuchet MS" pitchFamily="34" charset="0"/>
                <a:cs typeface="Trebuchet MS"/>
              </a:rPr>
              <a:t> a quello in cui ha effetto il regime forfettario, la cui tassazione o deduzione è stata rinviata in conformità alle disposizioni di legge, </a:t>
            </a:r>
            <a:r>
              <a:rPr lang="it-IT" altLang="it-IT" sz="1400" u="sng" dirty="0">
                <a:latin typeface="Trebuchet MS" pitchFamily="34" charset="0"/>
                <a:cs typeface="Trebuchet MS"/>
              </a:rPr>
              <a:t>partecipano per le quote residue alla formazione del reddito dell’esercizio precedente a quello di efficacia del regime</a:t>
            </a:r>
            <a:r>
              <a:rPr lang="it-IT" altLang="it-IT" sz="1400" dirty="0">
                <a:latin typeface="Trebuchet MS" pitchFamily="34" charset="0"/>
                <a:cs typeface="Trebuchet MS"/>
              </a:rPr>
              <a:t>;</a:t>
            </a:r>
          </a:p>
          <a:p>
            <a:pPr algn="just">
              <a:lnSpc>
                <a:spcPct val="90000"/>
              </a:lnSpc>
              <a:buFont typeface="Arial" panose="020B0604020202020204" pitchFamily="34" charset="0"/>
              <a:buChar char="•"/>
            </a:pPr>
            <a:endParaRPr lang="it-IT" altLang="it-IT" sz="1400" dirty="0">
              <a:latin typeface="Trebuchet MS" pitchFamily="34" charset="0"/>
              <a:cs typeface="Trebuchet MS"/>
            </a:endParaRPr>
          </a:p>
          <a:p>
            <a:pPr algn="just">
              <a:lnSpc>
                <a:spcPct val="90000"/>
              </a:lnSpc>
              <a:buFont typeface="Arial" panose="020B0604020202020204" pitchFamily="34" charset="0"/>
              <a:buChar char="•"/>
            </a:pPr>
            <a:r>
              <a:rPr lang="it-IT" altLang="it-IT" sz="1400" dirty="0">
                <a:latin typeface="Trebuchet MS" pitchFamily="34" charset="0"/>
                <a:cs typeface="Trebuchet MS"/>
              </a:rPr>
              <a:t>Le perdite fiscali pregresse sono scomputabili  dal reddito determinato forfettariamente, secondo le regole del TUIR;</a:t>
            </a:r>
          </a:p>
          <a:p>
            <a:pPr algn="just">
              <a:lnSpc>
                <a:spcPct val="90000"/>
              </a:lnSpc>
              <a:buFont typeface="Arial" panose="020B0604020202020204" pitchFamily="34" charset="0"/>
              <a:buChar char="•"/>
            </a:pPr>
            <a:endParaRPr lang="it-IT" altLang="it-IT" sz="1400" dirty="0">
              <a:latin typeface="Trebuchet MS" pitchFamily="34" charset="0"/>
              <a:cs typeface="Trebuchet MS"/>
            </a:endParaRPr>
          </a:p>
          <a:p>
            <a:pPr algn="just">
              <a:lnSpc>
                <a:spcPct val="90000"/>
              </a:lnSpc>
              <a:buFont typeface="Arial" panose="020B0604020202020204" pitchFamily="34" charset="0"/>
              <a:buChar char="•"/>
            </a:pPr>
            <a:r>
              <a:rPr lang="it-IT" altLang="it-IT" sz="1400" dirty="0">
                <a:latin typeface="Trebuchet MS" pitchFamily="34" charset="0"/>
                <a:cs typeface="Trebuchet MS"/>
              </a:rPr>
              <a:t>Viene esclusa l’applicabilità degli studi di settore, dei parametri e degli indici sistematici di affidabilità.</a:t>
            </a:r>
          </a:p>
          <a:p>
            <a:pPr marL="0" indent="0" algn="just">
              <a:lnSpc>
                <a:spcPct val="90000"/>
              </a:lnSpc>
              <a:buNone/>
            </a:pPr>
            <a:endParaRPr lang="it-IT" altLang="it-IT" sz="1500" b="1" u="sng" dirty="0" smtClean="0">
              <a:latin typeface="Trebuchet MS" pitchFamily="34" charset="0"/>
              <a:cs typeface="Trebuchet MS"/>
            </a:endParaRPr>
          </a:p>
          <a:p>
            <a:pPr marL="0" indent="0" algn="just">
              <a:lnSpc>
                <a:spcPct val="90000"/>
              </a:lnSpc>
              <a:buNone/>
            </a:pPr>
            <a:endParaRPr lang="it-IT" altLang="it-IT" sz="1500" i="1" dirty="0">
              <a:solidFill>
                <a:srgbClr val="3333CC"/>
              </a:solidFill>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25</a:t>
            </a:fld>
            <a:endParaRPr lang="it-IT">
              <a:solidFill>
                <a:prstClr val="black">
                  <a:tint val="75000"/>
                </a:prstClr>
              </a:solidFill>
            </a:endParaRPr>
          </a:p>
        </p:txBody>
      </p:sp>
    </p:spTree>
    <p:extLst>
      <p:ext uri="{BB962C8B-B14F-4D97-AF65-F5344CB8AC3E}">
        <p14:creationId xmlns:p14="http://schemas.microsoft.com/office/powerpoint/2010/main" val="15355490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a:solidFill>
                  <a:srgbClr val="3333CC"/>
                </a:solidFill>
                <a:latin typeface="Trebuchet MS" pitchFamily="34" charset="0"/>
                <a:cs typeface="Trebuchet MS"/>
              </a:rPr>
              <a:t>REGIME FISCALE FORFETARIO – ART. </a:t>
            </a:r>
            <a:r>
              <a:rPr lang="it-IT" altLang="it-IT" sz="1500" b="1" u="sng" dirty="0" smtClean="0">
                <a:solidFill>
                  <a:srgbClr val="3333CC"/>
                </a:solidFill>
                <a:latin typeface="Trebuchet MS" pitchFamily="34" charset="0"/>
                <a:cs typeface="Trebuchet MS"/>
              </a:rPr>
              <a:t>86 CTS</a:t>
            </a:r>
          </a:p>
          <a:p>
            <a:pPr marL="0" lv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i="1" dirty="0">
              <a:solidFill>
                <a:srgbClr val="3333CC"/>
              </a:solidFill>
              <a:latin typeface="Trebuchet MS" pitchFamily="34" charset="0"/>
              <a:cs typeface="Trebuchet MS"/>
            </a:endParaRPr>
          </a:p>
        </p:txBody>
      </p:sp>
      <p:sp>
        <p:nvSpPr>
          <p:cNvPr id="11" name="CasellaDiTesto 10"/>
          <p:cNvSpPr txBox="1"/>
          <p:nvPr/>
        </p:nvSpPr>
        <p:spPr>
          <a:xfrm>
            <a:off x="467544" y="2272628"/>
            <a:ext cx="7720854" cy="569387"/>
          </a:xfrm>
          <a:prstGeom prst="rect">
            <a:avLst/>
          </a:prstGeom>
          <a:noFill/>
        </p:spPr>
        <p:txBody>
          <a:bodyPr wrap="square" rtlCol="0">
            <a:spAutoFit/>
          </a:bodyPr>
          <a:lstStyle/>
          <a:p>
            <a:pPr algn="just" defTabSz="457200"/>
            <a:r>
              <a:rPr lang="it-IT" sz="1500" dirty="0">
                <a:solidFill>
                  <a:prstClr val="black"/>
                </a:solidFill>
                <a:latin typeface="Trebuchet MS" pitchFamily="34" charset="0"/>
                <a:cs typeface="Trebuchet MS"/>
              </a:rPr>
              <a:t>L’art. 86 del CTS riguarda il regime forfettario </a:t>
            </a:r>
            <a:r>
              <a:rPr lang="it-IT" sz="1500" u="sng" dirty="0">
                <a:solidFill>
                  <a:prstClr val="black"/>
                </a:solidFill>
                <a:latin typeface="Trebuchet MS" pitchFamily="34" charset="0"/>
                <a:cs typeface="Trebuchet MS"/>
              </a:rPr>
              <a:t>per le attività commerciali di APS e ODV</a:t>
            </a:r>
            <a:r>
              <a:rPr lang="it-IT" sz="1500" dirty="0">
                <a:solidFill>
                  <a:prstClr val="black"/>
                </a:solidFill>
                <a:latin typeface="Trebuchet MS" pitchFamily="34" charset="0"/>
                <a:cs typeface="Trebuchet MS"/>
              </a:rPr>
              <a:t>: </a:t>
            </a:r>
          </a:p>
          <a:p>
            <a:pPr marL="285750" indent="-285750" algn="just" defTabSz="457200">
              <a:buFont typeface="Arial" panose="020B0604020202020204" pitchFamily="34" charset="0"/>
              <a:buChar char="•"/>
            </a:pPr>
            <a:endParaRPr lang="it-IT" sz="1600" dirty="0">
              <a:solidFill>
                <a:prstClr val="black"/>
              </a:solidFill>
              <a:latin typeface="Book Antiqua" panose="02040602050305030304" pitchFamily="18" charset="0"/>
            </a:endParaRPr>
          </a:p>
        </p:txBody>
      </p:sp>
      <p:graphicFrame>
        <p:nvGraphicFramePr>
          <p:cNvPr id="12" name="Diagramma 11"/>
          <p:cNvGraphicFramePr/>
          <p:nvPr>
            <p:extLst>
              <p:ext uri="{D42A27DB-BD31-4B8C-83A1-F6EECF244321}">
                <p14:modId xmlns:p14="http://schemas.microsoft.com/office/powerpoint/2010/main" val="1779692392"/>
              </p:ext>
            </p:extLst>
          </p:nvPr>
        </p:nvGraphicFramePr>
        <p:xfrm>
          <a:off x="1547664" y="2708920"/>
          <a:ext cx="5784304"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26</a:t>
            </a:fld>
            <a:endParaRPr lang="it-IT">
              <a:solidFill>
                <a:prstClr val="black">
                  <a:tint val="75000"/>
                </a:prstClr>
              </a:solidFill>
            </a:endParaRPr>
          </a:p>
        </p:txBody>
      </p:sp>
    </p:spTree>
    <p:extLst>
      <p:ext uri="{BB962C8B-B14F-4D97-AF65-F5344CB8AC3E}">
        <p14:creationId xmlns:p14="http://schemas.microsoft.com/office/powerpoint/2010/main" val="24573972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a:solidFill>
                  <a:srgbClr val="3333CC"/>
                </a:solidFill>
                <a:latin typeface="Trebuchet MS" pitchFamily="34" charset="0"/>
                <a:cs typeface="Trebuchet MS"/>
              </a:rPr>
              <a:t>REGIME FISCALE FORFETARIO – ART. </a:t>
            </a:r>
            <a:r>
              <a:rPr lang="it-IT" altLang="it-IT" sz="1500" b="1" u="sng" dirty="0" smtClean="0">
                <a:solidFill>
                  <a:srgbClr val="3333CC"/>
                </a:solidFill>
                <a:latin typeface="Trebuchet MS" pitchFamily="34" charset="0"/>
                <a:cs typeface="Trebuchet MS"/>
              </a:rPr>
              <a:t>86 CTS</a:t>
            </a:r>
          </a:p>
          <a:p>
            <a:pPr marL="0" lv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285750" indent="-285750" algn="just">
              <a:buFont typeface="Arial" panose="020B0604020202020204" pitchFamily="34" charset="0"/>
              <a:buChar char="•"/>
            </a:pPr>
            <a:r>
              <a:rPr lang="it-IT" sz="1400" dirty="0">
                <a:latin typeface="Trebuchet MS" pitchFamily="34" charset="0"/>
                <a:cs typeface="Trebuchet MS"/>
              </a:rPr>
              <a:t>Valgono le regole previste dai commi 5, 6 e 7 dell’art. 80 riguardanti: - le deducibilità/tassazione dei componenti negativi/positivi riferiti ad anni precedenti l’opzione; la </a:t>
            </a:r>
            <a:r>
              <a:rPr lang="it-IT" sz="1400" dirty="0" err="1">
                <a:latin typeface="Trebuchet MS" pitchFamily="34" charset="0"/>
                <a:cs typeface="Trebuchet MS"/>
              </a:rPr>
              <a:t>scomputabilità</a:t>
            </a:r>
            <a:r>
              <a:rPr lang="it-IT" sz="1400" dirty="0">
                <a:latin typeface="Trebuchet MS" pitchFamily="34" charset="0"/>
                <a:cs typeface="Trebuchet MS"/>
              </a:rPr>
              <a:t> delle perdite fiscali pregresse; </a:t>
            </a:r>
            <a:r>
              <a:rPr lang="it-IT" sz="1400" dirty="0" smtClean="0">
                <a:latin typeface="Trebuchet MS" pitchFamily="34" charset="0"/>
                <a:cs typeface="Trebuchet MS"/>
              </a:rPr>
              <a:t>l’esclusione </a:t>
            </a:r>
            <a:r>
              <a:rPr lang="it-IT" sz="1400" dirty="0">
                <a:latin typeface="Trebuchet MS" pitchFamily="34" charset="0"/>
                <a:cs typeface="Trebuchet MS"/>
              </a:rPr>
              <a:t>dagli SDS, parametri e ISA.</a:t>
            </a:r>
          </a:p>
          <a:p>
            <a:pPr marL="285750" indent="-285750" algn="just">
              <a:buFont typeface="Arial" panose="020B0604020202020204" pitchFamily="34" charset="0"/>
              <a:buChar char="•"/>
            </a:pPr>
            <a:endParaRPr lang="it-IT" sz="1400" dirty="0">
              <a:latin typeface="Trebuchet MS" pitchFamily="34" charset="0"/>
              <a:cs typeface="Trebuchet MS"/>
            </a:endParaRPr>
          </a:p>
          <a:p>
            <a:pPr marL="285750" indent="-285750" algn="just">
              <a:buFont typeface="Arial" panose="020B0604020202020204" pitchFamily="34" charset="0"/>
              <a:buChar char="•"/>
            </a:pPr>
            <a:r>
              <a:rPr lang="it-IT" sz="1400" dirty="0">
                <a:latin typeface="Trebuchet MS" pitchFamily="34" charset="0"/>
                <a:cs typeface="Trebuchet MS"/>
              </a:rPr>
              <a:t>L’applicazione del regime forfettario comporta </a:t>
            </a:r>
            <a:r>
              <a:rPr lang="it-IT" sz="1400" b="1" u="sng" dirty="0">
                <a:latin typeface="Trebuchet MS" pitchFamily="34" charset="0"/>
                <a:cs typeface="Trebuchet MS"/>
              </a:rPr>
              <a:t>l’esonero dagli obblighi di registrazione e tenuta delle scritture contabili</a:t>
            </a:r>
            <a:r>
              <a:rPr lang="it-IT" sz="1400" dirty="0">
                <a:latin typeface="Trebuchet MS" pitchFamily="34" charset="0"/>
                <a:cs typeface="Trebuchet MS"/>
              </a:rPr>
              <a:t>;</a:t>
            </a:r>
          </a:p>
          <a:p>
            <a:pPr marL="285750" indent="-285750" algn="just">
              <a:buFont typeface="Arial" panose="020B0604020202020204" pitchFamily="34" charset="0"/>
              <a:buChar char="•"/>
            </a:pPr>
            <a:endParaRPr lang="it-IT" sz="1400" dirty="0">
              <a:latin typeface="Trebuchet MS" pitchFamily="34" charset="0"/>
              <a:cs typeface="Trebuchet MS"/>
            </a:endParaRPr>
          </a:p>
          <a:p>
            <a:pPr marL="285750" indent="-285750" algn="just">
              <a:buFont typeface="Arial" panose="020B0604020202020204" pitchFamily="34" charset="0"/>
              <a:buChar char="•"/>
            </a:pPr>
            <a:r>
              <a:rPr lang="it-IT" sz="1400" dirty="0">
                <a:latin typeface="Trebuchet MS" pitchFamily="34" charset="0"/>
                <a:cs typeface="Trebuchet MS"/>
              </a:rPr>
              <a:t>Non vi è l’obbligo di operare ritenute alla fonte; salvo dover poi indicare in dichiarazione annuale il percettore;</a:t>
            </a:r>
          </a:p>
          <a:p>
            <a:pPr marL="285750" indent="-285750" algn="just">
              <a:buFont typeface="Arial" panose="020B0604020202020204" pitchFamily="34" charset="0"/>
              <a:buChar char="•"/>
            </a:pPr>
            <a:endParaRPr lang="it-IT" sz="1400" dirty="0">
              <a:latin typeface="Trebuchet MS" pitchFamily="34" charset="0"/>
              <a:cs typeface="Trebuchet MS"/>
            </a:endParaRPr>
          </a:p>
          <a:p>
            <a:pPr marL="285750" indent="-285750" algn="just">
              <a:buFont typeface="Arial" panose="020B0604020202020204" pitchFamily="34" charset="0"/>
              <a:buChar char="•"/>
            </a:pPr>
            <a:r>
              <a:rPr lang="it-IT" sz="1400" b="1" u="sng" dirty="0">
                <a:latin typeface="Trebuchet MS" pitchFamily="34" charset="0"/>
                <a:cs typeface="Trebuchet MS"/>
              </a:rPr>
              <a:t>Non si applica la rivalsa IVA e non si detrae l’IVA sugli acquisti</a:t>
            </a:r>
            <a:r>
              <a:rPr lang="it-IT" sz="1400" dirty="0">
                <a:latin typeface="Trebuchet MS" pitchFamily="34" charset="0"/>
                <a:cs typeface="Trebuchet MS"/>
              </a:rPr>
              <a:t>; vi è, inoltre, l’esonero da tutti gli altri obblighi previsti dal Testo unico IVA;</a:t>
            </a:r>
          </a:p>
          <a:p>
            <a:pPr marL="285750" indent="-285750" algn="just">
              <a:buFont typeface="Arial" panose="020B0604020202020204" pitchFamily="34" charset="0"/>
              <a:buChar char="•"/>
            </a:pPr>
            <a:endParaRPr lang="it-IT" sz="1400" dirty="0">
              <a:latin typeface="Trebuchet MS" pitchFamily="34" charset="0"/>
              <a:cs typeface="Trebuchet MS"/>
            </a:endParaRPr>
          </a:p>
          <a:p>
            <a:pPr marL="285750" indent="-285750" algn="just">
              <a:buFont typeface="Arial" panose="020B0604020202020204" pitchFamily="34" charset="0"/>
              <a:buChar char="•"/>
            </a:pPr>
            <a:r>
              <a:rPr lang="it-IT" sz="1400" dirty="0">
                <a:latin typeface="Trebuchet MS" pitchFamily="34" charset="0"/>
                <a:cs typeface="Trebuchet MS"/>
              </a:rPr>
              <a:t>Possibile optare per l’applicazione ordinaria dell’IVA e per l’applicazione delle imposte sul reddito in maniera ordinaria o sulla base del regime forfettario ex art. 80 CTS.</a:t>
            </a: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i="1" dirty="0">
              <a:solidFill>
                <a:srgbClr val="3333CC"/>
              </a:solidFill>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27</a:t>
            </a:fld>
            <a:endParaRPr lang="it-IT">
              <a:solidFill>
                <a:prstClr val="black">
                  <a:tint val="75000"/>
                </a:prstClr>
              </a:solidFill>
            </a:endParaRPr>
          </a:p>
        </p:txBody>
      </p:sp>
    </p:spTree>
    <p:extLst>
      <p:ext uri="{BB962C8B-B14F-4D97-AF65-F5344CB8AC3E}">
        <p14:creationId xmlns:p14="http://schemas.microsoft.com/office/powerpoint/2010/main" val="32893445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lnSpc>
                <a:spcPct val="90000"/>
              </a:lnSpc>
              <a:buNone/>
            </a:pPr>
            <a:r>
              <a:rPr lang="it-IT" altLang="it-IT" sz="1500" b="1" u="sng" dirty="0" smtClean="0">
                <a:solidFill>
                  <a:srgbClr val="3333CC"/>
                </a:solidFill>
                <a:latin typeface="Trebuchet MS" pitchFamily="34" charset="0"/>
                <a:cs typeface="Trebuchet MS"/>
              </a:rPr>
              <a:t>REGIME FISCALE DELLE ORGANIZZAZIONI DI VOLONTARIATO – Art. 84 CTS:</a:t>
            </a:r>
          </a:p>
          <a:p>
            <a:pPr marL="0" indent="0" algn="just">
              <a:lnSpc>
                <a:spcPct val="90000"/>
              </a:lnSpc>
              <a:buNone/>
            </a:pPr>
            <a:endParaRPr lang="it-IT" altLang="it-IT" sz="1500" b="1" u="sng" dirty="0" smtClean="0">
              <a:latin typeface="Trebuchet MS" pitchFamily="34" charset="0"/>
              <a:cs typeface="Trebuchet MS"/>
            </a:endParaRPr>
          </a:p>
          <a:p>
            <a:pPr marL="0" indent="0" algn="just">
              <a:lnSpc>
                <a:spcPct val="90000"/>
              </a:lnSpc>
              <a:buNone/>
            </a:pPr>
            <a:endParaRPr lang="it-IT" altLang="it-IT" sz="1500" b="1" u="sng" dirty="0" smtClean="0">
              <a:latin typeface="Trebuchet MS" pitchFamily="34" charset="0"/>
              <a:cs typeface="Trebuchet MS"/>
            </a:endParaRPr>
          </a:p>
          <a:p>
            <a:pPr marL="0" indent="0" algn="just">
              <a:lnSpc>
                <a:spcPct val="90000"/>
              </a:lnSpc>
              <a:buNone/>
            </a:pPr>
            <a:r>
              <a:rPr lang="it-IT" altLang="it-IT" sz="1400" dirty="0">
                <a:latin typeface="Trebuchet MS" pitchFamily="34" charset="0"/>
                <a:cs typeface="Trebuchet MS"/>
              </a:rPr>
              <a:t> </a:t>
            </a:r>
            <a:r>
              <a:rPr lang="it-IT" altLang="it-IT" sz="1400" dirty="0" smtClean="0">
                <a:latin typeface="Trebuchet MS" pitchFamily="34" charset="0"/>
                <a:cs typeface="Trebuchet MS"/>
              </a:rPr>
              <a:t>«</a:t>
            </a:r>
            <a:r>
              <a:rPr lang="it-IT" altLang="it-IT" sz="1400" i="1" dirty="0" smtClean="0">
                <a:latin typeface="Trebuchet MS" pitchFamily="34" charset="0"/>
                <a:cs typeface="Trebuchet MS"/>
              </a:rPr>
              <a:t>1</a:t>
            </a:r>
            <a:r>
              <a:rPr lang="it-IT" altLang="it-IT" sz="1400" i="1" dirty="0">
                <a:latin typeface="Trebuchet MS" pitchFamily="34" charset="0"/>
                <a:cs typeface="Trebuchet MS"/>
              </a:rPr>
              <a:t>. </a:t>
            </a:r>
            <a:r>
              <a:rPr lang="it-IT" altLang="it-IT" sz="1400" b="1" i="1" u="sng" dirty="0">
                <a:latin typeface="Trebuchet MS" pitchFamily="34" charset="0"/>
                <a:cs typeface="Trebuchet MS"/>
              </a:rPr>
              <a:t>Non si considerano commerciali</a:t>
            </a:r>
            <a:r>
              <a:rPr lang="it-IT" altLang="it-IT" sz="1400" i="1" dirty="0">
                <a:latin typeface="Trebuchet MS" pitchFamily="34" charset="0"/>
                <a:cs typeface="Trebuchet MS"/>
              </a:rPr>
              <a:t>, oltre alle attività di cui </a:t>
            </a:r>
            <a:r>
              <a:rPr lang="it-IT" altLang="it-IT" sz="1400" i="1" dirty="0" smtClean="0">
                <a:latin typeface="Trebuchet MS" pitchFamily="34" charset="0"/>
                <a:cs typeface="Trebuchet MS"/>
              </a:rPr>
              <a:t>all'articolo 79</a:t>
            </a:r>
            <a:r>
              <a:rPr lang="it-IT" altLang="it-IT" sz="1400" i="1" dirty="0">
                <a:latin typeface="Trebuchet MS" pitchFamily="34" charset="0"/>
                <a:cs typeface="Trebuchet MS"/>
              </a:rPr>
              <a:t>, commi 2 e 3, le seguenti attività  effettuate  dalle  organizzazioni  </a:t>
            </a:r>
            <a:r>
              <a:rPr lang="it-IT" altLang="it-IT" sz="1400" i="1" dirty="0" smtClean="0">
                <a:latin typeface="Trebuchet MS" pitchFamily="34" charset="0"/>
                <a:cs typeface="Trebuchet MS"/>
              </a:rPr>
              <a:t>di volontariato </a:t>
            </a:r>
            <a:r>
              <a:rPr lang="it-IT" altLang="it-IT" sz="1400" i="1" dirty="0">
                <a:latin typeface="Trebuchet MS" pitchFamily="34" charset="0"/>
                <a:cs typeface="Trebuchet MS"/>
              </a:rPr>
              <a:t>e </a:t>
            </a:r>
            <a:r>
              <a:rPr lang="it-IT" altLang="it-IT" sz="1400" i="1" u="sng" dirty="0">
                <a:latin typeface="Trebuchet MS" pitchFamily="34" charset="0"/>
                <a:cs typeface="Trebuchet MS"/>
              </a:rPr>
              <a:t>svolte senza l'impiego di mezzi organizzati </a:t>
            </a:r>
            <a:r>
              <a:rPr lang="it-IT" altLang="it-IT" sz="1400" i="1" u="sng" dirty="0" smtClean="0">
                <a:latin typeface="Trebuchet MS" pitchFamily="34" charset="0"/>
                <a:cs typeface="Trebuchet MS"/>
              </a:rPr>
              <a:t>professionalmente</a:t>
            </a:r>
            <a:r>
              <a:rPr lang="it-IT" altLang="it-IT" sz="1400" i="1" dirty="0" smtClean="0">
                <a:latin typeface="Trebuchet MS" pitchFamily="34" charset="0"/>
                <a:cs typeface="Trebuchet MS"/>
              </a:rPr>
              <a:t> per </a:t>
            </a:r>
            <a:r>
              <a:rPr lang="it-IT" altLang="it-IT" sz="1400" i="1" dirty="0">
                <a:latin typeface="Trebuchet MS" pitchFamily="34" charset="0"/>
                <a:cs typeface="Trebuchet MS"/>
              </a:rPr>
              <a:t>fini di concorrenzialità sul mercato:</a:t>
            </a:r>
          </a:p>
          <a:p>
            <a:pPr marL="0" indent="0" algn="just">
              <a:lnSpc>
                <a:spcPct val="90000"/>
              </a:lnSpc>
              <a:buNone/>
            </a:pPr>
            <a:r>
              <a:rPr lang="it-IT" altLang="it-IT" sz="1400" i="1" dirty="0">
                <a:latin typeface="Trebuchet MS" pitchFamily="34" charset="0"/>
                <a:cs typeface="Trebuchet MS"/>
              </a:rPr>
              <a:t>    a) attività di vendita di beni acquisiti da terzi a  titolo  gratuito  </a:t>
            </a:r>
            <a:r>
              <a:rPr lang="it-IT" altLang="it-IT" sz="1400" i="1" dirty="0" smtClean="0">
                <a:latin typeface="Trebuchet MS" pitchFamily="34" charset="0"/>
                <a:cs typeface="Trebuchet MS"/>
              </a:rPr>
              <a:t>a fini </a:t>
            </a:r>
            <a:r>
              <a:rPr lang="it-IT" altLang="it-IT" sz="1400" i="1" dirty="0">
                <a:latin typeface="Trebuchet MS" pitchFamily="34" charset="0"/>
                <a:cs typeface="Trebuchet MS"/>
              </a:rPr>
              <a:t>di sovvenzione, </a:t>
            </a:r>
            <a:r>
              <a:rPr lang="it-IT" altLang="it-IT" sz="1400" i="1" dirty="0" smtClean="0">
                <a:latin typeface="Trebuchet MS" pitchFamily="34" charset="0"/>
                <a:cs typeface="Trebuchet MS"/>
              </a:rPr>
              <a:t>a condizione </a:t>
            </a:r>
            <a:r>
              <a:rPr lang="it-IT" altLang="it-IT" sz="1400" i="1" dirty="0">
                <a:latin typeface="Trebuchet MS" pitchFamily="34" charset="0"/>
                <a:cs typeface="Trebuchet MS"/>
              </a:rPr>
              <a:t>che la  vendita  sia  curata  </a:t>
            </a:r>
            <a:r>
              <a:rPr lang="it-IT" altLang="it-IT" sz="1400" i="1" dirty="0" smtClean="0">
                <a:latin typeface="Trebuchet MS" pitchFamily="34" charset="0"/>
                <a:cs typeface="Trebuchet MS"/>
              </a:rPr>
              <a:t>direttamente dall'organizzazione </a:t>
            </a:r>
            <a:r>
              <a:rPr lang="it-IT" altLang="it-IT" sz="1400" i="1" dirty="0">
                <a:latin typeface="Trebuchet MS" pitchFamily="34" charset="0"/>
                <a:cs typeface="Trebuchet MS"/>
              </a:rPr>
              <a:t>senza alcun intermediario;</a:t>
            </a:r>
          </a:p>
          <a:p>
            <a:pPr marL="0" indent="0" algn="just">
              <a:lnSpc>
                <a:spcPct val="90000"/>
              </a:lnSpc>
              <a:buNone/>
            </a:pPr>
            <a:r>
              <a:rPr lang="it-IT" altLang="it-IT" sz="1400" i="1" dirty="0">
                <a:latin typeface="Trebuchet MS" pitchFamily="34" charset="0"/>
                <a:cs typeface="Trebuchet MS"/>
              </a:rPr>
              <a:t>    b) cessione di beni prodotti dagli assistiti e dai  volontari  </a:t>
            </a:r>
            <a:r>
              <a:rPr lang="it-IT" altLang="it-IT" sz="1400" i="1" dirty="0" smtClean="0">
                <a:latin typeface="Trebuchet MS" pitchFamily="34" charset="0"/>
                <a:cs typeface="Trebuchet MS"/>
              </a:rPr>
              <a:t>sempreché la </a:t>
            </a:r>
            <a:r>
              <a:rPr lang="it-IT" altLang="it-IT" sz="1400" i="1" dirty="0">
                <a:latin typeface="Trebuchet MS" pitchFamily="34" charset="0"/>
                <a:cs typeface="Trebuchet MS"/>
              </a:rPr>
              <a:t>vendita dei  prodotti  sia  curata  direttamente  dall'organizzazione  </a:t>
            </a:r>
            <a:r>
              <a:rPr lang="it-IT" altLang="it-IT" sz="1400" i="1" dirty="0" smtClean="0">
                <a:latin typeface="Trebuchet MS" pitchFamily="34" charset="0"/>
                <a:cs typeface="Trebuchet MS"/>
              </a:rPr>
              <a:t>di volontariato </a:t>
            </a:r>
            <a:r>
              <a:rPr lang="it-IT" altLang="it-IT" sz="1400" i="1" dirty="0">
                <a:latin typeface="Trebuchet MS" pitchFamily="34" charset="0"/>
                <a:cs typeface="Trebuchet MS"/>
              </a:rPr>
              <a:t>senza alcun intermediario;</a:t>
            </a:r>
          </a:p>
          <a:p>
            <a:pPr marL="0" indent="0" algn="just">
              <a:lnSpc>
                <a:spcPct val="90000"/>
              </a:lnSpc>
              <a:buNone/>
            </a:pPr>
            <a:r>
              <a:rPr lang="it-IT" altLang="it-IT" sz="1400" i="1" dirty="0">
                <a:latin typeface="Trebuchet MS" pitchFamily="34" charset="0"/>
                <a:cs typeface="Trebuchet MS"/>
              </a:rPr>
              <a:t>    c) attività di somministrazione di alimenti e bevande  in  occasione  </a:t>
            </a:r>
            <a:r>
              <a:rPr lang="it-IT" altLang="it-IT" sz="1400" i="1" dirty="0" smtClean="0">
                <a:latin typeface="Trebuchet MS" pitchFamily="34" charset="0"/>
                <a:cs typeface="Trebuchet MS"/>
              </a:rPr>
              <a:t>di raduni</a:t>
            </a:r>
            <a:r>
              <a:rPr lang="it-IT" altLang="it-IT" sz="1400" i="1" dirty="0">
                <a:latin typeface="Trebuchet MS" pitchFamily="34" charset="0"/>
                <a:cs typeface="Trebuchet MS"/>
              </a:rPr>
              <a:t>, manifestazioni, celebrazioni e simili a carattere occasionale</a:t>
            </a:r>
            <a:r>
              <a:rPr lang="it-IT" altLang="it-IT" sz="1400" i="1" dirty="0" smtClean="0">
                <a:latin typeface="Trebuchet MS" pitchFamily="34" charset="0"/>
                <a:cs typeface="Trebuchet MS"/>
              </a:rPr>
              <a:t>.</a:t>
            </a:r>
          </a:p>
          <a:p>
            <a:pPr marL="0" indent="0" algn="just">
              <a:lnSpc>
                <a:spcPct val="90000"/>
              </a:lnSpc>
              <a:buNone/>
            </a:pPr>
            <a:endParaRPr lang="it-IT" altLang="it-IT" sz="1400" i="1" dirty="0" smtClean="0">
              <a:latin typeface="Trebuchet MS" pitchFamily="34" charset="0"/>
              <a:cs typeface="Trebuchet MS"/>
            </a:endParaRPr>
          </a:p>
          <a:p>
            <a:pPr marL="0" indent="0" algn="just">
              <a:lnSpc>
                <a:spcPct val="90000"/>
              </a:lnSpc>
              <a:buNone/>
            </a:pPr>
            <a:endParaRPr lang="it-IT" altLang="it-IT" sz="1400" i="1" dirty="0">
              <a:latin typeface="Trebuchet MS" pitchFamily="34" charset="0"/>
              <a:cs typeface="Trebuchet MS"/>
            </a:endParaRPr>
          </a:p>
          <a:p>
            <a:pPr marL="0" indent="0" algn="just">
              <a:lnSpc>
                <a:spcPct val="90000"/>
              </a:lnSpc>
              <a:buNone/>
            </a:pPr>
            <a:r>
              <a:rPr lang="it-IT" altLang="it-IT" sz="1400" i="1" dirty="0">
                <a:latin typeface="Trebuchet MS" pitchFamily="34" charset="0"/>
                <a:cs typeface="Trebuchet MS"/>
              </a:rPr>
              <a:t>  2. </a:t>
            </a:r>
            <a:r>
              <a:rPr lang="it-IT" altLang="it-IT" sz="1400" b="1" i="1" u="sng" dirty="0">
                <a:latin typeface="Trebuchet MS" pitchFamily="34" charset="0"/>
                <a:cs typeface="Trebuchet MS"/>
              </a:rPr>
              <a:t>I redditi degli immobili destinati in via esclusiva allo svolgimento </a:t>
            </a:r>
            <a:r>
              <a:rPr lang="it-IT" altLang="it-IT" sz="1400" b="1" i="1" u="sng" dirty="0" smtClean="0">
                <a:latin typeface="Trebuchet MS" pitchFamily="34" charset="0"/>
                <a:cs typeface="Trebuchet MS"/>
              </a:rPr>
              <a:t>di attività </a:t>
            </a:r>
            <a:r>
              <a:rPr lang="it-IT" altLang="it-IT" sz="1400" b="1" i="1" u="sng" dirty="0">
                <a:latin typeface="Trebuchet MS" pitchFamily="34" charset="0"/>
                <a:cs typeface="Trebuchet MS"/>
              </a:rPr>
              <a:t>non commerciale da parte delle organizzazioni di volontariato  </a:t>
            </a:r>
            <a:r>
              <a:rPr lang="it-IT" altLang="it-IT" sz="1400" b="1" i="1" u="sng" dirty="0" smtClean="0">
                <a:latin typeface="Trebuchet MS" pitchFamily="34" charset="0"/>
                <a:cs typeface="Trebuchet MS"/>
              </a:rPr>
              <a:t>sono esenti </a:t>
            </a:r>
            <a:r>
              <a:rPr lang="it-IT" altLang="it-IT" sz="1400" b="1" i="1" u="sng" dirty="0">
                <a:latin typeface="Trebuchet MS" pitchFamily="34" charset="0"/>
                <a:cs typeface="Trebuchet MS"/>
              </a:rPr>
              <a:t>dall'imposta sul reddito delle società</a:t>
            </a:r>
            <a:r>
              <a:rPr lang="it-IT" altLang="it-IT" sz="1400" i="1" dirty="0" smtClean="0">
                <a:latin typeface="Trebuchet MS" pitchFamily="34" charset="0"/>
                <a:cs typeface="Trebuchet MS"/>
              </a:rPr>
              <a:t>.</a:t>
            </a:r>
            <a:r>
              <a:rPr lang="it-IT" altLang="it-IT" sz="1400" dirty="0" smtClean="0">
                <a:latin typeface="Trebuchet MS" pitchFamily="34" charset="0"/>
                <a:cs typeface="Trebuchet MS"/>
              </a:rPr>
              <a:t>»</a:t>
            </a:r>
          </a:p>
          <a:p>
            <a:pPr marL="0" indent="0" algn="just">
              <a:lnSpc>
                <a:spcPct val="90000"/>
              </a:lnSpc>
              <a:buNone/>
            </a:pPr>
            <a:endParaRPr lang="it-IT" altLang="it-IT" sz="1500" i="1" dirty="0">
              <a:solidFill>
                <a:srgbClr val="3333CC"/>
              </a:solidFill>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28</a:t>
            </a:fld>
            <a:endParaRPr lang="it-IT">
              <a:solidFill>
                <a:prstClr val="black">
                  <a:tint val="75000"/>
                </a:prstClr>
              </a:solidFill>
            </a:endParaRPr>
          </a:p>
        </p:txBody>
      </p:sp>
    </p:spTree>
    <p:extLst>
      <p:ext uri="{BB962C8B-B14F-4D97-AF65-F5344CB8AC3E}">
        <p14:creationId xmlns:p14="http://schemas.microsoft.com/office/powerpoint/2010/main" val="30471081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lnSpc>
                <a:spcPct val="90000"/>
              </a:lnSpc>
              <a:buNone/>
            </a:pPr>
            <a:r>
              <a:rPr lang="it-IT" altLang="it-IT" sz="1500" b="1" u="sng" dirty="0" smtClean="0">
                <a:solidFill>
                  <a:srgbClr val="3333CC"/>
                </a:solidFill>
                <a:latin typeface="Trebuchet MS" pitchFamily="34" charset="0"/>
                <a:cs typeface="Trebuchet MS"/>
              </a:rPr>
              <a:t>REGIME FISCALE DELLE ASSOC. DI PROMOZIONE SOCIALE  – Art. 85 CTS:</a:t>
            </a: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smtClean="0">
              <a:latin typeface="Trebuchet MS" pitchFamily="34" charset="0"/>
              <a:cs typeface="Trebuchet MS"/>
            </a:endParaRPr>
          </a:p>
          <a:p>
            <a:pPr marL="0" indent="0" algn="just">
              <a:lnSpc>
                <a:spcPct val="90000"/>
              </a:lnSpc>
              <a:buNone/>
            </a:pPr>
            <a:r>
              <a:rPr lang="it-IT" altLang="it-IT" sz="1400" i="1" dirty="0" smtClean="0">
                <a:latin typeface="Trebuchet MS" pitchFamily="34" charset="0"/>
                <a:cs typeface="Trebuchet MS"/>
              </a:rPr>
              <a:t>«1</a:t>
            </a:r>
            <a:r>
              <a:rPr lang="it-IT" altLang="it-IT" sz="1400" i="1" dirty="0">
                <a:latin typeface="Trebuchet MS" pitchFamily="34" charset="0"/>
                <a:cs typeface="Trebuchet MS"/>
              </a:rPr>
              <a:t>. </a:t>
            </a:r>
            <a:r>
              <a:rPr lang="it-IT" altLang="it-IT" sz="1400" b="1" i="1" dirty="0">
                <a:latin typeface="Trebuchet MS" pitchFamily="34" charset="0"/>
                <a:cs typeface="Trebuchet MS"/>
              </a:rPr>
              <a:t>Non si considerano commerciali</a:t>
            </a:r>
            <a:r>
              <a:rPr lang="it-IT" altLang="it-IT" sz="1400" i="1" dirty="0">
                <a:latin typeface="Trebuchet MS" pitchFamily="34" charset="0"/>
                <a:cs typeface="Trebuchet MS"/>
              </a:rPr>
              <a:t> le attività svolte dalle associazioni </a:t>
            </a:r>
            <a:r>
              <a:rPr lang="it-IT" altLang="it-IT" sz="1400" i="1" dirty="0" smtClean="0">
                <a:latin typeface="Trebuchet MS" pitchFamily="34" charset="0"/>
                <a:cs typeface="Trebuchet MS"/>
              </a:rPr>
              <a:t>di promozione  </a:t>
            </a:r>
            <a:r>
              <a:rPr lang="it-IT" altLang="it-IT" sz="1400" i="1" dirty="0">
                <a:latin typeface="Trebuchet MS" pitchFamily="34" charset="0"/>
                <a:cs typeface="Trebuchet MS"/>
              </a:rPr>
              <a:t>sociale  in  diretta  attuazione   degli   scopi   </a:t>
            </a:r>
            <a:r>
              <a:rPr lang="it-IT" altLang="it-IT" sz="1400" i="1" dirty="0" smtClean="0">
                <a:latin typeface="Trebuchet MS" pitchFamily="34" charset="0"/>
                <a:cs typeface="Trebuchet MS"/>
              </a:rPr>
              <a:t>istituzionali </a:t>
            </a:r>
            <a:r>
              <a:rPr lang="it-IT" altLang="it-IT" sz="1400" i="1" u="sng" dirty="0" smtClean="0">
                <a:latin typeface="Trebuchet MS" pitchFamily="34" charset="0"/>
                <a:cs typeface="Trebuchet MS"/>
              </a:rPr>
              <a:t>effettuate </a:t>
            </a:r>
            <a:r>
              <a:rPr lang="it-IT" altLang="it-IT" sz="1400" i="1" u="sng" dirty="0">
                <a:latin typeface="Trebuchet MS" pitchFamily="34" charset="0"/>
                <a:cs typeface="Trebuchet MS"/>
              </a:rPr>
              <a:t>verso pagamento di  corrispettivi  specifici  nei  confronti  </a:t>
            </a:r>
            <a:r>
              <a:rPr lang="it-IT" altLang="it-IT" sz="1400" i="1" u="sng" dirty="0" smtClean="0">
                <a:latin typeface="Trebuchet MS" pitchFamily="34" charset="0"/>
                <a:cs typeface="Trebuchet MS"/>
              </a:rPr>
              <a:t>dei propri </a:t>
            </a:r>
            <a:r>
              <a:rPr lang="it-IT" altLang="it-IT" sz="1400" i="1" u="sng" dirty="0">
                <a:latin typeface="Trebuchet MS" pitchFamily="34" charset="0"/>
                <a:cs typeface="Trebuchet MS"/>
              </a:rPr>
              <a:t>associati e dei  familiari  conviventi  degli  stessi</a:t>
            </a:r>
            <a:r>
              <a:rPr lang="it-IT" altLang="it-IT" sz="1400" i="1" dirty="0">
                <a:latin typeface="Trebuchet MS" pitchFamily="34" charset="0"/>
                <a:cs typeface="Trebuchet MS"/>
              </a:rPr>
              <a:t>,  ovvero  </a:t>
            </a:r>
            <a:r>
              <a:rPr lang="it-IT" altLang="it-IT" sz="1400" i="1" dirty="0" smtClean="0">
                <a:latin typeface="Trebuchet MS" pitchFamily="34" charset="0"/>
                <a:cs typeface="Trebuchet MS"/>
              </a:rPr>
              <a:t>degli associati </a:t>
            </a:r>
            <a:r>
              <a:rPr lang="it-IT" altLang="it-IT" sz="1400" i="1" dirty="0">
                <a:latin typeface="Trebuchet MS" pitchFamily="34" charset="0"/>
                <a:cs typeface="Trebuchet MS"/>
              </a:rPr>
              <a:t>di altre associazioni che svolgono la medesima attività e che  </a:t>
            </a:r>
            <a:r>
              <a:rPr lang="it-IT" altLang="it-IT" sz="1400" i="1" dirty="0" smtClean="0">
                <a:latin typeface="Trebuchet MS" pitchFamily="34" charset="0"/>
                <a:cs typeface="Trebuchet MS"/>
              </a:rPr>
              <a:t>per legge</a:t>
            </a:r>
            <a:r>
              <a:rPr lang="it-IT" altLang="it-IT" sz="1400" i="1" dirty="0">
                <a:latin typeface="Trebuchet MS" pitchFamily="34" charset="0"/>
                <a:cs typeface="Trebuchet MS"/>
              </a:rPr>
              <a:t>, regolamento, atto costitutivo  o  statuto  fanno  parte  di  </a:t>
            </a:r>
            <a:r>
              <a:rPr lang="it-IT" altLang="it-IT" sz="1400" i="1" dirty="0" smtClean="0">
                <a:latin typeface="Trebuchet MS" pitchFamily="34" charset="0"/>
                <a:cs typeface="Trebuchet MS"/>
              </a:rPr>
              <a:t>un'unica organizzazione </a:t>
            </a:r>
            <a:r>
              <a:rPr lang="it-IT" altLang="it-IT" sz="1400" i="1" dirty="0">
                <a:latin typeface="Trebuchet MS" pitchFamily="34" charset="0"/>
                <a:cs typeface="Trebuchet MS"/>
              </a:rPr>
              <a:t>locale o nazionale, nonché nei confronti di enti composti  </a:t>
            </a:r>
            <a:r>
              <a:rPr lang="it-IT" altLang="it-IT" sz="1400" i="1" dirty="0" smtClean="0">
                <a:latin typeface="Trebuchet MS" pitchFamily="34" charset="0"/>
                <a:cs typeface="Trebuchet MS"/>
              </a:rPr>
              <a:t>in misura </a:t>
            </a:r>
            <a:r>
              <a:rPr lang="it-IT" altLang="it-IT" sz="1400" i="1" dirty="0">
                <a:latin typeface="Trebuchet MS" pitchFamily="34" charset="0"/>
                <a:cs typeface="Trebuchet MS"/>
              </a:rPr>
              <a:t>non inferiore al settanta percento da enti del Terzo settore ai </a:t>
            </a:r>
            <a:r>
              <a:rPr lang="it-IT" altLang="it-IT" sz="1400" i="1" dirty="0" smtClean="0">
                <a:latin typeface="Trebuchet MS" pitchFamily="34" charset="0"/>
                <a:cs typeface="Trebuchet MS"/>
              </a:rPr>
              <a:t>sensi dell'articolo </a:t>
            </a:r>
            <a:r>
              <a:rPr lang="it-IT" altLang="it-IT" sz="1400" i="1" dirty="0">
                <a:latin typeface="Trebuchet MS" pitchFamily="34" charset="0"/>
                <a:cs typeface="Trebuchet MS"/>
              </a:rPr>
              <a:t>5, comma 1, lettera m</a:t>
            </a:r>
            <a:r>
              <a:rPr lang="it-IT" altLang="it-IT" sz="1400" i="1" dirty="0" smtClean="0">
                <a:latin typeface="Trebuchet MS" pitchFamily="34" charset="0"/>
                <a:cs typeface="Trebuchet MS"/>
              </a:rPr>
              <a:t>).</a:t>
            </a:r>
          </a:p>
          <a:p>
            <a:pPr marL="0" indent="0" algn="just">
              <a:lnSpc>
                <a:spcPct val="90000"/>
              </a:lnSpc>
              <a:buNone/>
            </a:pPr>
            <a:endParaRPr lang="it-IT" altLang="it-IT" sz="1400" i="1" dirty="0" smtClean="0">
              <a:latin typeface="Trebuchet MS" pitchFamily="34" charset="0"/>
              <a:cs typeface="Trebuchet MS"/>
            </a:endParaRPr>
          </a:p>
          <a:p>
            <a:pPr marL="0" indent="0" algn="just">
              <a:lnSpc>
                <a:spcPct val="90000"/>
              </a:lnSpc>
              <a:buNone/>
            </a:pPr>
            <a:endParaRPr lang="it-IT" altLang="it-IT" sz="1400" i="1" dirty="0">
              <a:latin typeface="Trebuchet MS" pitchFamily="34" charset="0"/>
              <a:cs typeface="Trebuchet MS"/>
            </a:endParaRPr>
          </a:p>
          <a:p>
            <a:pPr marL="0" indent="0" algn="just">
              <a:lnSpc>
                <a:spcPct val="90000"/>
              </a:lnSpc>
              <a:buNone/>
            </a:pPr>
            <a:r>
              <a:rPr lang="it-IT" altLang="it-IT" sz="1400" i="1" dirty="0">
                <a:latin typeface="Trebuchet MS" pitchFamily="34" charset="0"/>
                <a:cs typeface="Trebuchet MS"/>
              </a:rPr>
              <a:t>  2. </a:t>
            </a:r>
            <a:r>
              <a:rPr lang="it-IT" altLang="it-IT" sz="1400" b="1" i="1" dirty="0">
                <a:latin typeface="Trebuchet MS" pitchFamily="34" charset="0"/>
                <a:cs typeface="Trebuchet MS"/>
              </a:rPr>
              <a:t>Non si considerano, altresì, commerciali</a:t>
            </a:r>
            <a:r>
              <a:rPr lang="it-IT" altLang="it-IT" sz="1400" i="1" dirty="0">
                <a:latin typeface="Trebuchet MS" pitchFamily="34" charset="0"/>
                <a:cs typeface="Trebuchet MS"/>
              </a:rPr>
              <a:t>, ai  fini  delle  imposte  </a:t>
            </a:r>
            <a:r>
              <a:rPr lang="it-IT" altLang="it-IT" sz="1400" i="1" dirty="0" smtClean="0">
                <a:latin typeface="Trebuchet MS" pitchFamily="34" charset="0"/>
                <a:cs typeface="Trebuchet MS"/>
              </a:rPr>
              <a:t>sui redditi</a:t>
            </a:r>
            <a:r>
              <a:rPr lang="it-IT" altLang="it-IT" sz="1400" i="1" dirty="0">
                <a:latin typeface="Trebuchet MS" pitchFamily="34" charset="0"/>
                <a:cs typeface="Trebuchet MS"/>
              </a:rPr>
              <a:t>,  le  cessioni  anche  a  terzi  di  proprie  pubblicazioni   </a:t>
            </a:r>
            <a:r>
              <a:rPr lang="it-IT" altLang="it-IT" sz="1400" i="1" dirty="0" smtClean="0">
                <a:latin typeface="Trebuchet MS" pitchFamily="34" charset="0"/>
                <a:cs typeface="Trebuchet MS"/>
              </a:rPr>
              <a:t>cedute prevalentemente </a:t>
            </a:r>
            <a:r>
              <a:rPr lang="it-IT" altLang="it-IT" sz="1400" i="1" dirty="0">
                <a:latin typeface="Trebuchet MS" pitchFamily="34" charset="0"/>
                <a:cs typeface="Trebuchet MS"/>
              </a:rPr>
              <a:t>agli associati e ai familiari conviventi degli stessi  </a:t>
            </a:r>
            <a:r>
              <a:rPr lang="it-IT" altLang="it-IT" sz="1400" i="1" dirty="0" smtClean="0">
                <a:latin typeface="Trebuchet MS" pitchFamily="34" charset="0"/>
                <a:cs typeface="Trebuchet MS"/>
              </a:rPr>
              <a:t>verso pagamento   </a:t>
            </a:r>
            <a:r>
              <a:rPr lang="it-IT" altLang="it-IT" sz="1400" i="1" dirty="0">
                <a:latin typeface="Trebuchet MS" pitchFamily="34" charset="0"/>
                <a:cs typeface="Trebuchet MS"/>
              </a:rPr>
              <a:t>di   corrispettivi   specifici   in   attuazione   degli   </a:t>
            </a:r>
            <a:r>
              <a:rPr lang="it-IT" altLang="it-IT" sz="1400" i="1" dirty="0" smtClean="0">
                <a:latin typeface="Trebuchet MS" pitchFamily="34" charset="0"/>
                <a:cs typeface="Trebuchet MS"/>
              </a:rPr>
              <a:t>scopi istituzionali</a:t>
            </a:r>
            <a:r>
              <a:rPr lang="it-IT" altLang="it-IT" sz="1400" i="1" dirty="0">
                <a:latin typeface="Trebuchet MS" pitchFamily="34" charset="0"/>
                <a:cs typeface="Trebuchet MS"/>
              </a:rPr>
              <a:t>.</a:t>
            </a:r>
          </a:p>
          <a:p>
            <a:pPr marL="0" indent="0" algn="just">
              <a:lnSpc>
                <a:spcPct val="90000"/>
              </a:lnSpc>
              <a:buNone/>
            </a:pPr>
            <a:r>
              <a:rPr lang="it-IT" altLang="it-IT" sz="1400" i="1" dirty="0">
                <a:latin typeface="Trebuchet MS" pitchFamily="34" charset="0"/>
                <a:cs typeface="Trebuchet MS"/>
              </a:rPr>
              <a:t>  </a:t>
            </a:r>
          </a:p>
          <a:p>
            <a:pPr marL="0" indent="0" algn="just">
              <a:lnSpc>
                <a:spcPct val="90000"/>
              </a:lnSpc>
              <a:buNone/>
            </a:pPr>
            <a:r>
              <a:rPr lang="it-IT" altLang="it-IT" sz="1200" i="1" dirty="0" smtClean="0">
                <a:latin typeface="Trebuchet MS" pitchFamily="34" charset="0"/>
                <a:cs typeface="Trebuchet MS"/>
              </a:rPr>
              <a:t>…. Continua slide successiva ….</a:t>
            </a:r>
            <a:endParaRPr lang="it-IT" altLang="it-IT" sz="1200" i="1" dirty="0">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29</a:t>
            </a:fld>
            <a:endParaRPr lang="it-IT">
              <a:solidFill>
                <a:prstClr val="black">
                  <a:tint val="75000"/>
                </a:prstClr>
              </a:solidFill>
            </a:endParaRPr>
          </a:p>
        </p:txBody>
      </p:sp>
    </p:spTree>
    <p:extLst>
      <p:ext uri="{BB962C8B-B14F-4D97-AF65-F5344CB8AC3E}">
        <p14:creationId xmlns:p14="http://schemas.microsoft.com/office/powerpoint/2010/main" val="2859974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3600" dirty="0"/>
          </a:p>
        </p:txBody>
      </p:sp>
      <p:sp>
        <p:nvSpPr>
          <p:cNvPr id="3" name="Segnaposto contenuto 2"/>
          <p:cNvSpPr>
            <a:spLocks noGrp="1"/>
          </p:cNvSpPr>
          <p:nvPr>
            <p:ph idx="1"/>
          </p:nvPr>
        </p:nvSpPr>
        <p:spPr/>
        <p:txBody>
          <a:bodyPr>
            <a:normAutofit/>
          </a:bodyPr>
          <a:lstStyle/>
          <a:p>
            <a:pPr marL="0" lv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a:lnSpc>
                <a:spcPct val="90000"/>
              </a:lnSpc>
              <a:buNone/>
            </a:pPr>
            <a:r>
              <a:rPr lang="it-IT" altLang="it-IT" sz="1500" b="1" u="sng" dirty="0" smtClean="0">
                <a:solidFill>
                  <a:srgbClr val="3333CC"/>
                </a:solidFill>
                <a:latin typeface="Trebuchet MS" pitchFamily="34" charset="0"/>
                <a:cs typeface="Trebuchet MS"/>
              </a:rPr>
              <a:t>RIFERIMENTI NORMATIVI</a:t>
            </a:r>
            <a:endParaRPr lang="it-IT" altLang="it-IT" sz="1500" dirty="0"/>
          </a:p>
          <a:p>
            <a:pPr marL="0" lvl="0" indent="0" algn="just">
              <a:lnSpc>
                <a:spcPct val="90000"/>
              </a:lnSpc>
              <a:buNone/>
            </a:pPr>
            <a:endParaRPr lang="it-IT" sz="1500" dirty="0" smtClean="0">
              <a:latin typeface="Trebuchet MS" panose="020B0603020202020204" pitchFamily="34" charset="0"/>
            </a:endParaRPr>
          </a:p>
          <a:p>
            <a:pPr marL="0" lvl="0" indent="0" algn="just">
              <a:lnSpc>
                <a:spcPct val="90000"/>
              </a:lnSpc>
              <a:buNone/>
            </a:pPr>
            <a:endParaRPr lang="it-IT" sz="1400" dirty="0" smtClean="0">
              <a:latin typeface="Trebuchet MS" panose="020B0603020202020204" pitchFamily="34" charset="0"/>
            </a:endParaRPr>
          </a:p>
          <a:p>
            <a:r>
              <a:rPr lang="it-IT" sz="1400" dirty="0" smtClean="0">
                <a:latin typeface="Trebuchet MS" panose="020B0603020202020204" pitchFamily="34" charset="0"/>
              </a:rPr>
              <a:t>D. </a:t>
            </a:r>
            <a:r>
              <a:rPr lang="it-IT" sz="1400" dirty="0" err="1" smtClean="0">
                <a:latin typeface="Trebuchet MS" panose="020B0603020202020204" pitchFamily="34" charset="0"/>
              </a:rPr>
              <a:t>Lgs</a:t>
            </a:r>
            <a:r>
              <a:rPr lang="it-IT" sz="1400" dirty="0" smtClean="0">
                <a:latin typeface="Trebuchet MS" panose="020B0603020202020204" pitchFamily="34" charset="0"/>
              </a:rPr>
              <a:t>. N. 117 del 3 luglio 2017: </a:t>
            </a:r>
            <a:r>
              <a:rPr lang="it-IT" sz="1400" dirty="0">
                <a:latin typeface="Trebuchet MS" panose="020B0603020202020204" pitchFamily="34" charset="0"/>
              </a:rPr>
              <a:t>«Codice del Terzo </a:t>
            </a:r>
            <a:r>
              <a:rPr lang="it-IT" sz="1400" dirty="0" smtClean="0">
                <a:latin typeface="Trebuchet MS" panose="020B0603020202020204" pitchFamily="34" charset="0"/>
              </a:rPr>
              <a:t>settore»</a:t>
            </a:r>
          </a:p>
          <a:p>
            <a:endParaRPr lang="it-IT" sz="1400" dirty="0">
              <a:latin typeface="Trebuchet MS" panose="020B0603020202020204" pitchFamily="34" charset="0"/>
            </a:endParaRPr>
          </a:p>
          <a:p>
            <a:pPr lvl="0"/>
            <a:r>
              <a:rPr lang="it-IT" sz="1400" dirty="0">
                <a:solidFill>
                  <a:prstClr val="black"/>
                </a:solidFill>
                <a:latin typeface="Trebuchet MS" panose="020B0603020202020204" pitchFamily="34" charset="0"/>
              </a:rPr>
              <a:t>D. </a:t>
            </a:r>
            <a:r>
              <a:rPr lang="it-IT" sz="1400" dirty="0" err="1">
                <a:solidFill>
                  <a:prstClr val="black"/>
                </a:solidFill>
                <a:latin typeface="Trebuchet MS" panose="020B0603020202020204" pitchFamily="34" charset="0"/>
              </a:rPr>
              <a:t>Lgs</a:t>
            </a:r>
            <a:r>
              <a:rPr lang="it-IT" sz="1400" dirty="0">
                <a:solidFill>
                  <a:prstClr val="black"/>
                </a:solidFill>
                <a:latin typeface="Trebuchet MS" panose="020B0603020202020204" pitchFamily="34" charset="0"/>
              </a:rPr>
              <a:t>. N. </a:t>
            </a:r>
            <a:r>
              <a:rPr lang="it-IT" sz="1400" dirty="0" smtClean="0">
                <a:solidFill>
                  <a:prstClr val="black"/>
                </a:solidFill>
                <a:latin typeface="Trebuchet MS" panose="020B0603020202020204" pitchFamily="34" charset="0"/>
              </a:rPr>
              <a:t>112 del 3 luglio 2017: </a:t>
            </a:r>
            <a:r>
              <a:rPr lang="it-IT" sz="1400" dirty="0">
                <a:solidFill>
                  <a:prstClr val="black"/>
                </a:solidFill>
                <a:latin typeface="Trebuchet MS" panose="020B0603020202020204" pitchFamily="34" charset="0"/>
              </a:rPr>
              <a:t>«Revisione della disciplina in materia di impresa </a:t>
            </a:r>
            <a:r>
              <a:rPr lang="it-IT" sz="1400" dirty="0" smtClean="0">
                <a:solidFill>
                  <a:prstClr val="black"/>
                </a:solidFill>
                <a:latin typeface="Trebuchet MS" panose="020B0603020202020204" pitchFamily="34" charset="0"/>
              </a:rPr>
              <a:t>sociale»</a:t>
            </a:r>
          </a:p>
          <a:p>
            <a:pPr lvl="0"/>
            <a:endParaRPr lang="it-IT" sz="1400" dirty="0">
              <a:solidFill>
                <a:prstClr val="black"/>
              </a:solidFill>
              <a:latin typeface="Trebuchet MS" panose="020B0603020202020204" pitchFamily="34" charset="0"/>
            </a:endParaRPr>
          </a:p>
          <a:p>
            <a:pPr lvl="0"/>
            <a:r>
              <a:rPr lang="it-IT" sz="1400" dirty="0">
                <a:solidFill>
                  <a:prstClr val="black"/>
                </a:solidFill>
                <a:latin typeface="Trebuchet MS" panose="020B0603020202020204" pitchFamily="34" charset="0"/>
              </a:rPr>
              <a:t>D. </a:t>
            </a:r>
            <a:r>
              <a:rPr lang="it-IT" sz="1400" dirty="0" err="1">
                <a:solidFill>
                  <a:prstClr val="black"/>
                </a:solidFill>
                <a:latin typeface="Trebuchet MS" panose="020B0603020202020204" pitchFamily="34" charset="0"/>
              </a:rPr>
              <a:t>Lgs</a:t>
            </a:r>
            <a:r>
              <a:rPr lang="it-IT" sz="1400" dirty="0">
                <a:solidFill>
                  <a:prstClr val="black"/>
                </a:solidFill>
                <a:latin typeface="Trebuchet MS" panose="020B0603020202020204" pitchFamily="34" charset="0"/>
              </a:rPr>
              <a:t>. N. </a:t>
            </a:r>
            <a:r>
              <a:rPr lang="it-IT" sz="1400" dirty="0" smtClean="0">
                <a:solidFill>
                  <a:prstClr val="black"/>
                </a:solidFill>
                <a:latin typeface="Trebuchet MS" panose="020B0603020202020204" pitchFamily="34" charset="0"/>
              </a:rPr>
              <a:t>111 del 3 luglio 2017: </a:t>
            </a:r>
            <a:r>
              <a:rPr lang="it-IT" sz="1400" dirty="0">
                <a:solidFill>
                  <a:prstClr val="black"/>
                </a:solidFill>
                <a:latin typeface="Trebuchet MS" panose="020B0603020202020204" pitchFamily="34" charset="0"/>
              </a:rPr>
              <a:t>«Disciplina dell'istituto del cinque per mille dell'imposta sul reddito delle persone </a:t>
            </a:r>
            <a:r>
              <a:rPr lang="it-IT" sz="1400" dirty="0" smtClean="0">
                <a:solidFill>
                  <a:prstClr val="black"/>
                </a:solidFill>
                <a:latin typeface="Trebuchet MS" panose="020B0603020202020204" pitchFamily="34" charset="0"/>
              </a:rPr>
              <a:t>fisiche»</a:t>
            </a:r>
          </a:p>
          <a:p>
            <a:pPr lvl="0"/>
            <a:endParaRPr lang="it-IT" sz="1400" dirty="0">
              <a:solidFill>
                <a:prstClr val="black"/>
              </a:solidFill>
              <a:latin typeface="Trebuchet MS" panose="020B0603020202020204" pitchFamily="34" charset="0"/>
            </a:endParaRPr>
          </a:p>
          <a:p>
            <a:pPr lvl="0"/>
            <a:r>
              <a:rPr lang="it-IT" sz="1400" dirty="0">
                <a:solidFill>
                  <a:prstClr val="black"/>
                </a:solidFill>
                <a:latin typeface="Trebuchet MS" panose="020B0603020202020204" pitchFamily="34" charset="0"/>
              </a:rPr>
              <a:t>D. M. n. </a:t>
            </a:r>
            <a:r>
              <a:rPr lang="it-IT" sz="1400" dirty="0" smtClean="0">
                <a:solidFill>
                  <a:prstClr val="black"/>
                </a:solidFill>
                <a:latin typeface="Trebuchet MS" panose="020B0603020202020204" pitchFamily="34" charset="0"/>
              </a:rPr>
              <a:t>106 del 15 settembre 2020</a:t>
            </a:r>
            <a:endParaRPr lang="it-IT" sz="1400" dirty="0">
              <a:solidFill>
                <a:prstClr val="black"/>
              </a:solidFill>
              <a:latin typeface="Trebuchet MS" panose="020B0603020202020204" pitchFamily="34" charset="0"/>
            </a:endParaRPr>
          </a:p>
          <a:p>
            <a:pPr lvl="0"/>
            <a:endParaRPr lang="it-IT" sz="1400" dirty="0">
              <a:solidFill>
                <a:prstClr val="black"/>
              </a:solidFill>
              <a:latin typeface="Trebuchet MS" panose="020B0603020202020204" pitchFamily="34" charset="0"/>
            </a:endParaRPr>
          </a:p>
          <a:p>
            <a:pPr lvl="0"/>
            <a:endParaRPr lang="it-IT" sz="2000" dirty="0">
              <a:solidFill>
                <a:prstClr val="black"/>
              </a:solidFill>
              <a:latin typeface="Trebuchet MS" panose="020B0603020202020204" pitchFamily="34" charset="0"/>
            </a:endParaRPr>
          </a:p>
          <a:p>
            <a:endParaRPr lang="it-IT" sz="2000" dirty="0">
              <a:latin typeface="Trebuchet MS" panose="020B0603020202020204" pitchFamily="34" charset="0"/>
            </a:endParaRPr>
          </a:p>
        </p:txBody>
      </p:sp>
      <p:sp>
        <p:nvSpPr>
          <p:cNvPr id="10" name="Segnaposto piè di pagina 9"/>
          <p:cNvSpPr>
            <a:spLocks noGrp="1"/>
          </p:cNvSpPr>
          <p:nvPr>
            <p:ph type="ftr" sz="quarter" idx="11"/>
          </p:nvPr>
        </p:nvSpPr>
        <p:spPr/>
        <p:txBody>
          <a:bodyPr/>
          <a:lstStyle/>
          <a:p>
            <a:r>
              <a:rPr lang="it-IT" smtClean="0"/>
              <a:t>STUDIO MONTANELLI</a:t>
            </a:r>
            <a:endParaRPr lang="it-IT"/>
          </a:p>
        </p:txBody>
      </p:sp>
      <p:sp>
        <p:nvSpPr>
          <p:cNvPr id="11" name="Segnaposto numero diapositiva 10"/>
          <p:cNvSpPr>
            <a:spLocks noGrp="1"/>
          </p:cNvSpPr>
          <p:nvPr>
            <p:ph type="sldNum" sz="quarter" idx="12"/>
          </p:nvPr>
        </p:nvSpPr>
        <p:spPr/>
        <p:txBody>
          <a:bodyPr/>
          <a:lstStyle/>
          <a:p>
            <a:fld id="{3A722DC0-83A0-41F4-8BCA-3233C32B7CCC}" type="slidenum">
              <a:rPr lang="it-IT" smtClean="0"/>
              <a:t>3</a:t>
            </a:fld>
            <a:endParaRPr lang="it-IT"/>
          </a:p>
        </p:txBody>
      </p:sp>
    </p:spTree>
    <p:extLst>
      <p:ext uri="{BB962C8B-B14F-4D97-AF65-F5344CB8AC3E}">
        <p14:creationId xmlns:p14="http://schemas.microsoft.com/office/powerpoint/2010/main" val="7372034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lnSpc>
                <a:spcPct val="90000"/>
              </a:lnSpc>
              <a:buNone/>
            </a:pPr>
            <a:r>
              <a:rPr lang="it-IT" altLang="it-IT" sz="1500" b="1" u="sng" dirty="0" smtClean="0">
                <a:solidFill>
                  <a:srgbClr val="3333CC"/>
                </a:solidFill>
                <a:latin typeface="Trebuchet MS" pitchFamily="34" charset="0"/>
                <a:cs typeface="Trebuchet MS"/>
              </a:rPr>
              <a:t>REGIME FISCALE DELLE ASSOC. DI PROMOZIONE SOCIALE  – Art. 85 CTS:</a:t>
            </a:r>
          </a:p>
          <a:p>
            <a:pPr marL="0" indent="0" algn="just">
              <a:lnSpc>
                <a:spcPct val="90000"/>
              </a:lnSpc>
              <a:buNone/>
            </a:pPr>
            <a:endParaRPr lang="it-IT" altLang="it-IT" sz="1500" b="1" u="sng" dirty="0">
              <a:solidFill>
                <a:srgbClr val="3333CC"/>
              </a:solidFill>
              <a:latin typeface="Trebuchet MS" pitchFamily="34" charset="0"/>
              <a:cs typeface="Trebuchet MS"/>
            </a:endParaRPr>
          </a:p>
          <a:p>
            <a:pPr marL="0" indent="0" algn="just">
              <a:lnSpc>
                <a:spcPct val="90000"/>
              </a:lnSpc>
              <a:buNone/>
            </a:pPr>
            <a:endParaRPr lang="it-IT" altLang="it-IT" sz="1600" b="1" u="sng" dirty="0" smtClean="0">
              <a:latin typeface="Trebuchet MS" pitchFamily="34" charset="0"/>
              <a:cs typeface="Trebuchet MS"/>
            </a:endParaRPr>
          </a:p>
          <a:p>
            <a:pPr marL="0" indent="0" algn="just">
              <a:lnSpc>
                <a:spcPct val="90000"/>
              </a:lnSpc>
              <a:buNone/>
            </a:pPr>
            <a:r>
              <a:rPr lang="it-IT" altLang="it-IT" sz="1400" i="1" dirty="0" smtClean="0">
                <a:latin typeface="Trebuchet MS" pitchFamily="34" charset="0"/>
                <a:cs typeface="Trebuchet MS"/>
              </a:rPr>
              <a:t>«3</a:t>
            </a:r>
            <a:r>
              <a:rPr lang="it-IT" altLang="it-IT" sz="1400" i="1" dirty="0">
                <a:latin typeface="Trebuchet MS" pitchFamily="34" charset="0"/>
                <a:cs typeface="Trebuchet MS"/>
              </a:rPr>
              <a:t>. In deroga a quanto previsto dai commi 1 e 2 del  presente  articolo  </a:t>
            </a:r>
            <a:r>
              <a:rPr lang="it-IT" altLang="it-IT" sz="1400" b="1" i="1" u="sng" dirty="0" smtClean="0">
                <a:latin typeface="Trebuchet MS" pitchFamily="34" charset="0"/>
                <a:cs typeface="Trebuchet MS"/>
              </a:rPr>
              <a:t>si considerano </a:t>
            </a:r>
            <a:r>
              <a:rPr lang="it-IT" altLang="it-IT" sz="1400" b="1" i="1" u="sng" dirty="0">
                <a:latin typeface="Trebuchet MS" pitchFamily="34" charset="0"/>
                <a:cs typeface="Trebuchet MS"/>
              </a:rPr>
              <a:t>comunque commerciali</a:t>
            </a:r>
            <a:r>
              <a:rPr lang="it-IT" altLang="it-IT" sz="1400" i="1" dirty="0">
                <a:latin typeface="Trebuchet MS" pitchFamily="34" charset="0"/>
                <a:cs typeface="Trebuchet MS"/>
              </a:rPr>
              <a:t>, ai fini  delle  imposte  sui  redditi,  </a:t>
            </a:r>
            <a:r>
              <a:rPr lang="it-IT" altLang="it-IT" sz="1400" i="1" dirty="0" smtClean="0">
                <a:latin typeface="Trebuchet MS" pitchFamily="34" charset="0"/>
                <a:cs typeface="Trebuchet MS"/>
              </a:rPr>
              <a:t>le cessioni </a:t>
            </a:r>
            <a:r>
              <a:rPr lang="it-IT" altLang="it-IT" sz="1400" i="1" dirty="0">
                <a:latin typeface="Trebuchet MS" pitchFamily="34" charset="0"/>
                <a:cs typeface="Trebuchet MS"/>
              </a:rPr>
              <a:t>di beni nuovi prodotti  per  la  vendita,  le  somministrazioni  </a:t>
            </a:r>
            <a:r>
              <a:rPr lang="it-IT" altLang="it-IT" sz="1400" i="1" dirty="0" smtClean="0">
                <a:latin typeface="Trebuchet MS" pitchFamily="34" charset="0"/>
                <a:cs typeface="Trebuchet MS"/>
              </a:rPr>
              <a:t>di pasti</a:t>
            </a:r>
            <a:r>
              <a:rPr lang="it-IT" altLang="it-IT" sz="1400" i="1" dirty="0">
                <a:latin typeface="Trebuchet MS" pitchFamily="34" charset="0"/>
                <a:cs typeface="Trebuchet MS"/>
              </a:rPr>
              <a:t>,  le  erogazioni  di  acqua,  gas,  energia  elettrica  e  vapore,  </a:t>
            </a:r>
            <a:r>
              <a:rPr lang="it-IT" altLang="it-IT" sz="1400" i="1" dirty="0" smtClean="0">
                <a:latin typeface="Trebuchet MS" pitchFamily="34" charset="0"/>
                <a:cs typeface="Trebuchet MS"/>
              </a:rPr>
              <a:t>le prestazioni </a:t>
            </a:r>
            <a:r>
              <a:rPr lang="it-IT" altLang="it-IT" sz="1400" i="1" dirty="0">
                <a:latin typeface="Trebuchet MS" pitchFamily="34" charset="0"/>
                <a:cs typeface="Trebuchet MS"/>
              </a:rPr>
              <a:t>alberghiere, di alloggio,  di  trasporto  e  di  deposito  e  </a:t>
            </a:r>
            <a:r>
              <a:rPr lang="it-IT" altLang="it-IT" sz="1400" i="1" dirty="0" smtClean="0">
                <a:latin typeface="Trebuchet MS" pitchFamily="34" charset="0"/>
                <a:cs typeface="Trebuchet MS"/>
              </a:rPr>
              <a:t>le prestazioni  </a:t>
            </a:r>
            <a:r>
              <a:rPr lang="it-IT" altLang="it-IT" sz="1400" i="1" dirty="0">
                <a:latin typeface="Trebuchet MS" pitchFamily="34" charset="0"/>
                <a:cs typeface="Trebuchet MS"/>
              </a:rPr>
              <a:t>di  servizi  portuali  e  aeroportuali  nonché  le  </a:t>
            </a:r>
            <a:r>
              <a:rPr lang="it-IT" altLang="it-IT" sz="1400" i="1" dirty="0" smtClean="0">
                <a:latin typeface="Trebuchet MS" pitchFamily="34" charset="0"/>
                <a:cs typeface="Trebuchet MS"/>
              </a:rPr>
              <a:t>prestazioni effettuate </a:t>
            </a:r>
            <a:r>
              <a:rPr lang="it-IT" altLang="it-IT" sz="1400" i="1" dirty="0">
                <a:latin typeface="Trebuchet MS" pitchFamily="34" charset="0"/>
                <a:cs typeface="Trebuchet MS"/>
              </a:rPr>
              <a:t>nell'esercizio delle seguenti attività</a:t>
            </a:r>
            <a:r>
              <a:rPr lang="it-IT" altLang="it-IT" sz="1400" i="1" dirty="0" smtClean="0">
                <a:latin typeface="Trebuchet MS" pitchFamily="34" charset="0"/>
                <a:cs typeface="Trebuchet MS"/>
              </a:rPr>
              <a:t>:</a:t>
            </a:r>
          </a:p>
          <a:p>
            <a:pPr marL="0" indent="0" algn="just">
              <a:lnSpc>
                <a:spcPct val="90000"/>
              </a:lnSpc>
              <a:buNone/>
            </a:pPr>
            <a:endParaRPr lang="it-IT" altLang="it-IT" sz="1400" i="1" dirty="0">
              <a:latin typeface="Trebuchet MS" pitchFamily="34" charset="0"/>
              <a:cs typeface="Trebuchet MS"/>
            </a:endParaRPr>
          </a:p>
          <a:p>
            <a:pPr marL="0" indent="0" algn="just">
              <a:lnSpc>
                <a:spcPct val="90000"/>
              </a:lnSpc>
              <a:buNone/>
            </a:pPr>
            <a:r>
              <a:rPr lang="it-IT" altLang="it-IT" sz="1400" i="1" dirty="0">
                <a:latin typeface="Trebuchet MS" pitchFamily="34" charset="0"/>
                <a:cs typeface="Trebuchet MS"/>
              </a:rPr>
              <a:t>    a) gestione di spacci aziendali e di mense;</a:t>
            </a:r>
          </a:p>
          <a:p>
            <a:pPr marL="0" indent="0" algn="just">
              <a:lnSpc>
                <a:spcPct val="90000"/>
              </a:lnSpc>
              <a:buNone/>
            </a:pPr>
            <a:r>
              <a:rPr lang="it-IT" altLang="it-IT" sz="1400" i="1" dirty="0">
                <a:latin typeface="Trebuchet MS" pitchFamily="34" charset="0"/>
                <a:cs typeface="Trebuchet MS"/>
              </a:rPr>
              <a:t>    b) organizzazione di viaggi e soggiorni turistici;</a:t>
            </a:r>
          </a:p>
          <a:p>
            <a:pPr marL="0" indent="0" algn="just">
              <a:lnSpc>
                <a:spcPct val="90000"/>
              </a:lnSpc>
              <a:buNone/>
            </a:pPr>
            <a:r>
              <a:rPr lang="it-IT" altLang="it-IT" sz="1400" i="1" dirty="0">
                <a:latin typeface="Trebuchet MS" pitchFamily="34" charset="0"/>
                <a:cs typeface="Trebuchet MS"/>
              </a:rPr>
              <a:t>    c) gestione di fiere ed esposizioni a carattere commerciale;</a:t>
            </a:r>
          </a:p>
          <a:p>
            <a:pPr marL="0" indent="0" algn="just">
              <a:lnSpc>
                <a:spcPct val="90000"/>
              </a:lnSpc>
              <a:buNone/>
            </a:pPr>
            <a:r>
              <a:rPr lang="it-IT" altLang="it-IT" sz="1400" i="1" dirty="0">
                <a:latin typeface="Trebuchet MS" pitchFamily="34" charset="0"/>
                <a:cs typeface="Trebuchet MS"/>
              </a:rPr>
              <a:t>    d) pubblicità commerciale;</a:t>
            </a:r>
          </a:p>
          <a:p>
            <a:pPr marL="0" indent="0" algn="just">
              <a:lnSpc>
                <a:spcPct val="90000"/>
              </a:lnSpc>
              <a:buNone/>
            </a:pPr>
            <a:r>
              <a:rPr lang="it-IT" altLang="it-IT" sz="1400" i="1" dirty="0">
                <a:latin typeface="Trebuchet MS" pitchFamily="34" charset="0"/>
                <a:cs typeface="Trebuchet MS"/>
              </a:rPr>
              <a:t>    e) telecomunicazioni e radiodiffusioni circolari</a:t>
            </a:r>
            <a:r>
              <a:rPr lang="it-IT" altLang="it-IT" sz="1400" i="1" dirty="0" smtClean="0">
                <a:latin typeface="Trebuchet MS" pitchFamily="34" charset="0"/>
                <a:cs typeface="Trebuchet MS"/>
              </a:rPr>
              <a:t>.</a:t>
            </a:r>
          </a:p>
          <a:p>
            <a:pPr marL="0" indent="0" algn="just">
              <a:lnSpc>
                <a:spcPct val="90000"/>
              </a:lnSpc>
              <a:buNone/>
            </a:pPr>
            <a:endParaRPr lang="it-IT" altLang="it-IT" sz="1200" i="1" dirty="0" smtClean="0">
              <a:latin typeface="Trebuchet MS" pitchFamily="34" charset="0"/>
              <a:cs typeface="Trebuchet MS"/>
            </a:endParaRPr>
          </a:p>
          <a:p>
            <a:pPr marL="0" indent="0" algn="just">
              <a:lnSpc>
                <a:spcPct val="90000"/>
              </a:lnSpc>
              <a:buNone/>
            </a:pPr>
            <a:endParaRPr lang="it-IT" altLang="it-IT" sz="1200" i="1" dirty="0">
              <a:latin typeface="Trebuchet MS" pitchFamily="34" charset="0"/>
              <a:cs typeface="Trebuchet MS"/>
            </a:endParaRPr>
          </a:p>
          <a:p>
            <a:pPr marL="0" indent="0" algn="just">
              <a:lnSpc>
                <a:spcPct val="90000"/>
              </a:lnSpc>
              <a:buNone/>
            </a:pPr>
            <a:r>
              <a:rPr lang="it-IT" altLang="it-IT" sz="1200" i="1" dirty="0" smtClean="0">
                <a:latin typeface="Trebuchet MS" pitchFamily="34" charset="0"/>
                <a:cs typeface="Trebuchet MS"/>
              </a:rPr>
              <a:t>…. Continua slide successiva ….</a:t>
            </a:r>
            <a:endParaRPr lang="it-IT" altLang="it-IT" sz="1200" i="1" dirty="0">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30</a:t>
            </a:fld>
            <a:endParaRPr lang="it-IT">
              <a:solidFill>
                <a:prstClr val="black">
                  <a:tint val="75000"/>
                </a:prstClr>
              </a:solidFill>
            </a:endParaRPr>
          </a:p>
        </p:txBody>
      </p:sp>
    </p:spTree>
    <p:extLst>
      <p:ext uri="{BB962C8B-B14F-4D97-AF65-F5344CB8AC3E}">
        <p14:creationId xmlns:p14="http://schemas.microsoft.com/office/powerpoint/2010/main" val="17969722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lnSpc>
                <a:spcPct val="90000"/>
              </a:lnSpc>
              <a:buNone/>
            </a:pPr>
            <a:r>
              <a:rPr lang="it-IT" altLang="it-IT" sz="1500" b="1" u="sng" dirty="0" smtClean="0">
                <a:solidFill>
                  <a:srgbClr val="3333CC"/>
                </a:solidFill>
                <a:latin typeface="Trebuchet MS" pitchFamily="34" charset="0"/>
                <a:cs typeface="Trebuchet MS"/>
              </a:rPr>
              <a:t>REGIME FISCALE DELLE ASSOC. DI PROMOZIONE SOCIALE  – Art. 85 CTS:</a:t>
            </a: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r>
              <a:rPr lang="it-IT" altLang="it-IT" sz="1400" i="1" dirty="0">
                <a:latin typeface="Trebuchet MS" pitchFamily="34" charset="0"/>
                <a:cs typeface="Trebuchet MS"/>
              </a:rPr>
              <a:t>«4. Per le associazioni di promozione sociale ricomprese tra  gli  enti  </a:t>
            </a:r>
            <a:r>
              <a:rPr lang="it-IT" altLang="it-IT" sz="1400" i="1" dirty="0" smtClean="0">
                <a:latin typeface="Trebuchet MS" pitchFamily="34" charset="0"/>
                <a:cs typeface="Trebuchet MS"/>
              </a:rPr>
              <a:t>di cui </a:t>
            </a:r>
            <a:r>
              <a:rPr lang="it-IT" altLang="it-IT" sz="1400" i="1" dirty="0">
                <a:latin typeface="Trebuchet MS" pitchFamily="34" charset="0"/>
                <a:cs typeface="Trebuchet MS"/>
              </a:rPr>
              <a:t>all'articolo 3, comma 6, lettera e), della legge 25 agosto 1991, n. </a:t>
            </a:r>
            <a:r>
              <a:rPr lang="it-IT" altLang="it-IT" sz="1400" i="1" dirty="0" smtClean="0">
                <a:latin typeface="Trebuchet MS" pitchFamily="34" charset="0"/>
                <a:cs typeface="Trebuchet MS"/>
              </a:rPr>
              <a:t>287, iscritte  </a:t>
            </a:r>
            <a:r>
              <a:rPr lang="it-IT" altLang="it-IT" sz="1400" i="1" dirty="0">
                <a:latin typeface="Trebuchet MS" pitchFamily="34" charset="0"/>
                <a:cs typeface="Trebuchet MS"/>
              </a:rPr>
              <a:t>nell'apposito  registro,  le  cui  finalità  assistenziali   </a:t>
            </a:r>
            <a:r>
              <a:rPr lang="it-IT" altLang="it-IT" sz="1400" i="1" dirty="0" smtClean="0">
                <a:latin typeface="Trebuchet MS" pitchFamily="34" charset="0"/>
                <a:cs typeface="Trebuchet MS"/>
              </a:rPr>
              <a:t>siano riconosciute </a:t>
            </a:r>
            <a:r>
              <a:rPr lang="it-IT" altLang="it-IT" sz="1400" i="1" dirty="0">
                <a:latin typeface="Trebuchet MS" pitchFamily="34" charset="0"/>
                <a:cs typeface="Trebuchet MS"/>
              </a:rPr>
              <a:t>dal Ministero dell'interno,  </a:t>
            </a:r>
            <a:r>
              <a:rPr lang="it-IT" altLang="it-IT" sz="1400" b="1" i="1" dirty="0">
                <a:latin typeface="Trebuchet MS" pitchFamily="34" charset="0"/>
                <a:cs typeface="Trebuchet MS"/>
              </a:rPr>
              <a:t>non  si  considera  in  ogni  </a:t>
            </a:r>
            <a:r>
              <a:rPr lang="it-IT" altLang="it-IT" sz="1400" b="1" i="1" dirty="0" smtClean="0">
                <a:latin typeface="Trebuchet MS" pitchFamily="34" charset="0"/>
                <a:cs typeface="Trebuchet MS"/>
              </a:rPr>
              <a:t>caso commerciale</a:t>
            </a:r>
            <a:r>
              <a:rPr lang="it-IT" altLang="it-IT" sz="1400" i="1" dirty="0">
                <a:latin typeface="Trebuchet MS" pitchFamily="34" charset="0"/>
                <a:cs typeface="Trebuchet MS"/>
              </a:rPr>
              <a:t>, anche se effettuata a fronte  del  pagamento  di  </a:t>
            </a:r>
            <a:r>
              <a:rPr lang="it-IT" altLang="it-IT" sz="1400" i="1" dirty="0" smtClean="0">
                <a:latin typeface="Trebuchet MS" pitchFamily="34" charset="0"/>
                <a:cs typeface="Trebuchet MS"/>
              </a:rPr>
              <a:t>corrispettivi specifici</a:t>
            </a:r>
            <a:r>
              <a:rPr lang="it-IT" altLang="it-IT" sz="1400" i="1" dirty="0">
                <a:latin typeface="Trebuchet MS" pitchFamily="34" charset="0"/>
                <a:cs typeface="Trebuchet MS"/>
              </a:rPr>
              <a:t>, la somministrazione di alimenti o bevande  effettuata  presso  </a:t>
            </a:r>
            <a:r>
              <a:rPr lang="it-IT" altLang="it-IT" sz="1400" i="1" dirty="0" smtClean="0">
                <a:latin typeface="Trebuchet MS" pitchFamily="34" charset="0"/>
                <a:cs typeface="Trebuchet MS"/>
              </a:rPr>
              <a:t>le sedi </a:t>
            </a:r>
            <a:r>
              <a:rPr lang="it-IT" altLang="it-IT" sz="1400" i="1" dirty="0">
                <a:latin typeface="Trebuchet MS" pitchFamily="34" charset="0"/>
                <a:cs typeface="Trebuchet MS"/>
              </a:rPr>
              <a:t>in  cui  viene  svolta  l'attività  istituzionale  da  bar  e  </a:t>
            </a:r>
            <a:r>
              <a:rPr lang="it-IT" altLang="it-IT" sz="1400" i="1" dirty="0" smtClean="0">
                <a:latin typeface="Trebuchet MS" pitchFamily="34" charset="0"/>
                <a:cs typeface="Trebuchet MS"/>
              </a:rPr>
              <a:t>esercizi similari</a:t>
            </a:r>
            <a:r>
              <a:rPr lang="it-IT" altLang="it-IT" sz="1400" i="1" dirty="0">
                <a:latin typeface="Trebuchet MS" pitchFamily="34" charset="0"/>
                <a:cs typeface="Trebuchet MS"/>
              </a:rPr>
              <a:t>, nonché l'organizzazione di viaggi e  soggiorni  turistici,  </a:t>
            </a:r>
            <a:r>
              <a:rPr lang="it-IT" altLang="it-IT" sz="1400" i="1" dirty="0" smtClean="0">
                <a:latin typeface="Trebuchet MS" pitchFamily="34" charset="0"/>
                <a:cs typeface="Trebuchet MS"/>
              </a:rPr>
              <a:t>sempre che </a:t>
            </a:r>
            <a:r>
              <a:rPr lang="it-IT" altLang="it-IT" sz="1400" i="1" dirty="0">
                <a:latin typeface="Trebuchet MS" pitchFamily="34" charset="0"/>
                <a:cs typeface="Trebuchet MS"/>
              </a:rPr>
              <a:t>vengano soddisfatte le seguenti condizioni</a:t>
            </a:r>
            <a:r>
              <a:rPr lang="it-IT" altLang="it-IT" sz="1400" i="1" dirty="0" smtClean="0">
                <a:latin typeface="Trebuchet MS" pitchFamily="34" charset="0"/>
                <a:cs typeface="Trebuchet MS"/>
              </a:rPr>
              <a:t>:</a:t>
            </a:r>
          </a:p>
          <a:p>
            <a:pPr marL="0" indent="0" algn="just">
              <a:lnSpc>
                <a:spcPct val="90000"/>
              </a:lnSpc>
              <a:buNone/>
            </a:pPr>
            <a:endParaRPr lang="it-IT" altLang="it-IT" sz="1400" i="1" dirty="0">
              <a:latin typeface="Trebuchet MS" pitchFamily="34" charset="0"/>
              <a:cs typeface="Trebuchet MS"/>
            </a:endParaRPr>
          </a:p>
          <a:p>
            <a:pPr marL="0" indent="0" algn="just">
              <a:lnSpc>
                <a:spcPct val="90000"/>
              </a:lnSpc>
              <a:buNone/>
            </a:pPr>
            <a:r>
              <a:rPr lang="it-IT" altLang="it-IT" sz="1400" i="1" dirty="0">
                <a:latin typeface="Trebuchet MS" pitchFamily="34" charset="0"/>
                <a:cs typeface="Trebuchet MS"/>
              </a:rPr>
              <a:t>    a) tale attività sia  strettamente  complementare  a  quelle  svolte  </a:t>
            </a:r>
            <a:r>
              <a:rPr lang="it-IT" altLang="it-IT" sz="1400" i="1" dirty="0" smtClean="0">
                <a:latin typeface="Trebuchet MS" pitchFamily="34" charset="0"/>
                <a:cs typeface="Trebuchet MS"/>
              </a:rPr>
              <a:t>in diretta </a:t>
            </a:r>
            <a:r>
              <a:rPr lang="it-IT" altLang="it-IT" sz="1400" i="1" dirty="0">
                <a:latin typeface="Trebuchet MS" pitchFamily="34" charset="0"/>
                <a:cs typeface="Trebuchet MS"/>
              </a:rPr>
              <a:t>attuazione degli scopi istituzionali e sia effettuata nei  </a:t>
            </a:r>
            <a:r>
              <a:rPr lang="it-IT" altLang="it-IT" sz="1400" i="1" dirty="0" smtClean="0">
                <a:latin typeface="Trebuchet MS" pitchFamily="34" charset="0"/>
                <a:cs typeface="Trebuchet MS"/>
              </a:rPr>
              <a:t>confronti degli </a:t>
            </a:r>
            <a:r>
              <a:rPr lang="it-IT" altLang="it-IT" sz="1400" i="1" dirty="0">
                <a:latin typeface="Trebuchet MS" pitchFamily="34" charset="0"/>
                <a:cs typeface="Trebuchet MS"/>
              </a:rPr>
              <a:t>associati e dei familiari conviventi degli stessi</a:t>
            </a:r>
            <a:r>
              <a:rPr lang="it-IT" altLang="it-IT" sz="1400" i="1" dirty="0" smtClean="0">
                <a:latin typeface="Trebuchet MS" pitchFamily="34" charset="0"/>
                <a:cs typeface="Trebuchet MS"/>
              </a:rPr>
              <a:t>;</a:t>
            </a:r>
          </a:p>
          <a:p>
            <a:pPr marL="0" indent="0" algn="just">
              <a:lnSpc>
                <a:spcPct val="90000"/>
              </a:lnSpc>
              <a:buNone/>
            </a:pPr>
            <a:endParaRPr lang="it-IT" altLang="it-IT" sz="1400" i="1" dirty="0">
              <a:latin typeface="Trebuchet MS" pitchFamily="34" charset="0"/>
              <a:cs typeface="Trebuchet MS"/>
            </a:endParaRPr>
          </a:p>
          <a:p>
            <a:pPr marL="0" indent="0" algn="just">
              <a:lnSpc>
                <a:spcPct val="90000"/>
              </a:lnSpc>
              <a:buNone/>
            </a:pPr>
            <a:r>
              <a:rPr lang="it-IT" altLang="it-IT" sz="1400" i="1" dirty="0">
                <a:latin typeface="Trebuchet MS" pitchFamily="34" charset="0"/>
                <a:cs typeface="Trebuchet MS"/>
              </a:rPr>
              <a:t>    b) per lo svolgimento di tale attività  non  ci  si  avvalga  di  </a:t>
            </a:r>
            <a:r>
              <a:rPr lang="it-IT" altLang="it-IT" sz="1400" i="1" dirty="0" smtClean="0">
                <a:latin typeface="Trebuchet MS" pitchFamily="34" charset="0"/>
                <a:cs typeface="Trebuchet MS"/>
              </a:rPr>
              <a:t>alcuno strumento </a:t>
            </a:r>
            <a:r>
              <a:rPr lang="it-IT" altLang="it-IT" sz="1400" i="1" dirty="0">
                <a:latin typeface="Trebuchet MS" pitchFamily="34" charset="0"/>
                <a:cs typeface="Trebuchet MS"/>
              </a:rPr>
              <a:t>pubblicitario o comunque di diffusione di informazioni a  </a:t>
            </a:r>
            <a:r>
              <a:rPr lang="it-IT" altLang="it-IT" sz="1400" i="1" dirty="0" smtClean="0">
                <a:latin typeface="Trebuchet MS" pitchFamily="34" charset="0"/>
                <a:cs typeface="Trebuchet MS"/>
              </a:rPr>
              <a:t>soggetti terzi</a:t>
            </a:r>
            <a:r>
              <a:rPr lang="it-IT" altLang="it-IT" sz="1400" i="1" dirty="0">
                <a:latin typeface="Trebuchet MS" pitchFamily="34" charset="0"/>
                <a:cs typeface="Trebuchet MS"/>
              </a:rPr>
              <a:t>, diversi dagli associati.</a:t>
            </a:r>
          </a:p>
          <a:p>
            <a:pPr marL="0" indent="0" algn="just">
              <a:lnSpc>
                <a:spcPct val="90000"/>
              </a:lnSpc>
              <a:buNone/>
            </a:pPr>
            <a:r>
              <a:rPr lang="it-IT" altLang="it-IT" sz="1200" i="1" dirty="0">
                <a:solidFill>
                  <a:srgbClr val="3333CC"/>
                </a:solidFill>
                <a:latin typeface="Trebuchet MS" pitchFamily="34" charset="0"/>
                <a:cs typeface="Trebuchet MS"/>
              </a:rPr>
              <a:t>  </a:t>
            </a:r>
            <a:endParaRPr lang="it-IT" altLang="it-IT" sz="1200" i="1" dirty="0" smtClean="0">
              <a:solidFill>
                <a:srgbClr val="3333CC"/>
              </a:solidFill>
              <a:latin typeface="Trebuchet MS" pitchFamily="34" charset="0"/>
              <a:cs typeface="Trebuchet MS"/>
            </a:endParaRPr>
          </a:p>
          <a:p>
            <a:pPr marL="0" indent="0" algn="just">
              <a:lnSpc>
                <a:spcPct val="90000"/>
              </a:lnSpc>
              <a:buNone/>
            </a:pPr>
            <a:endParaRPr lang="it-IT" altLang="it-IT" sz="1200" i="1" dirty="0">
              <a:solidFill>
                <a:srgbClr val="3333CC"/>
              </a:solidFill>
              <a:latin typeface="Trebuchet MS" pitchFamily="34" charset="0"/>
              <a:cs typeface="Trebuchet MS"/>
            </a:endParaRPr>
          </a:p>
          <a:p>
            <a:pPr marL="0" indent="0" algn="just">
              <a:lnSpc>
                <a:spcPct val="90000"/>
              </a:lnSpc>
              <a:buNone/>
            </a:pPr>
            <a:r>
              <a:rPr lang="it-IT" altLang="it-IT" sz="1200" i="1" dirty="0" smtClean="0">
                <a:latin typeface="Trebuchet MS" pitchFamily="34" charset="0"/>
                <a:cs typeface="Trebuchet MS"/>
              </a:rPr>
              <a:t>…. Continua slide successiva ….</a:t>
            </a:r>
          </a:p>
          <a:p>
            <a:pPr marL="0" indent="0" algn="just">
              <a:lnSpc>
                <a:spcPct val="90000"/>
              </a:lnSpc>
              <a:buNone/>
            </a:pPr>
            <a:endParaRPr lang="it-IT" altLang="it-IT" sz="1200" i="1" dirty="0">
              <a:solidFill>
                <a:srgbClr val="3333CC"/>
              </a:solidFill>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31</a:t>
            </a:fld>
            <a:endParaRPr lang="it-IT">
              <a:solidFill>
                <a:prstClr val="black">
                  <a:tint val="75000"/>
                </a:prstClr>
              </a:solidFill>
            </a:endParaRPr>
          </a:p>
        </p:txBody>
      </p:sp>
    </p:spTree>
    <p:extLst>
      <p:ext uri="{BB962C8B-B14F-4D97-AF65-F5344CB8AC3E}">
        <p14:creationId xmlns:p14="http://schemas.microsoft.com/office/powerpoint/2010/main" val="994991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lnSpc>
                <a:spcPct val="90000"/>
              </a:lnSpc>
              <a:buNone/>
            </a:pPr>
            <a:r>
              <a:rPr lang="it-IT" altLang="it-IT" sz="1500" b="1" u="sng" dirty="0" smtClean="0">
                <a:solidFill>
                  <a:srgbClr val="3333CC"/>
                </a:solidFill>
                <a:latin typeface="Trebuchet MS" pitchFamily="34" charset="0"/>
                <a:cs typeface="Trebuchet MS"/>
              </a:rPr>
              <a:t>REGIME FISCALE DELLE ASSOC. DI PROMOZIONE SOCIALE  – Art. 85 CTS:</a:t>
            </a:r>
          </a:p>
          <a:p>
            <a:pPr marL="0" indent="0" algn="just">
              <a:lnSpc>
                <a:spcPct val="90000"/>
              </a:lnSpc>
              <a:buNone/>
            </a:pPr>
            <a:endParaRPr lang="it-IT" altLang="it-IT" sz="1500" b="1" u="sng" dirty="0" smtClean="0">
              <a:solidFill>
                <a:srgbClr val="3333CC"/>
              </a:solidFill>
              <a:latin typeface="Trebuchet MS" pitchFamily="34" charset="0"/>
              <a:cs typeface="Trebuchet MS"/>
            </a:endParaRPr>
          </a:p>
          <a:p>
            <a:pPr marL="0" indent="0" algn="just">
              <a:lnSpc>
                <a:spcPct val="90000"/>
              </a:lnSpc>
              <a:buNone/>
            </a:pPr>
            <a:endParaRPr lang="it-IT" altLang="it-IT" sz="1800" b="1" u="sng" dirty="0" smtClean="0">
              <a:latin typeface="Trebuchet MS" pitchFamily="34" charset="0"/>
              <a:cs typeface="Trebuchet MS"/>
            </a:endParaRPr>
          </a:p>
          <a:p>
            <a:pPr marL="0" indent="0" algn="just">
              <a:lnSpc>
                <a:spcPct val="90000"/>
              </a:lnSpc>
              <a:buNone/>
            </a:pPr>
            <a:r>
              <a:rPr lang="it-IT" altLang="it-IT" sz="1400" i="1" dirty="0" smtClean="0">
                <a:latin typeface="Trebuchet MS" pitchFamily="34" charset="0"/>
                <a:cs typeface="Trebuchet MS"/>
              </a:rPr>
              <a:t>5</a:t>
            </a:r>
            <a:r>
              <a:rPr lang="it-IT" altLang="it-IT" sz="1400" i="1" dirty="0">
                <a:latin typeface="Trebuchet MS" pitchFamily="34" charset="0"/>
                <a:cs typeface="Trebuchet MS"/>
              </a:rPr>
              <a:t>. Le </a:t>
            </a:r>
            <a:r>
              <a:rPr lang="it-IT" altLang="it-IT" sz="1400" i="1" u="sng" dirty="0">
                <a:latin typeface="Trebuchet MS" pitchFamily="34" charset="0"/>
                <a:cs typeface="Trebuchet MS"/>
              </a:rPr>
              <a:t>quote e i contributi</a:t>
            </a:r>
            <a:r>
              <a:rPr lang="it-IT" altLang="it-IT" sz="1400" i="1" dirty="0">
                <a:latin typeface="Trebuchet MS" pitchFamily="34" charset="0"/>
                <a:cs typeface="Trebuchet MS"/>
              </a:rPr>
              <a:t> corrisposti  alle  associazioni  di  </a:t>
            </a:r>
            <a:r>
              <a:rPr lang="it-IT" altLang="it-IT" sz="1400" i="1" dirty="0" smtClean="0">
                <a:latin typeface="Trebuchet MS" pitchFamily="34" charset="0"/>
                <a:cs typeface="Trebuchet MS"/>
              </a:rPr>
              <a:t>promozione sociale </a:t>
            </a:r>
            <a:r>
              <a:rPr lang="it-IT" altLang="it-IT" sz="1400" i="1" dirty="0">
                <a:latin typeface="Trebuchet MS" pitchFamily="34" charset="0"/>
                <a:cs typeface="Trebuchet MS"/>
              </a:rPr>
              <a:t>di cui al presente articolo non </a:t>
            </a:r>
            <a:r>
              <a:rPr lang="it-IT" altLang="it-IT" sz="1400" i="1" dirty="0" smtClean="0">
                <a:latin typeface="Trebuchet MS" pitchFamily="34" charset="0"/>
                <a:cs typeface="Trebuchet MS"/>
              </a:rPr>
              <a:t> concorrono  </a:t>
            </a:r>
            <a:r>
              <a:rPr lang="it-IT" altLang="it-IT" sz="1400" i="1" dirty="0">
                <a:latin typeface="Trebuchet MS" pitchFamily="34" charset="0"/>
                <a:cs typeface="Trebuchet MS"/>
              </a:rPr>
              <a:t>alla  formazione  </a:t>
            </a:r>
            <a:r>
              <a:rPr lang="it-IT" altLang="it-IT" sz="1400" i="1" dirty="0" smtClean="0">
                <a:latin typeface="Trebuchet MS" pitchFamily="34" charset="0"/>
                <a:cs typeface="Trebuchet MS"/>
              </a:rPr>
              <a:t>della base </a:t>
            </a:r>
            <a:r>
              <a:rPr lang="it-IT" altLang="it-IT" sz="1400" i="1" dirty="0">
                <a:latin typeface="Trebuchet MS" pitchFamily="34" charset="0"/>
                <a:cs typeface="Trebuchet MS"/>
              </a:rPr>
              <a:t>imponibile, ai fini dell'imposta sugli intrattenimenti</a:t>
            </a:r>
            <a:r>
              <a:rPr lang="it-IT" altLang="it-IT" sz="1400" i="1" dirty="0" smtClean="0">
                <a:latin typeface="Trebuchet MS" pitchFamily="34" charset="0"/>
                <a:cs typeface="Trebuchet MS"/>
              </a:rPr>
              <a:t>.</a:t>
            </a:r>
          </a:p>
          <a:p>
            <a:pPr marL="0" indent="0" algn="just">
              <a:lnSpc>
                <a:spcPct val="90000"/>
              </a:lnSpc>
              <a:buNone/>
            </a:pPr>
            <a:endParaRPr lang="it-IT" altLang="it-IT" sz="1400" i="1" dirty="0">
              <a:latin typeface="Trebuchet MS" pitchFamily="34" charset="0"/>
              <a:cs typeface="Trebuchet MS"/>
            </a:endParaRPr>
          </a:p>
          <a:p>
            <a:pPr marL="0" indent="0" algn="just">
              <a:lnSpc>
                <a:spcPct val="90000"/>
              </a:lnSpc>
              <a:buNone/>
            </a:pPr>
            <a:r>
              <a:rPr lang="it-IT" altLang="it-IT" sz="1400" i="1" dirty="0">
                <a:latin typeface="Trebuchet MS" pitchFamily="34" charset="0"/>
                <a:cs typeface="Trebuchet MS"/>
              </a:rPr>
              <a:t>  6. Non si considerano </a:t>
            </a:r>
            <a:r>
              <a:rPr lang="it-IT" altLang="it-IT" sz="1400" i="1" u="sng" dirty="0">
                <a:latin typeface="Trebuchet MS" pitchFamily="34" charset="0"/>
                <a:cs typeface="Trebuchet MS"/>
              </a:rPr>
              <a:t>commerciali le attività di vendita di beni </a:t>
            </a:r>
            <a:r>
              <a:rPr lang="it-IT" altLang="it-IT" sz="1400" i="1" u="sng" dirty="0" smtClean="0">
                <a:latin typeface="Trebuchet MS" pitchFamily="34" charset="0"/>
                <a:cs typeface="Trebuchet MS"/>
              </a:rPr>
              <a:t>acquisiti da </a:t>
            </a:r>
            <a:r>
              <a:rPr lang="it-IT" altLang="it-IT" sz="1400" i="1" u="sng" dirty="0">
                <a:latin typeface="Trebuchet MS" pitchFamily="34" charset="0"/>
                <a:cs typeface="Trebuchet MS"/>
              </a:rPr>
              <a:t>terzi a titolo gratuito a  fini  di  sovvenzione,  a  condizione  che  </a:t>
            </a:r>
            <a:r>
              <a:rPr lang="it-IT" altLang="it-IT" sz="1400" i="1" u="sng" dirty="0" smtClean="0">
                <a:latin typeface="Trebuchet MS" pitchFamily="34" charset="0"/>
                <a:cs typeface="Trebuchet MS"/>
              </a:rPr>
              <a:t>la vendita   </a:t>
            </a:r>
            <a:r>
              <a:rPr lang="it-IT" altLang="it-IT" sz="1400" i="1" u="sng" dirty="0">
                <a:latin typeface="Trebuchet MS" pitchFamily="34" charset="0"/>
                <a:cs typeface="Trebuchet MS"/>
              </a:rPr>
              <a:t>sia   curata   direttamente   dall'organizzazione   senza    </a:t>
            </a:r>
            <a:r>
              <a:rPr lang="it-IT" altLang="it-IT" sz="1400" i="1" u="sng" dirty="0" smtClean="0">
                <a:latin typeface="Trebuchet MS" pitchFamily="34" charset="0"/>
                <a:cs typeface="Trebuchet MS"/>
              </a:rPr>
              <a:t>alcun intermediario  </a:t>
            </a:r>
            <a:r>
              <a:rPr lang="it-IT" altLang="it-IT" sz="1400" i="1" dirty="0">
                <a:latin typeface="Trebuchet MS" pitchFamily="34" charset="0"/>
                <a:cs typeface="Trebuchet MS"/>
              </a:rPr>
              <a:t>e  sia  svolta   senza   l'impiego   di   mezzi   </a:t>
            </a:r>
            <a:r>
              <a:rPr lang="it-IT" altLang="it-IT" sz="1400" i="1" dirty="0" smtClean="0">
                <a:latin typeface="Trebuchet MS" pitchFamily="34" charset="0"/>
                <a:cs typeface="Trebuchet MS"/>
              </a:rPr>
              <a:t>organizzati professionalmente </a:t>
            </a:r>
            <a:r>
              <a:rPr lang="it-IT" altLang="it-IT" sz="1400" i="1" dirty="0">
                <a:latin typeface="Trebuchet MS" pitchFamily="34" charset="0"/>
                <a:cs typeface="Trebuchet MS"/>
              </a:rPr>
              <a:t>per fini di concorrenzialità sul mercato</a:t>
            </a:r>
            <a:r>
              <a:rPr lang="it-IT" altLang="it-IT" sz="1400" i="1" dirty="0" smtClean="0">
                <a:latin typeface="Trebuchet MS" pitchFamily="34" charset="0"/>
                <a:cs typeface="Trebuchet MS"/>
              </a:rPr>
              <a:t>.</a:t>
            </a:r>
          </a:p>
          <a:p>
            <a:pPr marL="0" indent="0" algn="just">
              <a:lnSpc>
                <a:spcPct val="90000"/>
              </a:lnSpc>
              <a:buNone/>
            </a:pPr>
            <a:endParaRPr lang="it-IT" altLang="it-IT" sz="1400" i="1" dirty="0">
              <a:latin typeface="Trebuchet MS" pitchFamily="34" charset="0"/>
              <a:cs typeface="Trebuchet MS"/>
            </a:endParaRPr>
          </a:p>
          <a:p>
            <a:pPr marL="0" indent="0" algn="just">
              <a:lnSpc>
                <a:spcPct val="90000"/>
              </a:lnSpc>
              <a:buNone/>
            </a:pPr>
            <a:r>
              <a:rPr lang="it-IT" altLang="it-IT" sz="1400" i="1" dirty="0">
                <a:latin typeface="Trebuchet MS" pitchFamily="34" charset="0"/>
                <a:cs typeface="Trebuchet MS"/>
              </a:rPr>
              <a:t>  7. I redditi degli immobili destinati in via esclusiva allo svolgimento </a:t>
            </a:r>
            <a:r>
              <a:rPr lang="it-IT" altLang="it-IT" sz="1400" i="1" dirty="0" smtClean="0">
                <a:latin typeface="Trebuchet MS" pitchFamily="34" charset="0"/>
                <a:cs typeface="Trebuchet MS"/>
              </a:rPr>
              <a:t>di attività </a:t>
            </a:r>
            <a:r>
              <a:rPr lang="it-IT" altLang="it-IT" sz="1400" i="1" dirty="0">
                <a:latin typeface="Trebuchet MS" pitchFamily="34" charset="0"/>
                <a:cs typeface="Trebuchet MS"/>
              </a:rPr>
              <a:t>non commerciale da parte </a:t>
            </a:r>
            <a:r>
              <a:rPr lang="it-IT" altLang="it-IT" sz="1400" i="1" dirty="0" smtClean="0">
                <a:latin typeface="Trebuchet MS" pitchFamily="34" charset="0"/>
                <a:cs typeface="Trebuchet MS"/>
              </a:rPr>
              <a:t>delle associazioni </a:t>
            </a:r>
            <a:r>
              <a:rPr lang="it-IT" altLang="it-IT" sz="1400" i="1" dirty="0">
                <a:latin typeface="Trebuchet MS" pitchFamily="34" charset="0"/>
                <a:cs typeface="Trebuchet MS"/>
              </a:rPr>
              <a:t>di  promozione  </a:t>
            </a:r>
            <a:r>
              <a:rPr lang="it-IT" altLang="it-IT" sz="1400" i="1" dirty="0" smtClean="0">
                <a:latin typeface="Trebuchet MS" pitchFamily="34" charset="0"/>
                <a:cs typeface="Trebuchet MS"/>
              </a:rPr>
              <a:t>sociale sono </a:t>
            </a:r>
            <a:r>
              <a:rPr lang="it-IT" altLang="it-IT" sz="1400" i="1" dirty="0">
                <a:latin typeface="Trebuchet MS" pitchFamily="34" charset="0"/>
                <a:cs typeface="Trebuchet MS"/>
              </a:rPr>
              <a:t>esenti dall'imposta sul reddito delle società</a:t>
            </a:r>
            <a:r>
              <a:rPr lang="it-IT" altLang="it-IT" sz="1400" i="1" dirty="0" smtClean="0">
                <a:latin typeface="Trebuchet MS" pitchFamily="34" charset="0"/>
                <a:cs typeface="Trebuchet MS"/>
              </a:rPr>
              <a:t>.»</a:t>
            </a:r>
            <a:endParaRPr lang="it-IT" altLang="it-IT" sz="1400" i="1" dirty="0">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32</a:t>
            </a:fld>
            <a:endParaRPr lang="it-IT">
              <a:solidFill>
                <a:prstClr val="black">
                  <a:tint val="75000"/>
                </a:prstClr>
              </a:solidFill>
            </a:endParaRPr>
          </a:p>
        </p:txBody>
      </p:sp>
    </p:spTree>
    <p:extLst>
      <p:ext uri="{BB962C8B-B14F-4D97-AF65-F5344CB8AC3E}">
        <p14:creationId xmlns:p14="http://schemas.microsoft.com/office/powerpoint/2010/main" val="31885429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5" name="Segnaposto contenuto 4"/>
          <p:cNvSpPr>
            <a:spLocks noGrp="1"/>
          </p:cNvSpPr>
          <p:nvPr>
            <p:ph idx="1"/>
          </p:nvPr>
        </p:nvSpPr>
        <p:spPr/>
        <p:txBody>
          <a:bodyPr/>
          <a:lstStyle/>
          <a:p>
            <a:endParaRPr lang="it-IT"/>
          </a:p>
        </p:txBody>
      </p:sp>
      <p:graphicFrame>
        <p:nvGraphicFramePr>
          <p:cNvPr id="11" name="Diagramma 10"/>
          <p:cNvGraphicFramePr/>
          <p:nvPr>
            <p:extLst>
              <p:ext uri="{D42A27DB-BD31-4B8C-83A1-F6EECF244321}">
                <p14:modId xmlns:p14="http://schemas.microsoft.com/office/powerpoint/2010/main" val="3232340241"/>
              </p:ext>
            </p:extLst>
          </p:nvPr>
        </p:nvGraphicFramePr>
        <p:xfrm>
          <a:off x="1259632" y="1196752"/>
          <a:ext cx="7416824" cy="49182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sellaDiTesto 7"/>
          <p:cNvSpPr txBox="1"/>
          <p:nvPr/>
        </p:nvSpPr>
        <p:spPr>
          <a:xfrm>
            <a:off x="395536" y="2852936"/>
            <a:ext cx="1378496" cy="1246495"/>
          </a:xfrm>
          <a:prstGeom prst="rect">
            <a:avLst/>
          </a:prstGeom>
          <a:noFill/>
        </p:spPr>
        <p:txBody>
          <a:bodyPr wrap="square" rtlCol="0">
            <a:spAutoFit/>
          </a:bodyPr>
          <a:lstStyle/>
          <a:p>
            <a:pPr algn="ctr" defTabSz="457200"/>
            <a:r>
              <a:rPr lang="it-IT" sz="1500" b="1" dirty="0">
                <a:solidFill>
                  <a:srgbClr val="3333CC"/>
                </a:solidFill>
                <a:latin typeface="Trebuchet MS" pitchFamily="34" charset="0"/>
                <a:cs typeface="Trebuchet MS"/>
              </a:rPr>
              <a:t>LE</a:t>
            </a:r>
          </a:p>
          <a:p>
            <a:pPr algn="ctr" defTabSz="457200"/>
            <a:r>
              <a:rPr lang="it-IT" sz="1500" b="1" dirty="0">
                <a:solidFill>
                  <a:srgbClr val="3333CC"/>
                </a:solidFill>
                <a:latin typeface="Trebuchet MS" pitchFamily="34" charset="0"/>
                <a:cs typeface="Trebuchet MS"/>
              </a:rPr>
              <a:t>IMPOSTE</a:t>
            </a:r>
          </a:p>
          <a:p>
            <a:pPr algn="ctr" defTabSz="457200"/>
            <a:r>
              <a:rPr lang="it-IT" sz="1500" b="1" dirty="0">
                <a:solidFill>
                  <a:srgbClr val="3333CC"/>
                </a:solidFill>
                <a:latin typeface="Trebuchet MS" pitchFamily="34" charset="0"/>
                <a:cs typeface="Trebuchet MS"/>
              </a:rPr>
              <a:t>INDIRETTE</a:t>
            </a:r>
          </a:p>
          <a:p>
            <a:pPr algn="ctr" defTabSz="457200"/>
            <a:r>
              <a:rPr lang="it-IT" sz="1500" b="1" dirty="0">
                <a:solidFill>
                  <a:srgbClr val="3333CC"/>
                </a:solidFill>
                <a:latin typeface="Trebuchet MS" pitchFamily="34" charset="0"/>
                <a:cs typeface="Trebuchet MS"/>
              </a:rPr>
              <a:t>-</a:t>
            </a:r>
          </a:p>
          <a:p>
            <a:pPr algn="ctr" defTabSz="457200"/>
            <a:r>
              <a:rPr lang="it-IT" sz="1500" b="1" dirty="0">
                <a:solidFill>
                  <a:srgbClr val="3333CC"/>
                </a:solidFill>
                <a:latin typeface="Trebuchet MS" pitchFamily="34" charset="0"/>
                <a:cs typeface="Trebuchet MS"/>
              </a:rPr>
              <a:t>Art. 82</a:t>
            </a: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91138CFF-01D2-E747-91FA-2AA6EA3958D9}" type="slidenum">
              <a:rPr lang="it-IT" smtClean="0">
                <a:solidFill>
                  <a:prstClr val="black">
                    <a:tint val="75000"/>
                  </a:prstClr>
                </a:solidFill>
              </a:rPr>
              <a:pPr/>
              <a:t>33</a:t>
            </a:fld>
            <a:endParaRPr lang="it-IT">
              <a:solidFill>
                <a:prstClr val="black">
                  <a:tint val="75000"/>
                </a:prstClr>
              </a:solidFill>
            </a:endParaRPr>
          </a:p>
        </p:txBody>
      </p:sp>
    </p:spTree>
    <p:extLst>
      <p:ext uri="{BB962C8B-B14F-4D97-AF65-F5344CB8AC3E}">
        <p14:creationId xmlns:p14="http://schemas.microsoft.com/office/powerpoint/2010/main" val="32262504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smtClean="0">
                <a:solidFill>
                  <a:srgbClr val="3333CC"/>
                </a:solidFill>
                <a:latin typeface="Trebuchet MS" pitchFamily="34" charset="0"/>
                <a:cs typeface="Trebuchet MS"/>
              </a:rPr>
              <a:t>LE IMPOSTE INDIRETTE – ART. 82 CTS</a:t>
            </a:r>
            <a:endParaRPr lang="it-IT" altLang="it-IT" sz="1500" b="1" u="sng" dirty="0">
              <a:solidFill>
                <a:srgbClr val="3333CC"/>
              </a:solidFill>
              <a:latin typeface="Trebuchet MS" pitchFamily="34" charset="0"/>
              <a:cs typeface="Trebuchet MS"/>
            </a:endParaRPr>
          </a:p>
          <a:p>
            <a:pPr marL="0" indent="0" algn="just">
              <a:lnSpc>
                <a:spcPct val="90000"/>
              </a:lnSpc>
              <a:buNone/>
            </a:pPr>
            <a:endParaRPr lang="it-IT" altLang="it-IT" sz="1500" b="1" u="sng" dirty="0">
              <a:latin typeface="Trebuchet MS" pitchFamily="34" charset="0"/>
              <a:cs typeface="Trebuchet MS"/>
            </a:endParaRPr>
          </a:p>
          <a:p>
            <a:pPr marL="0" indent="0" algn="just">
              <a:lnSpc>
                <a:spcPct val="90000"/>
              </a:lnSpc>
              <a:buNone/>
            </a:pPr>
            <a:endParaRPr lang="it-IT" altLang="it-IT" sz="1500" b="1" u="sng" dirty="0" smtClean="0">
              <a:latin typeface="Trebuchet MS" pitchFamily="34" charset="0"/>
              <a:cs typeface="Trebuchet MS"/>
            </a:endParaRPr>
          </a:p>
          <a:p>
            <a:pPr marL="0" indent="0" algn="just">
              <a:lnSpc>
                <a:spcPct val="90000"/>
              </a:lnSpc>
              <a:buNone/>
            </a:pPr>
            <a:r>
              <a:rPr lang="it-IT" altLang="it-IT" sz="1400" dirty="0" smtClean="0">
                <a:latin typeface="Trebuchet MS" pitchFamily="34" charset="0"/>
                <a:cs typeface="Trebuchet MS"/>
              </a:rPr>
              <a:t>Il </a:t>
            </a:r>
            <a:r>
              <a:rPr lang="it-IT" altLang="it-IT" sz="1400" dirty="0">
                <a:latin typeface="Trebuchet MS" pitchFamily="34" charset="0"/>
                <a:cs typeface="Trebuchet MS"/>
              </a:rPr>
              <a:t>comma 1 dell’art. 82 recita: </a:t>
            </a:r>
            <a:endParaRPr lang="it-IT" altLang="it-IT" sz="1400" dirty="0" smtClean="0">
              <a:latin typeface="Trebuchet MS" pitchFamily="34" charset="0"/>
              <a:cs typeface="Trebuchet MS"/>
            </a:endParaRP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r>
              <a:rPr lang="it-IT" altLang="it-IT" sz="1400" dirty="0" smtClean="0">
                <a:latin typeface="Trebuchet MS" pitchFamily="34" charset="0"/>
                <a:cs typeface="Trebuchet MS"/>
              </a:rPr>
              <a:t>«</a:t>
            </a:r>
            <a:r>
              <a:rPr lang="it-IT" altLang="it-IT" sz="1400" i="1" dirty="0">
                <a:latin typeface="Trebuchet MS" pitchFamily="34" charset="0"/>
                <a:cs typeface="Trebuchet MS"/>
              </a:rPr>
              <a:t>Le disposizioni del presente articolo si applicano agli </a:t>
            </a:r>
            <a:r>
              <a:rPr lang="it-IT" altLang="it-IT" sz="1400" b="1" i="1" u="sng" dirty="0">
                <a:latin typeface="Trebuchet MS" pitchFamily="34" charset="0"/>
                <a:cs typeface="Trebuchet MS"/>
              </a:rPr>
              <a:t>enti del Terzo settore</a:t>
            </a:r>
            <a:r>
              <a:rPr lang="it-IT" altLang="it-IT" sz="1400" i="1" u="sng" dirty="0">
                <a:latin typeface="Trebuchet MS" pitchFamily="34" charset="0"/>
                <a:cs typeface="Trebuchet MS"/>
              </a:rPr>
              <a:t> comprese le cooperative sociali ed </a:t>
            </a:r>
            <a:r>
              <a:rPr lang="it-IT" altLang="it-IT" sz="1400" b="1" i="1" u="sng" dirty="0">
                <a:latin typeface="Trebuchet MS" pitchFamily="34" charset="0"/>
                <a:cs typeface="Trebuchet MS"/>
              </a:rPr>
              <a:t>escluse</a:t>
            </a:r>
            <a:r>
              <a:rPr lang="it-IT" altLang="it-IT" sz="1400" i="1" u="sng" dirty="0">
                <a:latin typeface="Trebuchet MS" pitchFamily="34" charset="0"/>
                <a:cs typeface="Trebuchet MS"/>
              </a:rPr>
              <a:t> le imprese sociali costituite in forma di società</a:t>
            </a:r>
            <a:r>
              <a:rPr lang="it-IT" altLang="it-IT" sz="1400" i="1" dirty="0">
                <a:latin typeface="Trebuchet MS" pitchFamily="34" charset="0"/>
                <a:cs typeface="Trebuchet MS"/>
              </a:rPr>
              <a:t>, salvo quanto previsto ai commi 4 e 6</a:t>
            </a:r>
            <a:r>
              <a:rPr lang="it-IT" altLang="it-IT" sz="1400" dirty="0">
                <a:latin typeface="Trebuchet MS" pitchFamily="34" charset="0"/>
                <a:cs typeface="Trebuchet MS"/>
              </a:rPr>
              <a:t>»</a:t>
            </a:r>
          </a:p>
          <a:p>
            <a:pPr marL="0" indent="0" algn="just">
              <a:lnSpc>
                <a:spcPct val="90000"/>
              </a:lnSpc>
              <a:buNone/>
            </a:pPr>
            <a:endParaRPr lang="it-IT" altLang="it-IT" sz="1500" i="1" dirty="0">
              <a:solidFill>
                <a:srgbClr val="3333CC"/>
              </a:solidFill>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34</a:t>
            </a:fld>
            <a:endParaRPr lang="it-IT">
              <a:solidFill>
                <a:prstClr val="black">
                  <a:tint val="75000"/>
                </a:prstClr>
              </a:solidFill>
            </a:endParaRPr>
          </a:p>
        </p:txBody>
      </p:sp>
    </p:spTree>
    <p:extLst>
      <p:ext uri="{BB962C8B-B14F-4D97-AF65-F5344CB8AC3E}">
        <p14:creationId xmlns:p14="http://schemas.microsoft.com/office/powerpoint/2010/main" val="2099568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a:solidFill>
                  <a:srgbClr val="3333CC"/>
                </a:solidFill>
                <a:latin typeface="Trebuchet MS" pitchFamily="34" charset="0"/>
                <a:cs typeface="Trebuchet MS"/>
              </a:rPr>
              <a:t>LE IMPOSTE INDIRETTE – ART. 82 </a:t>
            </a:r>
            <a:r>
              <a:rPr lang="it-IT" altLang="it-IT" sz="1500" b="1" u="sng" dirty="0" smtClean="0">
                <a:solidFill>
                  <a:srgbClr val="3333CC"/>
                </a:solidFill>
                <a:latin typeface="Trebuchet MS" pitchFamily="34" charset="0"/>
                <a:cs typeface="Trebuchet MS"/>
              </a:rPr>
              <a:t>CTS</a:t>
            </a:r>
          </a:p>
          <a:p>
            <a:pPr marL="0" lvl="0" indent="0" algn="just">
              <a:lnSpc>
                <a:spcPct val="90000"/>
              </a:lnSpc>
              <a:buNone/>
            </a:pPr>
            <a:endParaRPr lang="it-IT" altLang="it-IT" sz="1500" b="1" u="sng" dirty="0">
              <a:solidFill>
                <a:srgbClr val="3333CC"/>
              </a:solidFill>
              <a:latin typeface="Trebuchet MS" pitchFamily="34" charset="0"/>
              <a:cs typeface="Trebuchet MS"/>
            </a:endParaRPr>
          </a:p>
          <a:p>
            <a:pPr marL="0" lv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a:lnSpc>
                <a:spcPct val="90000"/>
              </a:lnSpc>
              <a:buNone/>
            </a:pPr>
            <a:r>
              <a:rPr lang="it-IT" altLang="it-IT" sz="1400" dirty="0" smtClean="0">
                <a:latin typeface="Trebuchet MS" pitchFamily="34" charset="0"/>
                <a:cs typeface="Trebuchet MS"/>
              </a:rPr>
              <a:t>Il </a:t>
            </a:r>
            <a:r>
              <a:rPr lang="it-IT" altLang="it-IT" sz="1400" dirty="0">
                <a:latin typeface="Trebuchet MS" pitchFamily="34" charset="0"/>
                <a:cs typeface="Trebuchet MS"/>
              </a:rPr>
              <a:t>comma 6 riguarda la disciplina IMU e TASI per gli ETS.</a:t>
            </a: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r>
              <a:rPr lang="it-IT" altLang="it-IT" sz="1400" dirty="0">
                <a:latin typeface="Trebuchet MS" pitchFamily="34" charset="0"/>
                <a:cs typeface="Trebuchet MS"/>
              </a:rPr>
              <a:t>Ai fini IMU e TASI è stata confermata </a:t>
            </a:r>
            <a:r>
              <a:rPr lang="it-IT" altLang="it-IT" sz="1400" b="1" u="sng" dirty="0">
                <a:latin typeface="Trebuchet MS" pitchFamily="34" charset="0"/>
                <a:cs typeface="Trebuchet MS"/>
              </a:rPr>
              <a:t>l’esenzione</a:t>
            </a:r>
            <a:r>
              <a:rPr lang="it-IT" altLang="it-IT" sz="1400" dirty="0">
                <a:latin typeface="Trebuchet MS" pitchFamily="34" charset="0"/>
                <a:cs typeface="Trebuchet MS"/>
              </a:rPr>
              <a:t> per gli immobili posseduti e utilizzati dagli </a:t>
            </a:r>
            <a:r>
              <a:rPr lang="it-IT" altLang="it-IT" sz="1400" b="1" u="sng" dirty="0">
                <a:latin typeface="Trebuchet MS" pitchFamily="34" charset="0"/>
                <a:cs typeface="Trebuchet MS"/>
              </a:rPr>
              <a:t>ETS non commerciali</a:t>
            </a:r>
            <a:r>
              <a:rPr lang="it-IT" altLang="it-IT" sz="1400" u="sng" dirty="0">
                <a:latin typeface="Trebuchet MS" pitchFamily="34" charset="0"/>
                <a:cs typeface="Trebuchet MS"/>
              </a:rPr>
              <a:t> destinati esclusivamente allo svolgimento, con modalità non commerciali</a:t>
            </a:r>
            <a:r>
              <a:rPr lang="it-IT" altLang="it-IT" sz="1400" dirty="0">
                <a:latin typeface="Trebuchet MS" pitchFamily="34" charset="0"/>
                <a:cs typeface="Trebuchet MS"/>
              </a:rPr>
              <a:t>, di attività assistenziali, previdenziali, sanitarie, di ricerca scientifica, didattiche, ricettive, culturali, ricreative e sportive, nonché delle attività religiose di cui all’art. 16, </a:t>
            </a:r>
            <a:r>
              <a:rPr lang="it-IT" altLang="it-IT" sz="1400" dirty="0" err="1">
                <a:latin typeface="Trebuchet MS" pitchFamily="34" charset="0"/>
                <a:cs typeface="Trebuchet MS"/>
              </a:rPr>
              <a:t>lett</a:t>
            </a:r>
            <a:r>
              <a:rPr lang="it-IT" altLang="it-IT" sz="1400" dirty="0">
                <a:latin typeface="Trebuchet MS" pitchFamily="34" charset="0"/>
                <a:cs typeface="Trebuchet MS"/>
              </a:rPr>
              <a:t>. a), legge 222/1985 (cioè le attività di religione o di culto dirette all’esercizio del culto e alla cura delle anime, alla formazione del clero e dei religiosi a scopi missionari, alla catechesi, all’educazione cristiana).</a:t>
            </a: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r>
              <a:rPr lang="it-IT" altLang="it-IT" sz="1400" dirty="0">
                <a:latin typeface="Trebuchet MS" pitchFamily="34" charset="0"/>
                <a:cs typeface="Trebuchet MS"/>
              </a:rPr>
              <a:t>Al riguardo, l’articolo 82 richiama per intero le disposizioni già applicabili in precedenza all’IMU e alla TASI.</a:t>
            </a: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35</a:t>
            </a:fld>
            <a:endParaRPr lang="it-IT">
              <a:solidFill>
                <a:prstClr val="black">
                  <a:tint val="75000"/>
                </a:prstClr>
              </a:solidFill>
            </a:endParaRPr>
          </a:p>
        </p:txBody>
      </p:sp>
    </p:spTree>
    <p:extLst>
      <p:ext uri="{BB962C8B-B14F-4D97-AF65-F5344CB8AC3E}">
        <p14:creationId xmlns:p14="http://schemas.microsoft.com/office/powerpoint/2010/main" val="6173894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a:solidFill>
                  <a:srgbClr val="3333CC"/>
                </a:solidFill>
                <a:latin typeface="Trebuchet MS" pitchFamily="34" charset="0"/>
                <a:cs typeface="Trebuchet MS"/>
              </a:rPr>
              <a:t>LE IMPOSTE INDIRETTE – ART. 82 </a:t>
            </a:r>
            <a:r>
              <a:rPr lang="it-IT" altLang="it-IT" sz="1500" b="1" u="sng" dirty="0" smtClean="0">
                <a:solidFill>
                  <a:srgbClr val="3333CC"/>
                </a:solidFill>
                <a:latin typeface="Trebuchet MS" pitchFamily="34" charset="0"/>
                <a:cs typeface="Trebuchet MS"/>
              </a:rPr>
              <a:t>CTS</a:t>
            </a:r>
          </a:p>
          <a:p>
            <a:pPr marL="0" lvl="0" indent="0" algn="just">
              <a:lnSpc>
                <a:spcPct val="90000"/>
              </a:lnSpc>
              <a:buNone/>
            </a:pPr>
            <a:endParaRPr lang="it-IT" altLang="it-IT" sz="1500" b="1" u="sng" dirty="0">
              <a:solidFill>
                <a:srgbClr val="3333CC"/>
              </a:solidFill>
              <a:latin typeface="Trebuchet MS" pitchFamily="34" charset="0"/>
              <a:cs typeface="Trebuchet MS"/>
            </a:endParaRPr>
          </a:p>
          <a:p>
            <a:pPr marL="0" lv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a:lnSpc>
                <a:spcPct val="90000"/>
              </a:lnSpc>
              <a:buNone/>
            </a:pPr>
            <a:r>
              <a:rPr lang="it-IT" altLang="it-IT" sz="1400" dirty="0" smtClean="0">
                <a:latin typeface="Trebuchet MS" pitchFamily="34" charset="0"/>
                <a:cs typeface="Trebuchet MS"/>
              </a:rPr>
              <a:t>Con </a:t>
            </a:r>
            <a:r>
              <a:rPr lang="it-IT" altLang="it-IT" sz="1400" dirty="0">
                <a:latin typeface="Trebuchet MS" pitchFamily="34" charset="0"/>
                <a:cs typeface="Trebuchet MS"/>
              </a:rPr>
              <a:t>il comma 6 dell’art. 82 del CTS le cooperative sociali vengono espressamente incluse nell’esenzione ai fini IMU e TASI.</a:t>
            </a: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r>
              <a:rPr lang="it-IT" altLang="it-IT" sz="1400" dirty="0">
                <a:latin typeface="Trebuchet MS" pitchFamily="34" charset="0"/>
                <a:cs typeface="Trebuchet MS"/>
              </a:rPr>
              <a:t>In aggiunta a ciò, il comma 7 dell’art. 82 dispone che gli enti territoriali (Comuni, Province, Regioni e Città metropolitane) potranno deliberare agevolazioni per gli enti del terzo settore (</a:t>
            </a:r>
            <a:r>
              <a:rPr lang="it-IT" altLang="it-IT" sz="1400" u="sng" dirty="0">
                <a:latin typeface="Trebuchet MS" pitchFamily="34" charset="0"/>
                <a:cs typeface="Trebuchet MS"/>
              </a:rPr>
              <a:t>non commerciali</a:t>
            </a:r>
            <a:r>
              <a:rPr lang="it-IT" altLang="it-IT" sz="1400" dirty="0">
                <a:latin typeface="Trebuchet MS" pitchFamily="34" charset="0"/>
                <a:cs typeface="Trebuchet MS"/>
              </a:rPr>
              <a:t>), con riferimento ai tributi propri diversi da IMU e TASI. </a:t>
            </a: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r>
              <a:rPr lang="it-IT" altLang="it-IT" sz="1400" dirty="0">
                <a:latin typeface="Trebuchet MS" pitchFamily="34" charset="0"/>
                <a:cs typeface="Trebuchet MS"/>
              </a:rPr>
              <a:t>Il comma 8, ancora, demanda alle Regioni ed alle Province autonome di Trento e Bolzano di disporre eventuali riduzioni o esenzioni ai fini dell’imposta regionale sulle attività produttive (IRAP).</a:t>
            </a: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36</a:t>
            </a:fld>
            <a:endParaRPr lang="it-IT">
              <a:solidFill>
                <a:prstClr val="black">
                  <a:tint val="75000"/>
                </a:prstClr>
              </a:solidFill>
            </a:endParaRPr>
          </a:p>
        </p:txBody>
      </p:sp>
    </p:spTree>
    <p:extLst>
      <p:ext uri="{BB962C8B-B14F-4D97-AF65-F5344CB8AC3E}">
        <p14:creationId xmlns:p14="http://schemas.microsoft.com/office/powerpoint/2010/main" val="157667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a:solidFill>
                  <a:srgbClr val="3333CC"/>
                </a:solidFill>
                <a:latin typeface="Trebuchet MS" pitchFamily="34" charset="0"/>
                <a:cs typeface="Trebuchet MS"/>
              </a:rPr>
              <a:t>LE IMPOSTE INDIRETTE – ART. 82 </a:t>
            </a:r>
            <a:r>
              <a:rPr lang="it-IT" altLang="it-IT" sz="1500" b="1" u="sng" dirty="0" smtClean="0">
                <a:solidFill>
                  <a:srgbClr val="3333CC"/>
                </a:solidFill>
                <a:latin typeface="Trebuchet MS" pitchFamily="34" charset="0"/>
                <a:cs typeface="Trebuchet MS"/>
              </a:rPr>
              <a:t>CTS</a:t>
            </a:r>
          </a:p>
          <a:p>
            <a:pPr marL="0" lvl="0" indent="0" algn="just">
              <a:lnSpc>
                <a:spcPct val="90000"/>
              </a:lnSpc>
              <a:buNone/>
            </a:pPr>
            <a:endParaRPr lang="it-IT" altLang="it-IT" sz="1500" b="1" u="sng" dirty="0">
              <a:solidFill>
                <a:srgbClr val="3333CC"/>
              </a:solidFill>
              <a:latin typeface="Trebuchet MS" pitchFamily="34" charset="0"/>
              <a:cs typeface="Trebuchet MS"/>
            </a:endParaRPr>
          </a:p>
          <a:p>
            <a:pPr marL="0" lv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a:lnSpc>
                <a:spcPct val="90000"/>
              </a:lnSpc>
              <a:buNone/>
            </a:pPr>
            <a:r>
              <a:rPr lang="it-IT" altLang="it-IT" sz="1400" dirty="0" smtClean="0">
                <a:latin typeface="Trebuchet MS" pitchFamily="34" charset="0"/>
                <a:cs typeface="Trebuchet MS"/>
              </a:rPr>
              <a:t>Il </a:t>
            </a:r>
            <a:r>
              <a:rPr lang="it-IT" altLang="it-IT" sz="1400" dirty="0">
                <a:latin typeface="Trebuchet MS" pitchFamily="34" charset="0"/>
                <a:cs typeface="Trebuchet MS"/>
              </a:rPr>
              <a:t>comma 2 introduce </a:t>
            </a:r>
            <a:r>
              <a:rPr lang="it-IT" altLang="it-IT" sz="1400" b="1" u="sng" dirty="0">
                <a:latin typeface="Trebuchet MS" pitchFamily="34" charset="0"/>
                <a:cs typeface="Trebuchet MS"/>
              </a:rPr>
              <a:t>un’esenzione</a:t>
            </a:r>
            <a:r>
              <a:rPr lang="it-IT" altLang="it-IT" sz="1400" u="sng" dirty="0">
                <a:latin typeface="Trebuchet MS" pitchFamily="34" charset="0"/>
                <a:cs typeface="Trebuchet MS"/>
              </a:rPr>
              <a:t> dalle imposte sulle successioni e donazioni e dalle imposte ipotecaria e catastale</a:t>
            </a:r>
            <a:r>
              <a:rPr lang="it-IT" altLang="it-IT" sz="1400" dirty="0">
                <a:latin typeface="Trebuchet MS" pitchFamily="34" charset="0"/>
                <a:cs typeface="Trebuchet MS"/>
              </a:rPr>
              <a:t> in favore degli ETS (di cui al comma 1) per i trasferimenti a titolo gratuito, poi, utilizzati dagli stessi enti per il perseguimento delle proprie attività statutarie.</a:t>
            </a: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r>
              <a:rPr lang="it-IT" altLang="it-IT" sz="1400" dirty="0">
                <a:latin typeface="Trebuchet MS" pitchFamily="34" charset="0"/>
                <a:cs typeface="Trebuchet MS"/>
              </a:rPr>
              <a:t>Il comma 4, reintroducendo il beneficio che, per le </a:t>
            </a:r>
            <a:r>
              <a:rPr lang="it-IT" altLang="it-IT" sz="1400" dirty="0" err="1">
                <a:latin typeface="Trebuchet MS" pitchFamily="34" charset="0"/>
                <a:cs typeface="Trebuchet MS"/>
              </a:rPr>
              <a:t>Onlus</a:t>
            </a:r>
            <a:r>
              <a:rPr lang="it-IT" altLang="it-IT" sz="1400" dirty="0">
                <a:latin typeface="Trebuchet MS" pitchFamily="34" charset="0"/>
                <a:cs typeface="Trebuchet MS"/>
              </a:rPr>
              <a:t>, era stato abrogato con il </a:t>
            </a:r>
            <a:r>
              <a:rPr lang="it-IT" altLang="it-IT" sz="1400" dirty="0" err="1">
                <a:latin typeface="Trebuchet MS" pitchFamily="34" charset="0"/>
                <a:cs typeface="Trebuchet MS"/>
              </a:rPr>
              <a:t>D.Lgs.</a:t>
            </a:r>
            <a:r>
              <a:rPr lang="it-IT" altLang="it-IT" sz="1400" dirty="0">
                <a:latin typeface="Trebuchet MS" pitchFamily="34" charset="0"/>
                <a:cs typeface="Trebuchet MS"/>
              </a:rPr>
              <a:t> n. 23/2011, prevede che ai </a:t>
            </a:r>
            <a:r>
              <a:rPr lang="it-IT" altLang="it-IT" sz="1400" b="1" dirty="0">
                <a:latin typeface="Trebuchet MS" pitchFamily="34" charset="0"/>
                <a:cs typeface="Trebuchet MS"/>
              </a:rPr>
              <a:t>trasferimenti di beni immobili o agli atti traslativi/costitutivi di diritti reali immobiliari di godimento, </a:t>
            </a:r>
            <a:r>
              <a:rPr lang="it-IT" altLang="it-IT" sz="1400" b="1" u="sng" dirty="0">
                <a:latin typeface="Trebuchet MS" pitchFamily="34" charset="0"/>
                <a:cs typeface="Trebuchet MS"/>
              </a:rPr>
              <a:t>a titolo oneroso</a:t>
            </a:r>
            <a:r>
              <a:rPr lang="it-IT" altLang="it-IT" sz="1400" dirty="0">
                <a:latin typeface="Trebuchet MS" pitchFamily="34" charset="0"/>
                <a:cs typeface="Trebuchet MS"/>
              </a:rPr>
              <a:t>, </a:t>
            </a:r>
            <a:r>
              <a:rPr lang="it-IT" altLang="it-IT" sz="1400" u="sng" dirty="0">
                <a:latin typeface="Trebuchet MS" pitchFamily="34" charset="0"/>
                <a:cs typeface="Trebuchet MS"/>
              </a:rPr>
              <a:t>a favore degli ETS e delle imprese sociali a prescindere dalla loro veste</a:t>
            </a:r>
            <a:r>
              <a:rPr lang="it-IT" altLang="it-IT" sz="1400" dirty="0">
                <a:latin typeface="Trebuchet MS" pitchFamily="34" charset="0"/>
                <a:cs typeface="Trebuchet MS"/>
              </a:rPr>
              <a:t> si applicheranno le imposte di registro, ipotecaria e catastale </a:t>
            </a:r>
            <a:r>
              <a:rPr lang="it-IT" altLang="it-IT" sz="1400" b="1" u="sng" dirty="0">
                <a:latin typeface="Trebuchet MS" pitchFamily="34" charset="0"/>
                <a:cs typeface="Trebuchet MS"/>
              </a:rPr>
              <a:t>in misura fissa</a:t>
            </a:r>
            <a:r>
              <a:rPr lang="it-IT" altLang="it-IT" sz="1400" dirty="0">
                <a:latin typeface="Trebuchet MS" pitchFamily="34" charset="0"/>
                <a:cs typeface="Trebuchet MS"/>
              </a:rPr>
              <a:t>; a condizione che l’ente utilizzi tali beni, entro cinque anni dal trasferimento, </a:t>
            </a:r>
            <a:r>
              <a:rPr lang="it-IT" altLang="it-IT" sz="1400" u="sng" dirty="0">
                <a:latin typeface="Trebuchet MS" pitchFamily="34" charset="0"/>
                <a:cs typeface="Trebuchet MS"/>
              </a:rPr>
              <a:t>a diretta attuazione dei propri scopi istituzionali o dell’oggetto sociale</a:t>
            </a:r>
            <a:r>
              <a:rPr lang="it-IT" altLang="it-IT" sz="1400" dirty="0">
                <a:latin typeface="Trebuchet MS" pitchFamily="34" charset="0"/>
                <a:cs typeface="Trebuchet MS"/>
              </a:rPr>
              <a:t>. </a:t>
            </a: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endParaRPr lang="it-IT" altLang="it-IT" sz="1400" dirty="0" smtClean="0">
              <a:latin typeface="Trebuchet MS" pitchFamily="34" charset="0"/>
              <a:cs typeface="Trebuchet MS"/>
            </a:endParaRP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r>
              <a:rPr lang="it-IT" altLang="it-IT" sz="1400" dirty="0">
                <a:latin typeface="Trebuchet MS" pitchFamily="34" charset="0"/>
                <a:cs typeface="Trebuchet MS"/>
              </a:rPr>
              <a:t>L’ente in questo caso dovrà rendere apposita dichiarazione in tal senso. </a:t>
            </a:r>
          </a:p>
          <a:p>
            <a:pPr marL="0" indent="0" algn="just">
              <a:lnSpc>
                <a:spcPct val="90000"/>
              </a:lnSpc>
              <a:buNone/>
            </a:pPr>
            <a:r>
              <a:rPr lang="it-IT" altLang="it-IT" sz="1400" dirty="0">
                <a:latin typeface="Trebuchet MS" pitchFamily="34" charset="0"/>
                <a:cs typeface="Trebuchet MS"/>
              </a:rPr>
              <a:t>In caso di dichiarazione mendace o di mancata effettiva utilizzazione dei beni a diretta attuazione degli scopi istituzionali sarà dovuta l’imposta nella misura ordinaria oltre ad una sanzione pari al 30% dell’imposta dovuta.</a:t>
            </a:r>
          </a:p>
        </p:txBody>
      </p:sp>
      <p:sp>
        <p:nvSpPr>
          <p:cNvPr id="11" name="Freccia in giù 10"/>
          <p:cNvSpPr/>
          <p:nvPr/>
        </p:nvSpPr>
        <p:spPr>
          <a:xfrm>
            <a:off x="4392964" y="4653136"/>
            <a:ext cx="360040" cy="440926"/>
          </a:xfrm>
          <a:prstGeom prst="downArrow">
            <a:avLst/>
          </a:prstGeom>
          <a:solidFill>
            <a:schemeClr val="accent6">
              <a:lumMod val="60000"/>
              <a:lumOff val="40000"/>
            </a:schemeClr>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57200"/>
            <a:endParaRPr lang="it-IT">
              <a:solidFill>
                <a:prstClr val="white"/>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37</a:t>
            </a:fld>
            <a:endParaRPr lang="it-IT">
              <a:solidFill>
                <a:prstClr val="black">
                  <a:tint val="75000"/>
                </a:prstClr>
              </a:solidFill>
            </a:endParaRPr>
          </a:p>
        </p:txBody>
      </p:sp>
    </p:spTree>
    <p:extLst>
      <p:ext uri="{BB962C8B-B14F-4D97-AF65-F5344CB8AC3E}">
        <p14:creationId xmlns:p14="http://schemas.microsoft.com/office/powerpoint/2010/main" val="33764742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a:solidFill>
                  <a:srgbClr val="3333CC"/>
                </a:solidFill>
                <a:latin typeface="Trebuchet MS" pitchFamily="34" charset="0"/>
                <a:cs typeface="Trebuchet MS"/>
              </a:rPr>
              <a:t>LE IMPOSTE INDIRETTE – ART. 82 </a:t>
            </a:r>
            <a:r>
              <a:rPr lang="it-IT" altLang="it-IT" sz="1500" b="1" u="sng" dirty="0" smtClean="0">
                <a:solidFill>
                  <a:srgbClr val="3333CC"/>
                </a:solidFill>
                <a:latin typeface="Trebuchet MS" pitchFamily="34" charset="0"/>
                <a:cs typeface="Trebuchet MS"/>
              </a:rPr>
              <a:t>CTS</a:t>
            </a:r>
          </a:p>
          <a:p>
            <a:pPr marL="0" lvl="0" indent="0" algn="just">
              <a:lnSpc>
                <a:spcPct val="90000"/>
              </a:lnSpc>
              <a:buNone/>
            </a:pPr>
            <a:endParaRPr lang="it-IT" altLang="it-IT" sz="1500" b="1" u="sng" dirty="0">
              <a:solidFill>
                <a:srgbClr val="3333CC"/>
              </a:solidFill>
              <a:latin typeface="Trebuchet MS" pitchFamily="34" charset="0"/>
              <a:cs typeface="Trebuchet MS"/>
            </a:endParaRPr>
          </a:p>
          <a:p>
            <a:pPr marL="0" lv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a:lnSpc>
                <a:spcPct val="90000"/>
              </a:lnSpc>
              <a:buNone/>
            </a:pPr>
            <a:r>
              <a:rPr lang="it-IT" altLang="it-IT" sz="1400" dirty="0" smtClean="0">
                <a:latin typeface="Trebuchet MS" pitchFamily="34" charset="0"/>
                <a:cs typeface="Trebuchet MS"/>
              </a:rPr>
              <a:t>Il </a:t>
            </a:r>
            <a:r>
              <a:rPr lang="it-IT" altLang="it-IT" sz="1400" dirty="0">
                <a:latin typeface="Trebuchet MS" pitchFamily="34" charset="0"/>
                <a:cs typeface="Trebuchet MS"/>
              </a:rPr>
              <a:t>comma 3 dell’art. 82 dispone: </a:t>
            </a:r>
            <a:endParaRPr lang="it-IT" altLang="it-IT" sz="1400" dirty="0" smtClean="0">
              <a:latin typeface="Trebuchet MS" pitchFamily="34" charset="0"/>
              <a:cs typeface="Trebuchet MS"/>
            </a:endParaRP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endParaRPr lang="it-IT" altLang="it-IT" sz="1400" dirty="0" smtClean="0">
              <a:latin typeface="Trebuchet MS" pitchFamily="34" charset="0"/>
              <a:cs typeface="Trebuchet MS"/>
            </a:endParaRPr>
          </a:p>
          <a:p>
            <a:pPr marL="0" indent="0" algn="just">
              <a:lnSpc>
                <a:spcPct val="90000"/>
              </a:lnSpc>
              <a:buNone/>
            </a:pPr>
            <a:r>
              <a:rPr lang="it-IT" altLang="it-IT" sz="1400" dirty="0" smtClean="0">
                <a:latin typeface="Trebuchet MS" pitchFamily="34" charset="0"/>
                <a:cs typeface="Trebuchet MS"/>
              </a:rPr>
              <a:t>«</a:t>
            </a:r>
            <a:r>
              <a:rPr lang="it-IT" altLang="it-IT" sz="1400" i="1" dirty="0">
                <a:latin typeface="Trebuchet MS" pitchFamily="34" charset="0"/>
                <a:cs typeface="Trebuchet MS"/>
              </a:rPr>
              <a:t>Agli atti costitutivi e alle modifiche statutarie, comprese le operazioni di fusione, scissione o trasformazione </a:t>
            </a:r>
            <a:r>
              <a:rPr lang="it-IT" altLang="it-IT" sz="1400" i="1" u="sng" dirty="0">
                <a:latin typeface="Trebuchet MS" pitchFamily="34" charset="0"/>
                <a:cs typeface="Trebuchet MS"/>
              </a:rPr>
              <a:t>poste in essere da enti del Terzo settore di cui al comma 1, </a:t>
            </a:r>
            <a:r>
              <a:rPr lang="it-IT" altLang="it-IT" sz="1400" b="1" i="1" u="sng" dirty="0">
                <a:latin typeface="Trebuchet MS" pitchFamily="34" charset="0"/>
                <a:cs typeface="Trebuchet MS"/>
              </a:rPr>
              <a:t>le imposte di registro, ipotecaria e catastale si applicano in misura fissa</a:t>
            </a:r>
            <a:r>
              <a:rPr lang="it-IT" altLang="it-IT" sz="1400" i="1" dirty="0">
                <a:latin typeface="Trebuchet MS" pitchFamily="34" charset="0"/>
                <a:cs typeface="Trebuchet MS"/>
              </a:rPr>
              <a:t>. </a:t>
            </a:r>
            <a:endParaRPr lang="it-IT" altLang="it-IT" sz="1400" i="1" dirty="0" smtClean="0">
              <a:latin typeface="Trebuchet MS" pitchFamily="34" charset="0"/>
              <a:cs typeface="Trebuchet MS"/>
            </a:endParaRPr>
          </a:p>
          <a:p>
            <a:pPr marL="0" indent="0" algn="just">
              <a:lnSpc>
                <a:spcPct val="90000"/>
              </a:lnSpc>
              <a:buNone/>
            </a:pPr>
            <a:endParaRPr lang="it-IT" altLang="it-IT" sz="1400" i="1" dirty="0">
              <a:latin typeface="Trebuchet MS" pitchFamily="34" charset="0"/>
              <a:cs typeface="Trebuchet MS"/>
            </a:endParaRPr>
          </a:p>
          <a:p>
            <a:pPr marL="0" indent="0" algn="just">
              <a:lnSpc>
                <a:spcPct val="90000"/>
              </a:lnSpc>
              <a:buNone/>
            </a:pPr>
            <a:r>
              <a:rPr lang="it-IT" altLang="it-IT" sz="1400" i="1" dirty="0" smtClean="0">
                <a:latin typeface="Trebuchet MS" pitchFamily="34" charset="0"/>
                <a:cs typeface="Trebuchet MS"/>
              </a:rPr>
              <a:t>Le </a:t>
            </a:r>
            <a:r>
              <a:rPr lang="it-IT" altLang="it-IT" sz="1400" i="1" dirty="0">
                <a:latin typeface="Trebuchet MS" pitchFamily="34" charset="0"/>
                <a:cs typeface="Trebuchet MS"/>
              </a:rPr>
              <a:t>modifiche statutarie di cui al periodo precedente sono </a:t>
            </a:r>
            <a:r>
              <a:rPr lang="it-IT" altLang="it-IT" sz="1400" b="1" i="1" u="sng" dirty="0">
                <a:latin typeface="Trebuchet MS" pitchFamily="34" charset="0"/>
                <a:cs typeface="Trebuchet MS"/>
              </a:rPr>
              <a:t>esenti dall'imposta di registro</a:t>
            </a:r>
            <a:r>
              <a:rPr lang="it-IT" altLang="it-IT" sz="1400" i="1" dirty="0">
                <a:latin typeface="Trebuchet MS" pitchFamily="34" charset="0"/>
                <a:cs typeface="Trebuchet MS"/>
              </a:rPr>
              <a:t> se hanno lo scopo di adeguare gli atti a modifiche o integrazioni normative</a:t>
            </a:r>
            <a:r>
              <a:rPr lang="it-IT" altLang="it-IT" sz="1400" dirty="0" smtClean="0">
                <a:latin typeface="Trebuchet MS" pitchFamily="34" charset="0"/>
                <a:cs typeface="Trebuchet MS"/>
              </a:rPr>
              <a:t>».</a:t>
            </a:r>
          </a:p>
          <a:p>
            <a:pPr marL="0" indent="0" algn="just">
              <a:lnSpc>
                <a:spcPct val="90000"/>
              </a:lnSpc>
              <a:buNone/>
            </a:pPr>
            <a:endParaRPr lang="it-IT" altLang="it-IT" sz="1400" dirty="0">
              <a:latin typeface="Trebuchet MS" pitchFamily="34" charset="0"/>
              <a:cs typeface="Trebuchet MS"/>
            </a:endParaRPr>
          </a:p>
          <a:p>
            <a:pPr marL="0" indent="0" algn="just">
              <a:lnSpc>
                <a:spcPct val="90000"/>
              </a:lnSpc>
              <a:buNone/>
            </a:pPr>
            <a:r>
              <a:rPr lang="it-IT" altLang="it-IT" sz="1400" dirty="0" smtClean="0">
                <a:latin typeface="Trebuchet MS" pitchFamily="34" charset="0"/>
                <a:cs typeface="Trebuchet MS"/>
              </a:rPr>
              <a:t>Inoltre, gli atti costitutivi e quelli connessi allo svolgimento delle attività delle ODV sono esenti dall’imposta di registro.</a:t>
            </a:r>
            <a:endParaRPr lang="it-IT" altLang="it-IT" sz="1400" dirty="0">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38</a:t>
            </a:fld>
            <a:endParaRPr lang="it-IT">
              <a:solidFill>
                <a:prstClr val="black">
                  <a:tint val="75000"/>
                </a:prstClr>
              </a:solidFill>
            </a:endParaRPr>
          </a:p>
        </p:txBody>
      </p:sp>
    </p:spTree>
    <p:extLst>
      <p:ext uri="{BB962C8B-B14F-4D97-AF65-F5344CB8AC3E}">
        <p14:creationId xmlns:p14="http://schemas.microsoft.com/office/powerpoint/2010/main" val="25841469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a:solidFill>
                  <a:srgbClr val="3333CC"/>
                </a:solidFill>
                <a:latin typeface="Trebuchet MS" pitchFamily="34" charset="0"/>
                <a:cs typeface="Trebuchet MS"/>
              </a:rPr>
              <a:t>LE IMPOSTE INDIRETTE – ART. 82 </a:t>
            </a:r>
            <a:r>
              <a:rPr lang="it-IT" altLang="it-IT" sz="1500" b="1" u="sng" dirty="0" smtClean="0">
                <a:solidFill>
                  <a:srgbClr val="3333CC"/>
                </a:solidFill>
                <a:latin typeface="Trebuchet MS" pitchFamily="34" charset="0"/>
                <a:cs typeface="Trebuchet MS"/>
              </a:rPr>
              <a:t>CTS</a:t>
            </a:r>
          </a:p>
          <a:p>
            <a:pPr marL="0" lvl="0" indent="0" algn="just">
              <a:lnSpc>
                <a:spcPct val="90000"/>
              </a:lnSpc>
              <a:buNone/>
            </a:pPr>
            <a:endParaRPr lang="it-IT" sz="1500" b="1" u="sng" dirty="0">
              <a:solidFill>
                <a:srgbClr val="3333CC"/>
              </a:solidFill>
              <a:latin typeface="Trebuchet MS" pitchFamily="34" charset="0"/>
            </a:endParaRPr>
          </a:p>
          <a:p>
            <a:pPr marL="0" lvl="0" indent="0" algn="just">
              <a:lnSpc>
                <a:spcPct val="90000"/>
              </a:lnSpc>
              <a:buNone/>
            </a:pPr>
            <a:endParaRPr lang="it-IT" sz="1500" b="1" u="sng" dirty="0" smtClean="0">
              <a:solidFill>
                <a:srgbClr val="3333CC"/>
              </a:solidFill>
              <a:latin typeface="Trebuchet MS" pitchFamily="34" charset="0"/>
            </a:endParaRPr>
          </a:p>
          <a:p>
            <a:pPr marL="0" lvl="0" indent="0" algn="just">
              <a:lnSpc>
                <a:spcPct val="90000"/>
              </a:lnSpc>
              <a:buNone/>
            </a:pPr>
            <a:r>
              <a:rPr lang="it-IT" sz="1400" dirty="0" smtClean="0">
                <a:latin typeface="Trebuchet MS" panose="020B0603020202020204" pitchFamily="34" charset="0"/>
              </a:rPr>
              <a:t>Il </a:t>
            </a:r>
            <a:r>
              <a:rPr lang="it-IT" sz="1400" dirty="0">
                <a:latin typeface="Trebuchet MS" panose="020B0603020202020204" pitchFamily="34" charset="0"/>
              </a:rPr>
              <a:t>comma 5 </a:t>
            </a:r>
            <a:r>
              <a:rPr lang="it-IT" sz="1400" b="1" u="sng" dirty="0">
                <a:latin typeface="Trebuchet MS" panose="020B0603020202020204" pitchFamily="34" charset="0"/>
              </a:rPr>
              <a:t>esenterà dall’imposta di bollo</a:t>
            </a:r>
            <a:r>
              <a:rPr lang="it-IT" sz="1400" dirty="0">
                <a:latin typeface="Trebuchet MS" panose="020B0603020202020204" pitchFamily="34" charset="0"/>
              </a:rPr>
              <a:t> gli atti, i documenti, le istanze, i contratti, nonché le copie anche se dichiarate conformi, gli estratti, le certificazioni, le dichiarazioni, le attestazioni, e ogni altro documento cartaceo o informatico in qualunque modo denominato posti in essere o </a:t>
            </a:r>
            <a:r>
              <a:rPr lang="it-IT" sz="1400" u="sng" dirty="0">
                <a:latin typeface="Trebuchet MS" panose="020B0603020202020204" pitchFamily="34" charset="0"/>
              </a:rPr>
              <a:t>richiesti dagli ETS come definiti al comma 1 dell’art. 82</a:t>
            </a:r>
            <a:r>
              <a:rPr lang="it-IT" sz="1400" dirty="0">
                <a:latin typeface="Trebuchet MS" panose="020B0603020202020204" pitchFamily="34" charset="0"/>
              </a:rPr>
              <a:t>. </a:t>
            </a:r>
          </a:p>
          <a:p>
            <a:pPr marL="0" indent="0" algn="just">
              <a:buNone/>
            </a:pPr>
            <a:endParaRPr lang="it-IT" sz="1400" dirty="0">
              <a:latin typeface="Trebuchet MS" panose="020B0603020202020204" pitchFamily="34" charset="0"/>
            </a:endParaRPr>
          </a:p>
          <a:p>
            <a:pPr marL="0" indent="0" algn="just">
              <a:buNone/>
            </a:pPr>
            <a:r>
              <a:rPr lang="it-IT" sz="1400" dirty="0">
                <a:latin typeface="Trebuchet MS" panose="020B0603020202020204" pitchFamily="34" charset="0"/>
              </a:rPr>
              <a:t>Tra i documenti esentati dall’imposta </a:t>
            </a:r>
            <a:r>
              <a:rPr lang="it-IT" sz="1400" b="1" u="sng" dirty="0">
                <a:latin typeface="Trebuchet MS" panose="020B0603020202020204" pitchFamily="34" charset="0"/>
              </a:rPr>
              <a:t>dovrebbero ricomprendersi anche le fatture, anche se non esplicitamente citate</a:t>
            </a:r>
            <a:r>
              <a:rPr lang="it-IT" sz="1400" dirty="0">
                <a:latin typeface="Trebuchet MS" panose="020B0603020202020204" pitchFamily="34" charset="0"/>
              </a:rPr>
              <a:t>. </a:t>
            </a:r>
            <a:endParaRPr lang="it-IT" sz="1400" dirty="0" smtClean="0">
              <a:latin typeface="Trebuchet MS" panose="020B0603020202020204" pitchFamily="34" charset="0"/>
            </a:endParaRPr>
          </a:p>
          <a:p>
            <a:pPr marL="0" indent="0" algn="just">
              <a:buNone/>
            </a:pPr>
            <a:endParaRPr lang="it-IT" sz="1400" dirty="0">
              <a:latin typeface="Trebuchet MS" panose="020B0603020202020204" pitchFamily="34" charset="0"/>
            </a:endParaRPr>
          </a:p>
          <a:p>
            <a:pPr marL="0" indent="0" algn="just">
              <a:buNone/>
            </a:pPr>
            <a:r>
              <a:rPr lang="it-IT" sz="1400" dirty="0" smtClean="0">
                <a:latin typeface="Trebuchet MS" panose="020B0603020202020204" pitchFamily="34" charset="0"/>
              </a:rPr>
              <a:t>NB: Risulta </a:t>
            </a:r>
            <a:r>
              <a:rPr lang="it-IT" sz="1400" dirty="0">
                <a:latin typeface="Trebuchet MS" panose="020B0603020202020204" pitchFamily="34" charset="0"/>
              </a:rPr>
              <a:t>quanto mai necessaria su tale tema un’interpretazione da parte dell’Agenzia delle entrate, dato che la stessa, con riferimento all’esenzione dall’imposta di bollo a favore delle Onlus, con la circolare n. 168 del 1998, affermava che l’elencazione degli atti esenti deve ritenersi </a:t>
            </a:r>
            <a:r>
              <a:rPr lang="it-IT" sz="1400" b="1" u="sng" dirty="0">
                <a:latin typeface="Trebuchet MS" panose="020B0603020202020204" pitchFamily="34" charset="0"/>
              </a:rPr>
              <a:t>tassativa</a:t>
            </a:r>
            <a:r>
              <a:rPr lang="it-IT" sz="1400" dirty="0">
                <a:latin typeface="Trebuchet MS" panose="020B0603020202020204" pitchFamily="34" charset="0"/>
              </a:rPr>
              <a:t> e quindi “</a:t>
            </a:r>
            <a:r>
              <a:rPr lang="it-IT" sz="1400" i="1" dirty="0">
                <a:latin typeface="Trebuchet MS" panose="020B0603020202020204" pitchFamily="34" charset="0"/>
              </a:rPr>
              <a:t>gli atti non espressamente elencati, ma ricompresi nella tariffa del bollo approvata dal Dm 20 agosto 1992 e successive modificazioni non possono godere del beneficio in parola</a:t>
            </a:r>
            <a:r>
              <a:rPr lang="it-IT" sz="1400" dirty="0">
                <a:latin typeface="Trebuchet MS" panose="020B0603020202020204" pitchFamily="34" charset="0"/>
              </a:rPr>
              <a:t>”. </a:t>
            </a:r>
          </a:p>
          <a:p>
            <a:pPr marL="0" indent="0" algn="just">
              <a:buNone/>
            </a:pPr>
            <a:endParaRPr lang="it-IT" sz="1600" dirty="0" smtClean="0">
              <a:latin typeface="Trebuchet MS" panose="020B0603020202020204" pitchFamily="34" charset="0"/>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39</a:t>
            </a:fld>
            <a:endParaRPr lang="it-IT">
              <a:solidFill>
                <a:prstClr val="black">
                  <a:tint val="75000"/>
                </a:prstClr>
              </a:solidFill>
            </a:endParaRPr>
          </a:p>
        </p:txBody>
      </p:sp>
    </p:spTree>
    <p:extLst>
      <p:ext uri="{BB962C8B-B14F-4D97-AF65-F5344CB8AC3E}">
        <p14:creationId xmlns:p14="http://schemas.microsoft.com/office/powerpoint/2010/main" val="718977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contenuto 2"/>
          <p:cNvSpPr>
            <a:spLocks noGrp="1"/>
          </p:cNvSpPr>
          <p:nvPr>
            <p:ph idx="1"/>
          </p:nvPr>
        </p:nvSpPr>
        <p:spPr>
          <a:xfrm>
            <a:off x="457200" y="3356992"/>
            <a:ext cx="8229600" cy="2769171"/>
          </a:xfrm>
        </p:spPr>
        <p:txBody>
          <a:bodyPr/>
          <a:lstStyle/>
          <a:p>
            <a:pPr marL="0" indent="0" algn="ctr">
              <a:buNone/>
            </a:pPr>
            <a:r>
              <a:rPr lang="it-IT" dirty="0" smtClean="0"/>
              <a:t>1. L’ISCRIZIONE NEL RUNTS</a:t>
            </a:r>
            <a:endParaRPr lang="it-IT" dirty="0"/>
          </a:p>
        </p:txBody>
      </p:sp>
      <p:sp>
        <p:nvSpPr>
          <p:cNvPr id="10" name="Segnaposto piè di pagina 9"/>
          <p:cNvSpPr>
            <a:spLocks noGrp="1"/>
          </p:cNvSpPr>
          <p:nvPr>
            <p:ph type="ftr" sz="quarter" idx="11"/>
          </p:nvPr>
        </p:nvSpPr>
        <p:spPr/>
        <p:txBody>
          <a:bodyPr/>
          <a:lstStyle/>
          <a:p>
            <a:r>
              <a:rPr lang="it-IT" smtClean="0"/>
              <a:t>STUDIO MONTANELLI</a:t>
            </a:r>
            <a:endParaRPr lang="it-IT"/>
          </a:p>
        </p:txBody>
      </p:sp>
      <p:sp>
        <p:nvSpPr>
          <p:cNvPr id="11" name="Segnaposto numero diapositiva 10"/>
          <p:cNvSpPr>
            <a:spLocks noGrp="1"/>
          </p:cNvSpPr>
          <p:nvPr>
            <p:ph type="sldNum" sz="quarter" idx="12"/>
          </p:nvPr>
        </p:nvSpPr>
        <p:spPr/>
        <p:txBody>
          <a:bodyPr/>
          <a:lstStyle/>
          <a:p>
            <a:fld id="{3A722DC0-83A0-41F4-8BCA-3233C32B7CCC}" type="slidenum">
              <a:rPr lang="it-IT" smtClean="0"/>
              <a:t>4</a:t>
            </a:fld>
            <a:endParaRPr lang="it-IT"/>
          </a:p>
        </p:txBody>
      </p:sp>
    </p:spTree>
    <p:extLst>
      <p:ext uri="{BB962C8B-B14F-4D97-AF65-F5344CB8AC3E}">
        <p14:creationId xmlns:p14="http://schemas.microsoft.com/office/powerpoint/2010/main" val="21868073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a:solidFill>
                  <a:srgbClr val="3333CC"/>
                </a:solidFill>
                <a:latin typeface="Trebuchet MS" pitchFamily="34" charset="0"/>
                <a:cs typeface="Trebuchet MS"/>
              </a:rPr>
              <a:t>LE IMPOSTE INDIRETTE – ART. 82 </a:t>
            </a:r>
            <a:r>
              <a:rPr lang="it-IT" altLang="it-IT" sz="1500" b="1" u="sng" dirty="0" smtClean="0">
                <a:solidFill>
                  <a:srgbClr val="3333CC"/>
                </a:solidFill>
                <a:latin typeface="Trebuchet MS" pitchFamily="34" charset="0"/>
                <a:cs typeface="Trebuchet MS"/>
              </a:rPr>
              <a:t>CTS</a:t>
            </a:r>
          </a:p>
          <a:p>
            <a:pPr marL="0" lvl="0" indent="0" algn="just">
              <a:lnSpc>
                <a:spcPct val="90000"/>
              </a:lnSpc>
              <a:buNone/>
            </a:pPr>
            <a:endParaRPr lang="it-IT" sz="1500" b="1" u="sng" dirty="0">
              <a:solidFill>
                <a:srgbClr val="3333CC"/>
              </a:solidFill>
              <a:latin typeface="Trebuchet MS" pitchFamily="34" charset="0"/>
            </a:endParaRPr>
          </a:p>
          <a:p>
            <a:pPr marL="0" lvl="0" indent="0" algn="just">
              <a:lnSpc>
                <a:spcPct val="90000"/>
              </a:lnSpc>
              <a:buNone/>
            </a:pPr>
            <a:endParaRPr lang="it-IT" sz="1500" b="1" u="sng" dirty="0" smtClean="0">
              <a:solidFill>
                <a:srgbClr val="3333CC"/>
              </a:solidFill>
              <a:latin typeface="Trebuchet MS" pitchFamily="34" charset="0"/>
            </a:endParaRPr>
          </a:p>
          <a:p>
            <a:pPr marL="0" lvl="0" indent="0" algn="just">
              <a:lnSpc>
                <a:spcPct val="90000"/>
              </a:lnSpc>
              <a:buNone/>
            </a:pPr>
            <a:r>
              <a:rPr lang="it-IT" sz="1400" dirty="0" smtClean="0">
                <a:latin typeface="Trebuchet MS" panose="020B0603020202020204" pitchFamily="34" charset="0"/>
              </a:rPr>
              <a:t>In </a:t>
            </a:r>
            <a:r>
              <a:rPr lang="it-IT" sz="1400" dirty="0">
                <a:latin typeface="Trebuchet MS" panose="020B0603020202020204" pitchFamily="34" charset="0"/>
              </a:rPr>
              <a:t>merio </a:t>
            </a:r>
            <a:r>
              <a:rPr lang="it-IT" sz="1400" b="1" dirty="0">
                <a:latin typeface="Trebuchet MS" panose="020B0603020202020204" pitchFamily="34" charset="0"/>
              </a:rPr>
              <a:t>all’imposta sugli intrattenimenti</a:t>
            </a:r>
            <a:r>
              <a:rPr lang="it-IT" sz="1400" dirty="0">
                <a:latin typeface="Trebuchet MS" panose="020B0603020202020204" pitchFamily="34" charset="0"/>
              </a:rPr>
              <a:t>, il comma 9 dell’art. 82 sancisce l’</a:t>
            </a:r>
            <a:r>
              <a:rPr lang="it-IT" sz="1400" b="1" u="sng" dirty="0">
                <a:latin typeface="Trebuchet MS" panose="020B0603020202020204" pitchFamily="34" charset="0"/>
              </a:rPr>
              <a:t>esenzione</a:t>
            </a:r>
            <a:r>
              <a:rPr lang="it-IT" sz="1400" dirty="0">
                <a:latin typeface="Trebuchet MS" panose="020B0603020202020204" pitchFamily="34" charset="0"/>
              </a:rPr>
              <a:t> dalla stessa imposta per gli </a:t>
            </a:r>
            <a:r>
              <a:rPr lang="it-IT" sz="1400" dirty="0" err="1">
                <a:latin typeface="Trebuchet MS" panose="020B0603020202020204" pitchFamily="34" charset="0"/>
              </a:rPr>
              <a:t>Ets</a:t>
            </a:r>
            <a:r>
              <a:rPr lang="it-IT" sz="1400" dirty="0">
                <a:latin typeface="Trebuchet MS" panose="020B0603020202020204" pitchFamily="34" charset="0"/>
              </a:rPr>
              <a:t>, come individuati al comma 1 dell’articolo, che svolgono le attività indicate nella tariffa allegata al decreto del Presidente della Repubblica 26 ottobre 1972, n. 640, o</a:t>
            </a:r>
            <a:r>
              <a:rPr lang="it-IT" sz="1400" u="sng" dirty="0">
                <a:latin typeface="Trebuchet MS" panose="020B0603020202020204" pitchFamily="34" charset="0"/>
              </a:rPr>
              <a:t>ccasionalmente o in concomitanza di celebrazioni, ricorrenze o campagne di sensibilizzazione</a:t>
            </a:r>
            <a:r>
              <a:rPr lang="it-IT" sz="1400" dirty="0">
                <a:latin typeface="Trebuchet MS" panose="020B0603020202020204" pitchFamily="34" charset="0"/>
              </a:rPr>
              <a:t>. L’esenzione spetterà a condizione che dell’attività sia data comunicazione prima dell’inizio di ciascuna manifestazione al concessionario di cui all’art. 17 del D.P.R. n. 640/1972.</a:t>
            </a:r>
          </a:p>
          <a:p>
            <a:pPr marL="0" indent="0" algn="just">
              <a:buNone/>
            </a:pPr>
            <a:endParaRPr lang="it-IT" sz="1400" dirty="0">
              <a:latin typeface="Trebuchet MS" panose="020B0603020202020204" pitchFamily="34" charset="0"/>
            </a:endParaRPr>
          </a:p>
          <a:p>
            <a:pPr marL="0" indent="0" algn="just">
              <a:buNone/>
            </a:pPr>
            <a:r>
              <a:rPr lang="it-IT" sz="1400" dirty="0">
                <a:latin typeface="Trebuchet MS" panose="020B0603020202020204" pitchFamily="34" charset="0"/>
              </a:rPr>
              <a:t>Il comma 10 sancisce, invece, l’esenzione dalle tasse sulle concessioni governative</a:t>
            </a:r>
            <a:r>
              <a:rPr lang="it-IT" sz="1400" dirty="0">
                <a:solidFill>
                  <a:srgbClr val="1937B9"/>
                </a:solidFill>
                <a:latin typeface="Trebuchet MS" panose="020B0603020202020204" pitchFamily="34" charset="0"/>
              </a:rPr>
              <a:t>.</a:t>
            </a: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40</a:t>
            </a:fld>
            <a:endParaRPr lang="it-IT">
              <a:solidFill>
                <a:prstClr val="black">
                  <a:tint val="75000"/>
                </a:prstClr>
              </a:solidFill>
            </a:endParaRPr>
          </a:p>
        </p:txBody>
      </p:sp>
    </p:spTree>
    <p:extLst>
      <p:ext uri="{BB962C8B-B14F-4D97-AF65-F5344CB8AC3E}">
        <p14:creationId xmlns:p14="http://schemas.microsoft.com/office/powerpoint/2010/main" val="20479030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a:solidFill>
                  <a:srgbClr val="3333CC"/>
                </a:solidFill>
                <a:latin typeface="Trebuchet MS" pitchFamily="34" charset="0"/>
                <a:cs typeface="Trebuchet MS"/>
              </a:rPr>
              <a:t>LE IMPOSTE INDIRETTE – ART. 82 </a:t>
            </a:r>
            <a:r>
              <a:rPr lang="it-IT" altLang="it-IT" sz="1500" b="1" u="sng" dirty="0" smtClean="0">
                <a:solidFill>
                  <a:srgbClr val="3333CC"/>
                </a:solidFill>
                <a:latin typeface="Trebuchet MS" pitchFamily="34" charset="0"/>
                <a:cs typeface="Trebuchet MS"/>
              </a:rPr>
              <a:t>CTS – SCHEMA RIASSUNTIVO</a:t>
            </a:r>
            <a:endParaRPr lang="it-IT" altLang="it-IT" sz="1500" b="1" u="sng" dirty="0">
              <a:solidFill>
                <a:srgbClr val="3333CC"/>
              </a:solidFill>
              <a:latin typeface="Trebuchet MS" pitchFamily="34" charset="0"/>
              <a:cs typeface="Trebuchet MS"/>
            </a:endParaRPr>
          </a:p>
        </p:txBody>
      </p:sp>
      <p:graphicFrame>
        <p:nvGraphicFramePr>
          <p:cNvPr id="11" name="Tabella 10"/>
          <p:cNvGraphicFramePr>
            <a:graphicFrameLocks noGrp="1"/>
          </p:cNvGraphicFramePr>
          <p:nvPr>
            <p:extLst>
              <p:ext uri="{D42A27DB-BD31-4B8C-83A1-F6EECF244321}">
                <p14:modId xmlns:p14="http://schemas.microsoft.com/office/powerpoint/2010/main" val="1547761185"/>
              </p:ext>
            </p:extLst>
          </p:nvPr>
        </p:nvGraphicFramePr>
        <p:xfrm>
          <a:off x="611560" y="2636912"/>
          <a:ext cx="7848872" cy="2895600"/>
        </p:xfrm>
        <a:graphic>
          <a:graphicData uri="http://schemas.openxmlformats.org/drawingml/2006/table">
            <a:tbl>
              <a:tblPr firstRow="1" bandRow="1">
                <a:tableStyleId>{7DF18680-E054-41AD-8BC1-D1AEF772440D}</a:tableStyleId>
              </a:tblPr>
              <a:tblGrid>
                <a:gridCol w="2592288"/>
                <a:gridCol w="1800200"/>
                <a:gridCol w="1728192"/>
                <a:gridCol w="1728192"/>
              </a:tblGrid>
              <a:tr h="370840">
                <a:tc>
                  <a:txBody>
                    <a:bodyPr/>
                    <a:lstStyle/>
                    <a:p>
                      <a:pPr algn="ctr"/>
                      <a:r>
                        <a:rPr lang="it-IT" sz="1400" dirty="0" smtClean="0"/>
                        <a:t>Agevolazione</a:t>
                      </a:r>
                      <a:endParaRPr lang="it-IT" sz="1400" dirty="0"/>
                    </a:p>
                  </a:txBody>
                  <a:tcPr/>
                </a:tc>
                <a:tc>
                  <a:txBody>
                    <a:bodyPr/>
                    <a:lstStyle/>
                    <a:p>
                      <a:pPr algn="ctr"/>
                      <a:r>
                        <a:rPr lang="it-IT" sz="1400" dirty="0" smtClean="0"/>
                        <a:t>ETS</a:t>
                      </a:r>
                      <a:r>
                        <a:rPr lang="it-IT" sz="1400" baseline="0" dirty="0" smtClean="0"/>
                        <a:t> NON Commerciale</a:t>
                      </a:r>
                      <a:endParaRPr lang="it-IT" sz="1400" dirty="0"/>
                    </a:p>
                  </a:txBody>
                  <a:tcPr/>
                </a:tc>
                <a:tc>
                  <a:txBody>
                    <a:bodyPr/>
                    <a:lstStyle/>
                    <a:p>
                      <a:pPr algn="ctr"/>
                      <a:r>
                        <a:rPr lang="it-IT" sz="1400" dirty="0" smtClean="0"/>
                        <a:t>ETS Commerciale</a:t>
                      </a:r>
                      <a:endParaRPr lang="it-IT" sz="1400" dirty="0"/>
                    </a:p>
                  </a:txBody>
                  <a:tcPr/>
                </a:tc>
                <a:tc>
                  <a:txBody>
                    <a:bodyPr/>
                    <a:lstStyle/>
                    <a:p>
                      <a:pPr algn="ctr"/>
                      <a:r>
                        <a:rPr lang="it-IT" sz="1400" dirty="0" smtClean="0"/>
                        <a:t>Impresa Sociale (</a:t>
                      </a:r>
                      <a:r>
                        <a:rPr lang="it-IT" sz="1000" dirty="0" smtClean="0"/>
                        <a:t>in</a:t>
                      </a:r>
                      <a:r>
                        <a:rPr lang="it-IT" sz="1000" baseline="0" dirty="0" smtClean="0"/>
                        <a:t> forma societaria</a:t>
                      </a:r>
                      <a:r>
                        <a:rPr lang="it-IT" sz="1400" baseline="0" dirty="0" smtClean="0"/>
                        <a:t>)</a:t>
                      </a:r>
                      <a:endParaRPr lang="it-IT" sz="1400" dirty="0"/>
                    </a:p>
                  </a:txBody>
                  <a:tcPr/>
                </a:tc>
              </a:tr>
              <a:tr h="370840">
                <a:tc>
                  <a:txBody>
                    <a:bodyPr/>
                    <a:lstStyle/>
                    <a:p>
                      <a:pPr algn="just"/>
                      <a:r>
                        <a:rPr lang="it-IT" sz="1200" dirty="0" smtClean="0"/>
                        <a:t>Art. 82 c. 2: Imposta</a:t>
                      </a:r>
                      <a:r>
                        <a:rPr lang="it-IT" sz="1200" baseline="0" dirty="0" smtClean="0"/>
                        <a:t> successioni donazioni su trasferimenti gratuiti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NO</a:t>
                      </a:r>
                      <a:endParaRPr lang="it-IT" sz="1200" dirty="0"/>
                    </a:p>
                  </a:txBody>
                  <a:tcPr/>
                </a:tc>
              </a:tr>
              <a:tr h="370840">
                <a:tc>
                  <a:txBody>
                    <a:bodyPr/>
                    <a:lstStyle/>
                    <a:p>
                      <a:pPr algn="just"/>
                      <a:r>
                        <a:rPr lang="it-IT" sz="1200" dirty="0" smtClean="0"/>
                        <a:t>Art. 82 c. 2: imposta ipotecaria catastale trasferimenti su trasferimenti gratuiti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NO</a:t>
                      </a:r>
                      <a:endParaRPr lang="it-IT" sz="1200" dirty="0"/>
                    </a:p>
                  </a:txBody>
                  <a:tcPr/>
                </a:tc>
              </a:tr>
              <a:tr h="370840">
                <a:tc>
                  <a:txBody>
                    <a:bodyPr/>
                    <a:lstStyle/>
                    <a:p>
                      <a:pPr algn="just"/>
                      <a:r>
                        <a:rPr lang="it-IT" sz="1200" dirty="0" smtClean="0"/>
                        <a:t>Art. 82, c. 3: imposta registro e </a:t>
                      </a:r>
                      <a:r>
                        <a:rPr lang="it-IT" sz="1200" dirty="0" err="1" smtClean="0"/>
                        <a:t>ipo</a:t>
                      </a:r>
                      <a:r>
                        <a:rPr lang="it-IT" sz="1200" dirty="0" smtClean="0"/>
                        <a:t>-catastale</a:t>
                      </a:r>
                      <a:r>
                        <a:rPr lang="it-IT" sz="1200" baseline="0" dirty="0" smtClean="0"/>
                        <a:t> fisse per atti costitutivi, modifiche e operazioni straordinarie</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NO</a:t>
                      </a:r>
                      <a:endParaRPr lang="it-IT" sz="1200" dirty="0"/>
                    </a:p>
                  </a:txBody>
                  <a:tcPr/>
                </a:tc>
              </a:tr>
              <a:tr h="370840">
                <a:tc>
                  <a:txBody>
                    <a:bodyPr/>
                    <a:lstStyle/>
                    <a:p>
                      <a:pPr algn="just"/>
                      <a:r>
                        <a:rPr lang="it-IT" sz="1200" dirty="0" smtClean="0"/>
                        <a:t>Art. 82 c. 4: imposta registro e </a:t>
                      </a:r>
                      <a:r>
                        <a:rPr lang="it-IT" sz="1200" dirty="0" err="1" smtClean="0"/>
                        <a:t>ipo</a:t>
                      </a:r>
                      <a:r>
                        <a:rPr lang="it-IT" sz="1200" dirty="0" smtClean="0"/>
                        <a:t>-catastale fissa su atti</a:t>
                      </a:r>
                      <a:r>
                        <a:rPr lang="it-IT" sz="1200" baseline="0" dirty="0" smtClean="0"/>
                        <a:t> traslativi o costitutivi immobiliari, a titolo oneroso</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SI</a:t>
                      </a:r>
                      <a:endParaRPr lang="it-IT" sz="1200" dirty="0"/>
                    </a:p>
                  </a:txBody>
                  <a:tcPr/>
                </a:tc>
              </a:tr>
            </a:tbl>
          </a:graphicData>
        </a:graphic>
      </p:graphicFrame>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41</a:t>
            </a:fld>
            <a:endParaRPr lang="it-IT">
              <a:solidFill>
                <a:prstClr val="black">
                  <a:tint val="75000"/>
                </a:prstClr>
              </a:solidFill>
            </a:endParaRPr>
          </a:p>
        </p:txBody>
      </p:sp>
    </p:spTree>
    <p:extLst>
      <p:ext uri="{BB962C8B-B14F-4D97-AF65-F5344CB8AC3E}">
        <p14:creationId xmlns:p14="http://schemas.microsoft.com/office/powerpoint/2010/main" val="201082655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lvl="0" indent="0" algn="just">
              <a:lnSpc>
                <a:spcPct val="90000"/>
              </a:lnSpc>
              <a:buNone/>
            </a:pPr>
            <a:r>
              <a:rPr lang="it-IT" altLang="it-IT" sz="1500" b="1" u="sng" dirty="0">
                <a:solidFill>
                  <a:srgbClr val="3333CC"/>
                </a:solidFill>
                <a:latin typeface="Trebuchet MS" pitchFamily="34" charset="0"/>
                <a:cs typeface="Trebuchet MS"/>
              </a:rPr>
              <a:t>LE IMPOSTE INDIRETTE – ART. 82 CTS – SCHEMA RIASSUNTIVO</a:t>
            </a:r>
          </a:p>
        </p:txBody>
      </p:sp>
      <p:graphicFrame>
        <p:nvGraphicFramePr>
          <p:cNvPr id="12" name="Tabella 11"/>
          <p:cNvGraphicFramePr>
            <a:graphicFrameLocks noGrp="1"/>
          </p:cNvGraphicFramePr>
          <p:nvPr>
            <p:extLst>
              <p:ext uri="{D42A27DB-BD31-4B8C-83A1-F6EECF244321}">
                <p14:modId xmlns:p14="http://schemas.microsoft.com/office/powerpoint/2010/main" val="3560992246"/>
              </p:ext>
            </p:extLst>
          </p:nvPr>
        </p:nvGraphicFramePr>
        <p:xfrm>
          <a:off x="611560" y="2636912"/>
          <a:ext cx="7848872" cy="3088640"/>
        </p:xfrm>
        <a:graphic>
          <a:graphicData uri="http://schemas.openxmlformats.org/drawingml/2006/table">
            <a:tbl>
              <a:tblPr firstRow="1" bandRow="1">
                <a:tableStyleId>{7DF18680-E054-41AD-8BC1-D1AEF772440D}</a:tableStyleId>
              </a:tblPr>
              <a:tblGrid>
                <a:gridCol w="2592288"/>
                <a:gridCol w="1800200"/>
                <a:gridCol w="1728192"/>
                <a:gridCol w="1728192"/>
              </a:tblGrid>
              <a:tr h="370840">
                <a:tc>
                  <a:txBody>
                    <a:bodyPr/>
                    <a:lstStyle/>
                    <a:p>
                      <a:pPr algn="ctr"/>
                      <a:r>
                        <a:rPr lang="it-IT" sz="1400" dirty="0" smtClean="0"/>
                        <a:t>Agevolazione</a:t>
                      </a:r>
                      <a:endParaRPr lang="it-IT" sz="1400" dirty="0"/>
                    </a:p>
                  </a:txBody>
                  <a:tcPr/>
                </a:tc>
                <a:tc>
                  <a:txBody>
                    <a:bodyPr/>
                    <a:lstStyle/>
                    <a:p>
                      <a:pPr algn="ctr"/>
                      <a:r>
                        <a:rPr lang="it-IT" sz="1400" dirty="0" smtClean="0"/>
                        <a:t>ETS</a:t>
                      </a:r>
                      <a:r>
                        <a:rPr lang="it-IT" sz="1400" baseline="0" dirty="0" smtClean="0"/>
                        <a:t> NON Commerciale</a:t>
                      </a:r>
                      <a:endParaRPr lang="it-IT" sz="1400" dirty="0"/>
                    </a:p>
                  </a:txBody>
                  <a:tcPr/>
                </a:tc>
                <a:tc>
                  <a:txBody>
                    <a:bodyPr/>
                    <a:lstStyle/>
                    <a:p>
                      <a:pPr algn="ctr"/>
                      <a:r>
                        <a:rPr lang="it-IT" sz="1400" dirty="0" smtClean="0"/>
                        <a:t>ETS Commerciale</a:t>
                      </a:r>
                      <a:endParaRPr lang="it-IT" sz="1400" dirty="0"/>
                    </a:p>
                  </a:txBody>
                  <a:tcPr/>
                </a:tc>
                <a:tc>
                  <a:txBody>
                    <a:bodyPr/>
                    <a:lstStyle/>
                    <a:p>
                      <a:pPr algn="ctr"/>
                      <a:r>
                        <a:rPr lang="it-IT" sz="1400" dirty="0" smtClean="0"/>
                        <a:t>Impresa Sociale (</a:t>
                      </a:r>
                      <a:r>
                        <a:rPr lang="it-IT" sz="1000" dirty="0" smtClean="0"/>
                        <a:t>in</a:t>
                      </a:r>
                      <a:r>
                        <a:rPr lang="it-IT" sz="1000" baseline="0" dirty="0" smtClean="0"/>
                        <a:t> forma societaria</a:t>
                      </a:r>
                      <a:r>
                        <a:rPr lang="it-IT" sz="1400" baseline="0" dirty="0" smtClean="0"/>
                        <a:t>)</a:t>
                      </a:r>
                      <a:endParaRPr lang="it-IT" sz="1400" dirty="0"/>
                    </a:p>
                  </a:txBody>
                  <a:tcPr/>
                </a:tc>
              </a:tr>
              <a:tr h="370840">
                <a:tc>
                  <a:txBody>
                    <a:bodyPr/>
                    <a:lstStyle/>
                    <a:p>
                      <a:pPr algn="just"/>
                      <a:r>
                        <a:rPr lang="it-IT" sz="1200" dirty="0" smtClean="0"/>
                        <a:t>Art. 82 c. 5: esenzione imposta di bollo per documenti richiesti o prodotti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NO</a:t>
                      </a:r>
                      <a:endParaRPr lang="it-IT" sz="1200" dirty="0"/>
                    </a:p>
                  </a:txBody>
                  <a:tcPr/>
                </a:tc>
              </a:tr>
              <a:tr h="370840">
                <a:tc>
                  <a:txBody>
                    <a:bodyPr/>
                    <a:lstStyle/>
                    <a:p>
                      <a:pPr algn="just"/>
                      <a:r>
                        <a:rPr lang="it-IT" sz="1200" dirty="0" smtClean="0"/>
                        <a:t>Art. 82 c. 6: esenzione</a:t>
                      </a:r>
                      <a:r>
                        <a:rPr lang="it-IT" sz="1200" baseline="0" dirty="0" smtClean="0"/>
                        <a:t> IMU-TASI immobili non commerciali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NO</a:t>
                      </a:r>
                      <a:endParaRPr lang="it-IT" sz="1200" dirty="0"/>
                    </a:p>
                  </a:txBody>
                  <a:tcPr/>
                </a:tc>
                <a:tc>
                  <a:txBody>
                    <a:bodyPr/>
                    <a:lstStyle/>
                    <a:p>
                      <a:pPr algn="ctr"/>
                      <a:r>
                        <a:rPr lang="it-IT" sz="1200" dirty="0" smtClean="0"/>
                        <a:t>NO</a:t>
                      </a:r>
                      <a:endParaRPr lang="it-IT" sz="1200" dirty="0"/>
                    </a:p>
                  </a:txBody>
                  <a:tcPr/>
                </a:tc>
              </a:tr>
              <a:tr h="370840">
                <a:tc>
                  <a:txBody>
                    <a:bodyPr/>
                    <a:lstStyle/>
                    <a:p>
                      <a:pPr algn="just"/>
                      <a:r>
                        <a:rPr lang="it-IT" sz="1200" dirty="0" smtClean="0"/>
                        <a:t>Art. 82 c. 7: esenzione tributi locali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NO</a:t>
                      </a:r>
                      <a:endParaRPr lang="it-IT" sz="1200" dirty="0"/>
                    </a:p>
                  </a:txBody>
                  <a:tcPr/>
                </a:tc>
                <a:tc>
                  <a:txBody>
                    <a:bodyPr/>
                    <a:lstStyle/>
                    <a:p>
                      <a:pPr algn="ctr"/>
                      <a:r>
                        <a:rPr lang="it-IT" sz="1200" dirty="0" smtClean="0"/>
                        <a:t>NO</a:t>
                      </a:r>
                      <a:endParaRPr lang="it-IT" sz="1200" dirty="0"/>
                    </a:p>
                  </a:txBody>
                  <a:tcPr/>
                </a:tc>
              </a:tr>
              <a:tr h="370840">
                <a:tc>
                  <a:txBody>
                    <a:bodyPr/>
                    <a:lstStyle/>
                    <a:p>
                      <a:pPr algn="just"/>
                      <a:r>
                        <a:rPr lang="it-IT" sz="1200" dirty="0" smtClean="0"/>
                        <a:t>Art. 82 c. 8: esenzione/riduzione IRAP</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NO</a:t>
                      </a:r>
                      <a:endParaRPr lang="it-IT" sz="1200" dirty="0"/>
                    </a:p>
                  </a:txBody>
                  <a:tcPr/>
                </a:tc>
              </a:tr>
              <a:tr h="370840">
                <a:tc>
                  <a:txBody>
                    <a:bodyPr/>
                    <a:lstStyle/>
                    <a:p>
                      <a:pPr algn="just"/>
                      <a:r>
                        <a:rPr lang="it-IT" sz="1200" dirty="0" smtClean="0"/>
                        <a:t>Art. 82 c. 9: esenzione imposta</a:t>
                      </a:r>
                      <a:r>
                        <a:rPr lang="it-IT" sz="1200" baseline="0" dirty="0" smtClean="0"/>
                        <a:t> sugli intrattenimenti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NO</a:t>
                      </a:r>
                      <a:endParaRPr lang="it-IT" sz="1200" dirty="0"/>
                    </a:p>
                  </a:txBody>
                  <a:tcPr/>
                </a:tc>
              </a:tr>
              <a:tr h="370840">
                <a:tc>
                  <a:txBody>
                    <a:bodyPr/>
                    <a:lstStyle/>
                    <a:p>
                      <a:pPr algn="just"/>
                      <a:r>
                        <a:rPr lang="it-IT" sz="1200" dirty="0" smtClean="0"/>
                        <a:t>Art. 82 c. 10: esenzione concessione</a:t>
                      </a:r>
                      <a:r>
                        <a:rPr lang="it-IT" sz="1200" baseline="0" dirty="0" smtClean="0"/>
                        <a:t> governativa</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SI</a:t>
                      </a:r>
                      <a:endParaRPr lang="it-IT" sz="1200" dirty="0"/>
                    </a:p>
                  </a:txBody>
                  <a:tcPr/>
                </a:tc>
                <a:tc>
                  <a:txBody>
                    <a:bodyPr/>
                    <a:lstStyle/>
                    <a:p>
                      <a:pPr algn="ctr"/>
                      <a:r>
                        <a:rPr lang="it-IT" sz="1200" dirty="0" smtClean="0"/>
                        <a:t>NO</a:t>
                      </a:r>
                      <a:endParaRPr lang="it-IT" sz="1200" dirty="0"/>
                    </a:p>
                  </a:txBody>
                  <a:tcPr/>
                </a:tc>
              </a:tr>
            </a:tbl>
          </a:graphicData>
        </a:graphic>
      </p:graphicFrame>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42</a:t>
            </a:fld>
            <a:endParaRPr lang="it-IT">
              <a:solidFill>
                <a:prstClr val="black">
                  <a:tint val="75000"/>
                </a:prstClr>
              </a:solidFill>
            </a:endParaRPr>
          </a:p>
        </p:txBody>
      </p:sp>
    </p:spTree>
    <p:extLst>
      <p:ext uri="{BB962C8B-B14F-4D97-AF65-F5344CB8AC3E}">
        <p14:creationId xmlns:p14="http://schemas.microsoft.com/office/powerpoint/2010/main" val="400018391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buNone/>
            </a:pPr>
            <a:r>
              <a:rPr lang="it-IT" sz="1500" b="1" u="sng" dirty="0">
                <a:solidFill>
                  <a:srgbClr val="3333CC"/>
                </a:solidFill>
                <a:latin typeface="Trebuchet MS" pitchFamily="34" charset="0"/>
                <a:cs typeface="Trebuchet MS"/>
              </a:rPr>
              <a:t>AGEVOLAZIONI FISCALI PER L’IMRESA </a:t>
            </a:r>
            <a:r>
              <a:rPr lang="it-IT" sz="1500" b="1" u="sng" dirty="0" smtClean="0">
                <a:solidFill>
                  <a:srgbClr val="3333CC"/>
                </a:solidFill>
                <a:latin typeface="Trebuchet MS" pitchFamily="34" charset="0"/>
                <a:cs typeface="Trebuchet MS"/>
              </a:rPr>
              <a:t>SOCIALE</a:t>
            </a:r>
          </a:p>
          <a:p>
            <a:pPr marL="0" indent="0" algn="just">
              <a:buNone/>
            </a:pPr>
            <a:endParaRPr lang="it-IT" sz="1500" b="1" u="sng" dirty="0">
              <a:solidFill>
                <a:srgbClr val="3333CC"/>
              </a:solidFill>
              <a:latin typeface="Trebuchet MS" pitchFamily="34" charset="0"/>
              <a:cs typeface="Trebuchet MS"/>
            </a:endParaRPr>
          </a:p>
          <a:p>
            <a:pPr marL="0" indent="0" algn="just">
              <a:buNone/>
            </a:pPr>
            <a:endParaRPr lang="it-IT" sz="1500" b="1" u="sng" dirty="0" smtClean="0">
              <a:solidFill>
                <a:srgbClr val="3333CC"/>
              </a:solidFill>
              <a:latin typeface="Trebuchet MS" pitchFamily="34" charset="0"/>
              <a:cs typeface="Trebuchet MS"/>
            </a:endParaRPr>
          </a:p>
          <a:p>
            <a:pPr marL="0" indent="0" algn="just">
              <a:buNone/>
            </a:pPr>
            <a:r>
              <a:rPr lang="it-IT" sz="1400" b="1" u="sng" dirty="0" smtClean="0">
                <a:latin typeface="Trebuchet MS" pitchFamily="34" charset="0"/>
                <a:cs typeface="Trebuchet MS"/>
              </a:rPr>
              <a:t>1</a:t>
            </a:r>
            <a:r>
              <a:rPr lang="it-IT" sz="1400" b="1" u="sng" dirty="0">
                <a:latin typeface="Trebuchet MS" pitchFamily="34" charset="0"/>
                <a:cs typeface="Trebuchet MS"/>
              </a:rPr>
              <a:t>. Detassazione di utili e avanzi di gestione</a:t>
            </a:r>
          </a:p>
          <a:p>
            <a:pPr marL="109728" indent="0" algn="just">
              <a:buNone/>
            </a:pPr>
            <a:r>
              <a:rPr lang="it-IT" sz="1400" dirty="0">
                <a:latin typeface="Trebuchet MS" pitchFamily="34" charset="0"/>
                <a:cs typeface="Trebuchet MS"/>
              </a:rPr>
              <a:t>Viene riconosciuta la </a:t>
            </a:r>
            <a:r>
              <a:rPr lang="it-IT" sz="1400" u="sng" dirty="0">
                <a:latin typeface="Trebuchet MS" pitchFamily="34" charset="0"/>
                <a:cs typeface="Trebuchet MS"/>
              </a:rPr>
              <a:t>non imponibilità degli utili o degli avanzi di gestione destinati</a:t>
            </a:r>
            <a:r>
              <a:rPr lang="it-IT" sz="1400" dirty="0">
                <a:latin typeface="Trebuchet MS" pitchFamily="34" charset="0"/>
                <a:cs typeface="Trebuchet MS"/>
              </a:rPr>
              <a:t>:</a:t>
            </a:r>
          </a:p>
          <a:p>
            <a:pPr lvl="0" algn="just">
              <a:buFont typeface="Arial" panose="020B0604020202020204" pitchFamily="34" charset="0"/>
              <a:buChar char="•"/>
            </a:pPr>
            <a:r>
              <a:rPr lang="it-IT" sz="1400" dirty="0">
                <a:latin typeface="Trebuchet MS" pitchFamily="34" charset="0"/>
                <a:cs typeface="Trebuchet MS"/>
              </a:rPr>
              <a:t>ad apposita riserva indivisibile in sospensione d'imposta in sede di approvazione del bilancio dell'esercizio in cui sono stati conseguiti, e risultino effettivamente destinati, entro il secondo periodo d'imposta successivo a quello in cui sono stati conseguiti, allo svolgimento dell'attività statutaria o ad incremento del patrimonio;</a:t>
            </a:r>
          </a:p>
          <a:p>
            <a:pPr lvl="0" algn="just">
              <a:buFont typeface="Arial" panose="020B0604020202020204" pitchFamily="34" charset="0"/>
              <a:buChar char="•"/>
            </a:pPr>
            <a:r>
              <a:rPr lang="it-IT" sz="1400" dirty="0">
                <a:latin typeface="Trebuchet MS" pitchFamily="34" charset="0"/>
                <a:cs typeface="Trebuchet MS"/>
              </a:rPr>
              <a:t>a contributo per l'esercizio dell'attività ispettiva organizzata dal Ministro del Lavoro e delle Politiche Sociali;</a:t>
            </a:r>
          </a:p>
          <a:p>
            <a:pPr lvl="0" algn="just">
              <a:buFont typeface="Arial" panose="020B0604020202020204" pitchFamily="34" charset="0"/>
              <a:buChar char="•"/>
            </a:pPr>
            <a:r>
              <a:rPr lang="it-IT" sz="1400" dirty="0">
                <a:latin typeface="Trebuchet MS" pitchFamily="34" charset="0"/>
                <a:cs typeface="Trebuchet MS"/>
              </a:rPr>
              <a:t>ad aumento gratuito del capitale sociale sottoscritto e versato dai soci nei limiti delle variazioni dell'indice ISTAT per il periodo corrispondente a quello dell'esercizio sociale in cui gli utili e gli avanzi di gestione sono stati prodotti.</a:t>
            </a:r>
          </a:p>
          <a:p>
            <a:pPr marL="109728" indent="0" algn="just">
              <a:buNone/>
            </a:pPr>
            <a:r>
              <a:rPr lang="it-IT" sz="1400" dirty="0">
                <a:latin typeface="Trebuchet MS" pitchFamily="34" charset="0"/>
                <a:cs typeface="Trebuchet MS"/>
              </a:rPr>
              <a:t>La detassazione opera anche per gli utili destinati ad una delle predette finalità che derivano dallo svolgimento di attività diverse da quelle di interesse generale (attività che, comunque, devono essere inferiori al 30% dei ricavi complessivi, ai sensi dell'</a:t>
            </a:r>
            <a:r>
              <a:rPr lang="it-IT" sz="1400" dirty="0">
                <a:latin typeface="Trebuchet MS" pitchFamily="34" charset="0"/>
                <a:cs typeface="Trebuchet MS"/>
                <a:hlinkClick r:id="rId2"/>
              </a:rPr>
              <a:t>art. 2</a:t>
            </a:r>
            <a:r>
              <a:rPr lang="it-IT" sz="1400" dirty="0">
                <a:latin typeface="Trebuchet MS" pitchFamily="34" charset="0"/>
                <a:cs typeface="Trebuchet MS"/>
              </a:rPr>
              <a:t> co. 3 del </a:t>
            </a:r>
            <a:r>
              <a:rPr lang="it-IT" sz="1400" dirty="0" err="1">
                <a:latin typeface="Trebuchet MS" pitchFamily="34" charset="0"/>
                <a:cs typeface="Trebuchet MS"/>
              </a:rPr>
              <a:t>D.Lgs.</a:t>
            </a:r>
            <a:r>
              <a:rPr lang="it-IT" sz="1400" dirty="0">
                <a:latin typeface="Trebuchet MS" pitchFamily="34" charset="0"/>
                <a:cs typeface="Trebuchet MS"/>
              </a:rPr>
              <a:t> 112/2017).</a:t>
            </a:r>
          </a:p>
          <a:p>
            <a:pPr marL="0" indent="0" algn="just">
              <a:buNone/>
            </a:pPr>
            <a:endParaRPr lang="it-IT" sz="1500" dirty="0">
              <a:solidFill>
                <a:srgbClr val="3333CC"/>
              </a:solidFill>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43</a:t>
            </a:fld>
            <a:endParaRPr lang="it-IT">
              <a:solidFill>
                <a:prstClr val="black">
                  <a:tint val="75000"/>
                </a:prstClr>
              </a:solidFill>
            </a:endParaRPr>
          </a:p>
        </p:txBody>
      </p:sp>
    </p:spTree>
    <p:extLst>
      <p:ext uri="{BB962C8B-B14F-4D97-AF65-F5344CB8AC3E}">
        <p14:creationId xmlns:p14="http://schemas.microsoft.com/office/powerpoint/2010/main" val="278057047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buNone/>
            </a:pPr>
            <a:r>
              <a:rPr lang="it-IT" sz="1500" b="1" u="sng" dirty="0">
                <a:solidFill>
                  <a:srgbClr val="3333CC"/>
                </a:solidFill>
                <a:latin typeface="Trebuchet MS" pitchFamily="34" charset="0"/>
                <a:cs typeface="Trebuchet MS"/>
              </a:rPr>
              <a:t>AGEVOLAZIONI FISCALI PER L’IMRESA </a:t>
            </a:r>
            <a:r>
              <a:rPr lang="it-IT" sz="1500" b="1" u="sng" dirty="0" smtClean="0">
                <a:solidFill>
                  <a:srgbClr val="3333CC"/>
                </a:solidFill>
                <a:latin typeface="Trebuchet MS" pitchFamily="34" charset="0"/>
                <a:cs typeface="Trebuchet MS"/>
              </a:rPr>
              <a:t>SOCIALE</a:t>
            </a:r>
          </a:p>
          <a:p>
            <a:pPr marL="0" indent="0" algn="just">
              <a:buNone/>
            </a:pPr>
            <a:endParaRPr lang="it-IT" sz="1500" b="1" u="sng" dirty="0">
              <a:solidFill>
                <a:srgbClr val="3333CC"/>
              </a:solidFill>
              <a:latin typeface="Trebuchet MS" pitchFamily="34" charset="0"/>
              <a:cs typeface="Trebuchet MS"/>
            </a:endParaRPr>
          </a:p>
          <a:p>
            <a:pPr marL="0" indent="0" algn="just">
              <a:buNone/>
            </a:pPr>
            <a:endParaRPr lang="it-IT" sz="1500" b="1" u="sng" dirty="0" smtClean="0">
              <a:solidFill>
                <a:srgbClr val="3333CC"/>
              </a:solidFill>
              <a:latin typeface="Trebuchet MS" pitchFamily="34" charset="0"/>
              <a:cs typeface="Trebuchet MS"/>
            </a:endParaRPr>
          </a:p>
          <a:p>
            <a:pPr marL="0" indent="0" algn="just">
              <a:buNone/>
            </a:pPr>
            <a:r>
              <a:rPr lang="it-IT" sz="1400" b="1" u="sng" dirty="0" smtClean="0">
                <a:latin typeface="Trebuchet MS" pitchFamily="34" charset="0"/>
                <a:cs typeface="Trebuchet MS"/>
              </a:rPr>
              <a:t>2</a:t>
            </a:r>
            <a:r>
              <a:rPr lang="it-IT" sz="1400" b="1" u="sng" dirty="0">
                <a:latin typeface="Trebuchet MS" pitchFamily="34" charset="0"/>
                <a:cs typeface="Trebuchet MS"/>
              </a:rPr>
              <a:t>. Detrazione IRPEF per investimenti nel capitale sociale dell'impresa sociale</a:t>
            </a:r>
          </a:p>
          <a:p>
            <a:pPr marL="0" indent="0" algn="just">
              <a:buNone/>
            </a:pPr>
            <a:endParaRPr lang="it-IT" sz="1400" u="sng" dirty="0" smtClean="0">
              <a:latin typeface="Trebuchet MS" pitchFamily="34" charset="0"/>
              <a:cs typeface="Trebuchet MS"/>
            </a:endParaRPr>
          </a:p>
          <a:p>
            <a:pPr marL="0" indent="0" algn="just">
              <a:buNone/>
            </a:pPr>
            <a:r>
              <a:rPr lang="it-IT" sz="1400" u="sng" dirty="0" smtClean="0">
                <a:latin typeface="Trebuchet MS" pitchFamily="34" charset="0"/>
                <a:cs typeface="Trebuchet MS"/>
              </a:rPr>
              <a:t>È </a:t>
            </a:r>
            <a:r>
              <a:rPr lang="it-IT" sz="1400" u="sng" dirty="0">
                <a:latin typeface="Trebuchet MS" pitchFamily="34" charset="0"/>
                <a:cs typeface="Trebuchet MS"/>
              </a:rPr>
              <a:t>riconosciuta una detrazione IRPEF pari al 30% della somma investita nel capitale sociale di una o più società, incluse società cooperative, che abbiano acquisito la qualifica di impresa sociale successivamente alla data di entrata in vigore del </a:t>
            </a:r>
            <a:r>
              <a:rPr lang="it-IT" sz="1400" u="sng" dirty="0" err="1">
                <a:latin typeface="Trebuchet MS" pitchFamily="34" charset="0"/>
                <a:cs typeface="Trebuchet MS"/>
              </a:rPr>
              <a:t>D.Lgs.</a:t>
            </a:r>
            <a:r>
              <a:rPr lang="it-IT" sz="1400" u="sng" dirty="0">
                <a:latin typeface="Trebuchet MS" pitchFamily="34" charset="0"/>
                <a:cs typeface="Trebuchet MS"/>
              </a:rPr>
              <a:t> 112/2017 e siano costituite da non più di 36 mesi dalla medesima data</a:t>
            </a:r>
            <a:r>
              <a:rPr lang="it-IT" sz="1400" dirty="0">
                <a:latin typeface="Trebuchet MS" pitchFamily="34" charset="0"/>
                <a:cs typeface="Trebuchet MS"/>
              </a:rPr>
              <a:t> (art. 18 co. 3 del </a:t>
            </a:r>
            <a:r>
              <a:rPr lang="it-IT" sz="1400" dirty="0" err="1">
                <a:latin typeface="Trebuchet MS" pitchFamily="34" charset="0"/>
                <a:cs typeface="Trebuchet MS"/>
              </a:rPr>
              <a:t>D.Lgs.</a:t>
            </a:r>
            <a:r>
              <a:rPr lang="it-IT" sz="1400" dirty="0">
                <a:latin typeface="Trebuchet MS" pitchFamily="34" charset="0"/>
                <a:cs typeface="Trebuchet MS"/>
              </a:rPr>
              <a:t> 112/2017).</a:t>
            </a:r>
          </a:p>
          <a:p>
            <a:pPr marL="0" indent="0" algn="just">
              <a:buNone/>
            </a:pPr>
            <a:endParaRPr lang="it-IT" sz="1400" dirty="0" smtClean="0">
              <a:latin typeface="Trebuchet MS" pitchFamily="34" charset="0"/>
              <a:cs typeface="Trebuchet MS"/>
            </a:endParaRPr>
          </a:p>
          <a:p>
            <a:pPr marL="0" indent="0" algn="just">
              <a:buNone/>
            </a:pPr>
            <a:r>
              <a:rPr lang="it-IT" sz="1400" dirty="0" smtClean="0">
                <a:latin typeface="Trebuchet MS" pitchFamily="34" charset="0"/>
                <a:cs typeface="Trebuchet MS"/>
              </a:rPr>
              <a:t>L'ammontare</a:t>
            </a:r>
            <a:r>
              <a:rPr lang="it-IT" sz="1400" dirty="0">
                <a:latin typeface="Trebuchet MS" pitchFamily="34" charset="0"/>
                <a:cs typeface="Trebuchet MS"/>
              </a:rPr>
              <a:t>, in tutto o in parte, non detraibile nel periodo d'imposta di riferimento può essere portato in detrazione nei periodi d'imposta successivi, ma non oltre il terzo. </a:t>
            </a:r>
          </a:p>
          <a:p>
            <a:pPr marL="0" indent="0" algn="just">
              <a:buNone/>
            </a:pPr>
            <a:endParaRPr lang="it-IT" sz="1400" dirty="0" smtClean="0">
              <a:latin typeface="Trebuchet MS" pitchFamily="34" charset="0"/>
              <a:cs typeface="Trebuchet MS"/>
            </a:endParaRPr>
          </a:p>
          <a:p>
            <a:pPr marL="0" indent="0" algn="just">
              <a:buNone/>
            </a:pPr>
            <a:r>
              <a:rPr lang="it-IT" sz="1400" dirty="0" smtClean="0">
                <a:latin typeface="Trebuchet MS" pitchFamily="34" charset="0"/>
                <a:cs typeface="Trebuchet MS"/>
              </a:rPr>
              <a:t>L'investimento </a:t>
            </a:r>
            <a:r>
              <a:rPr lang="it-IT" sz="1400" dirty="0">
                <a:latin typeface="Trebuchet MS" pitchFamily="34" charset="0"/>
                <a:cs typeface="Trebuchet MS"/>
              </a:rPr>
              <a:t>massimo detraibile non può eccedere, in ciascun periodo d'imposta, l'importo di 1.000.000 euro e deve essere mantenuto per almeno tre anni. L'eventuale cessione, anche parziale, dell'investimento prima del decorso di tale termine, comporta la decadenza dal beneficio e l'obbligo di restituire l'importo detratto, unitamente agli interessi legali.</a:t>
            </a:r>
          </a:p>
          <a:p>
            <a:pPr marL="0" indent="0" algn="just">
              <a:buNone/>
            </a:pPr>
            <a:endParaRPr lang="it-IT" sz="1500" dirty="0">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44</a:t>
            </a:fld>
            <a:endParaRPr lang="it-IT">
              <a:solidFill>
                <a:prstClr val="black">
                  <a:tint val="75000"/>
                </a:prstClr>
              </a:solidFill>
            </a:endParaRPr>
          </a:p>
        </p:txBody>
      </p:sp>
    </p:spTree>
    <p:extLst>
      <p:ext uri="{BB962C8B-B14F-4D97-AF65-F5344CB8AC3E}">
        <p14:creationId xmlns:p14="http://schemas.microsoft.com/office/powerpoint/2010/main" val="12349641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buNone/>
            </a:pPr>
            <a:r>
              <a:rPr lang="it-IT" sz="1500" b="1" u="sng" dirty="0">
                <a:solidFill>
                  <a:srgbClr val="3333CC"/>
                </a:solidFill>
                <a:latin typeface="Trebuchet MS" pitchFamily="34" charset="0"/>
                <a:cs typeface="Trebuchet MS"/>
              </a:rPr>
              <a:t>AGEVOLAZIONI FISCALI PER L’IMRESA </a:t>
            </a:r>
            <a:r>
              <a:rPr lang="it-IT" sz="1500" b="1" u="sng" dirty="0" smtClean="0">
                <a:solidFill>
                  <a:srgbClr val="3333CC"/>
                </a:solidFill>
                <a:latin typeface="Trebuchet MS" pitchFamily="34" charset="0"/>
                <a:cs typeface="Trebuchet MS"/>
              </a:rPr>
              <a:t>SOCIALE</a:t>
            </a:r>
          </a:p>
          <a:p>
            <a:pPr marL="0" indent="0" algn="just">
              <a:buNone/>
            </a:pPr>
            <a:endParaRPr lang="it-IT" sz="1500" b="1" u="sng" dirty="0">
              <a:solidFill>
                <a:srgbClr val="3333CC"/>
              </a:solidFill>
              <a:latin typeface="Trebuchet MS" pitchFamily="34" charset="0"/>
              <a:cs typeface="Trebuchet MS"/>
            </a:endParaRPr>
          </a:p>
          <a:p>
            <a:pPr marL="0" indent="0" algn="just">
              <a:buNone/>
            </a:pPr>
            <a:endParaRPr lang="it-IT" sz="1500" b="1" u="sng" dirty="0" smtClean="0">
              <a:solidFill>
                <a:srgbClr val="3333CC"/>
              </a:solidFill>
              <a:latin typeface="Trebuchet MS" pitchFamily="34" charset="0"/>
              <a:cs typeface="Trebuchet MS"/>
            </a:endParaRPr>
          </a:p>
          <a:p>
            <a:pPr marL="0" indent="0" algn="just">
              <a:buNone/>
            </a:pPr>
            <a:r>
              <a:rPr lang="it-IT" sz="1400" b="1" u="sng" dirty="0" smtClean="0">
                <a:latin typeface="Trebuchet MS" pitchFamily="34" charset="0"/>
                <a:cs typeface="Trebuchet MS"/>
              </a:rPr>
              <a:t>3</a:t>
            </a:r>
            <a:r>
              <a:rPr lang="it-IT" sz="1400" b="1" u="sng" dirty="0">
                <a:latin typeface="Trebuchet MS" pitchFamily="34" charset="0"/>
                <a:cs typeface="Trebuchet MS"/>
              </a:rPr>
              <a:t>. Deduzione IRES per investimenti nel capitale sociale dell'impresa sociale</a:t>
            </a:r>
          </a:p>
          <a:p>
            <a:pPr marL="0" indent="0" algn="just">
              <a:buNone/>
            </a:pPr>
            <a:endParaRPr lang="it-IT" sz="1400" dirty="0" smtClean="0">
              <a:latin typeface="Trebuchet MS" pitchFamily="34" charset="0"/>
              <a:cs typeface="Trebuchet MS"/>
            </a:endParaRPr>
          </a:p>
          <a:p>
            <a:pPr marL="0" indent="0" algn="just">
              <a:buNone/>
            </a:pPr>
            <a:r>
              <a:rPr lang="it-IT" sz="1400" u="sng" dirty="0" smtClean="0">
                <a:latin typeface="Trebuchet MS" pitchFamily="34" charset="0"/>
                <a:cs typeface="Trebuchet MS"/>
              </a:rPr>
              <a:t>È </a:t>
            </a:r>
            <a:r>
              <a:rPr lang="it-IT" sz="1400" u="sng" dirty="0">
                <a:latin typeface="Trebuchet MS" pitchFamily="34" charset="0"/>
                <a:cs typeface="Trebuchet MS"/>
              </a:rPr>
              <a:t>riconosciuta per i soggetti passivi IRES una deduzione dal reddito pari al 30% della somma investita nel capitale sociale di una o più società, incluse società cooperative, che abbiano acquisito la qualifica di impresa sociale successivamente alla data di entrata in vigore del </a:t>
            </a:r>
            <a:r>
              <a:rPr lang="it-IT" sz="1400" u="sng" dirty="0" err="1">
                <a:latin typeface="Trebuchet MS" pitchFamily="34" charset="0"/>
                <a:cs typeface="Trebuchet MS"/>
              </a:rPr>
              <a:t>D.Lgs.</a:t>
            </a:r>
            <a:r>
              <a:rPr lang="it-IT" sz="1400" u="sng" dirty="0">
                <a:latin typeface="Trebuchet MS" pitchFamily="34" charset="0"/>
                <a:cs typeface="Trebuchet MS"/>
              </a:rPr>
              <a:t> 112/2017 e siano costituite da non più di 36 mesi dalla medesima data </a:t>
            </a:r>
            <a:r>
              <a:rPr lang="it-IT" sz="1400" dirty="0">
                <a:latin typeface="Trebuchet MS" pitchFamily="34" charset="0"/>
                <a:cs typeface="Trebuchet MS"/>
              </a:rPr>
              <a:t>(art. 18 co. 4 del </a:t>
            </a:r>
            <a:r>
              <a:rPr lang="it-IT" sz="1400" dirty="0" err="1">
                <a:latin typeface="Trebuchet MS" pitchFamily="34" charset="0"/>
                <a:cs typeface="Trebuchet MS"/>
              </a:rPr>
              <a:t>D.Lgs.</a:t>
            </a:r>
            <a:r>
              <a:rPr lang="it-IT" sz="1400" dirty="0">
                <a:latin typeface="Trebuchet MS" pitchFamily="34" charset="0"/>
                <a:cs typeface="Trebuchet MS"/>
              </a:rPr>
              <a:t> 112/2017).</a:t>
            </a:r>
          </a:p>
          <a:p>
            <a:pPr marL="0" indent="0" algn="just">
              <a:buNone/>
            </a:pPr>
            <a:endParaRPr lang="it-IT" sz="1400" dirty="0" smtClean="0">
              <a:latin typeface="Trebuchet MS" pitchFamily="34" charset="0"/>
              <a:cs typeface="Trebuchet MS"/>
            </a:endParaRPr>
          </a:p>
          <a:p>
            <a:pPr marL="0" indent="0" algn="just">
              <a:buNone/>
            </a:pPr>
            <a:r>
              <a:rPr lang="it-IT" sz="1400" dirty="0" smtClean="0">
                <a:latin typeface="Trebuchet MS" pitchFamily="34" charset="0"/>
                <a:cs typeface="Trebuchet MS"/>
              </a:rPr>
              <a:t>L'investimento </a:t>
            </a:r>
            <a:r>
              <a:rPr lang="it-IT" sz="1400" dirty="0">
                <a:latin typeface="Trebuchet MS" pitchFamily="34" charset="0"/>
                <a:cs typeface="Trebuchet MS"/>
              </a:rPr>
              <a:t>massimo deducibile non può eccedere, in ciascun periodo d'imposta, l'importo di 1.800.000 euro e deve essere mantenuto per almeno tre anni. L'eventuale cessione, anche parziale, dell'investimento prima del decorso di tale termine, comporta la decadenza dal beneficio ed il recupero a tassazione dell'importo dedotto. Sull'imposta non versata per effetto della deduzione non spettante sono dovuti gli interessi legali.</a:t>
            </a: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45</a:t>
            </a:fld>
            <a:endParaRPr lang="it-IT">
              <a:solidFill>
                <a:prstClr val="black">
                  <a:tint val="75000"/>
                </a:prstClr>
              </a:solidFill>
            </a:endParaRPr>
          </a:p>
        </p:txBody>
      </p:sp>
    </p:spTree>
    <p:extLst>
      <p:ext uri="{BB962C8B-B14F-4D97-AF65-F5344CB8AC3E}">
        <p14:creationId xmlns:p14="http://schemas.microsoft.com/office/powerpoint/2010/main" val="11662626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buNone/>
            </a:pPr>
            <a:r>
              <a:rPr lang="it-IT" sz="1500" b="1" dirty="0">
                <a:solidFill>
                  <a:srgbClr val="3333CC"/>
                </a:solidFill>
                <a:latin typeface="Trebuchet MS" pitchFamily="34" charset="0"/>
                <a:cs typeface="Trebuchet MS"/>
              </a:rPr>
              <a:t>AGEVOLAZIONI FISCALI PER L’IMRESA </a:t>
            </a:r>
            <a:r>
              <a:rPr lang="it-IT" sz="1500" b="1" dirty="0" smtClean="0">
                <a:solidFill>
                  <a:srgbClr val="3333CC"/>
                </a:solidFill>
                <a:latin typeface="Trebuchet MS" pitchFamily="34" charset="0"/>
                <a:cs typeface="Trebuchet MS"/>
              </a:rPr>
              <a:t>SOCIALE</a:t>
            </a:r>
          </a:p>
          <a:p>
            <a:pPr marL="0" indent="0" algn="just">
              <a:buNone/>
            </a:pPr>
            <a:endParaRPr lang="it-IT" sz="1500" b="1" u="sng" dirty="0">
              <a:solidFill>
                <a:srgbClr val="3333CC"/>
              </a:solidFill>
              <a:latin typeface="Trebuchet MS" pitchFamily="34" charset="0"/>
              <a:cs typeface="Trebuchet MS"/>
            </a:endParaRPr>
          </a:p>
          <a:p>
            <a:pPr marL="0" indent="0" algn="just">
              <a:buNone/>
            </a:pPr>
            <a:endParaRPr lang="it-IT" sz="1500" b="1" u="sng" dirty="0" smtClean="0">
              <a:solidFill>
                <a:srgbClr val="3333CC"/>
              </a:solidFill>
              <a:latin typeface="Trebuchet MS" pitchFamily="34" charset="0"/>
              <a:cs typeface="Trebuchet MS"/>
            </a:endParaRPr>
          </a:p>
          <a:p>
            <a:pPr marL="0" indent="0" algn="just">
              <a:buNone/>
            </a:pPr>
            <a:r>
              <a:rPr lang="it-IT" sz="1400" b="1" u="sng" dirty="0" smtClean="0">
                <a:latin typeface="Trebuchet MS" pitchFamily="34" charset="0"/>
                <a:cs typeface="Trebuchet MS"/>
              </a:rPr>
              <a:t>4</a:t>
            </a:r>
            <a:r>
              <a:rPr lang="it-IT" sz="1400" b="1" u="sng" dirty="0">
                <a:latin typeface="Trebuchet MS" pitchFamily="34" charset="0"/>
                <a:cs typeface="Trebuchet MS"/>
              </a:rPr>
              <a:t>. Estensione alle fondazioni con qualifica di impresa sociale</a:t>
            </a:r>
          </a:p>
          <a:p>
            <a:pPr marL="0" indent="0" algn="just">
              <a:buNone/>
            </a:pPr>
            <a:r>
              <a:rPr lang="it-IT" sz="1400" dirty="0">
                <a:latin typeface="Trebuchet MS" pitchFamily="34" charset="0"/>
                <a:cs typeface="Trebuchet MS"/>
              </a:rPr>
              <a:t>La detrazione IRPEF e la deduzione dal reddito si applicano anche rispetto agli atti di dotazione e ai contributi di qualsiasi natura, posti in essere successivamente alla data di entrata in vigore del </a:t>
            </a:r>
            <a:r>
              <a:rPr lang="it-IT" sz="1400" dirty="0" err="1">
                <a:latin typeface="Trebuchet MS" pitchFamily="34" charset="0"/>
                <a:cs typeface="Trebuchet MS"/>
              </a:rPr>
              <a:t>D.Lgs.</a:t>
            </a:r>
            <a:r>
              <a:rPr lang="it-IT" sz="1400" dirty="0">
                <a:latin typeface="Trebuchet MS" pitchFamily="34" charset="0"/>
                <a:cs typeface="Trebuchet MS"/>
              </a:rPr>
              <a:t> 112/2017, in favore di fondazioni che abbiano acquisito la qualifica di impresa sociale successivamente alla medesima data e siano costituite da non più di trentasei mesi dalla stessa.</a:t>
            </a:r>
          </a:p>
          <a:p>
            <a:pPr marL="0" indent="0" algn="just">
              <a:buNone/>
            </a:pPr>
            <a:r>
              <a:rPr lang="it-IT" sz="1400" dirty="0">
                <a:latin typeface="Trebuchet MS" pitchFamily="34" charset="0"/>
                <a:cs typeface="Trebuchet MS"/>
              </a:rPr>
              <a:t> </a:t>
            </a:r>
          </a:p>
          <a:p>
            <a:pPr marL="0" indent="0" algn="just">
              <a:buNone/>
            </a:pPr>
            <a:r>
              <a:rPr lang="it-IT" sz="1400" b="1" u="sng" dirty="0">
                <a:latin typeface="Trebuchet MS" pitchFamily="34" charset="0"/>
                <a:cs typeface="Trebuchet MS"/>
              </a:rPr>
              <a:t>5. Semplificazioni</a:t>
            </a:r>
          </a:p>
          <a:p>
            <a:pPr marL="0" indent="0" algn="just">
              <a:buNone/>
            </a:pPr>
            <a:r>
              <a:rPr lang="it-IT" sz="1400" dirty="0">
                <a:latin typeface="Trebuchet MS" pitchFamily="34" charset="0"/>
                <a:cs typeface="Trebuchet MS"/>
              </a:rPr>
              <a:t>Alle imprese sociali non si applicano le norme in materia di:</a:t>
            </a:r>
          </a:p>
          <a:p>
            <a:pPr algn="just">
              <a:buFont typeface="Arial" panose="020B0604020202020204" pitchFamily="34" charset="0"/>
              <a:buChar char="•"/>
            </a:pPr>
            <a:r>
              <a:rPr lang="it-IT" sz="1400" dirty="0">
                <a:latin typeface="Trebuchet MS" pitchFamily="34" charset="0"/>
                <a:cs typeface="Trebuchet MS"/>
              </a:rPr>
              <a:t>società di comodo e società in perdita sistematica;</a:t>
            </a:r>
          </a:p>
          <a:p>
            <a:pPr algn="just">
              <a:buFont typeface="Arial" panose="020B0604020202020204" pitchFamily="34" charset="0"/>
              <a:buChar char="•"/>
            </a:pPr>
            <a:r>
              <a:rPr lang="it-IT" sz="1400" dirty="0">
                <a:latin typeface="Trebuchet MS" pitchFamily="34" charset="0"/>
                <a:cs typeface="Trebuchet MS"/>
              </a:rPr>
              <a:t>studi di settore, parametri contabili e indici sintetici di affidabilità fiscale.</a:t>
            </a: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46</a:t>
            </a:fld>
            <a:endParaRPr lang="it-IT">
              <a:solidFill>
                <a:prstClr val="black">
                  <a:tint val="75000"/>
                </a:prstClr>
              </a:solidFill>
            </a:endParaRPr>
          </a:p>
        </p:txBody>
      </p:sp>
    </p:spTree>
    <p:extLst>
      <p:ext uri="{BB962C8B-B14F-4D97-AF65-F5344CB8AC3E}">
        <p14:creationId xmlns:p14="http://schemas.microsoft.com/office/powerpoint/2010/main" val="31861325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buNone/>
            </a:pPr>
            <a:r>
              <a:rPr lang="it-IT" sz="1500" b="1" u="sng" dirty="0" smtClean="0">
                <a:solidFill>
                  <a:srgbClr val="3333CC"/>
                </a:solidFill>
                <a:latin typeface="Trebuchet MS" pitchFamily="34" charset="0"/>
                <a:cs typeface="Trebuchet MS"/>
              </a:rPr>
              <a:t>LE EROGAZIONI LIBERALI – ART. 83 CTS</a:t>
            </a:r>
            <a:endParaRPr lang="it-IT" sz="1500" b="1" u="sng" dirty="0">
              <a:solidFill>
                <a:srgbClr val="3333CC"/>
              </a:solidFill>
              <a:latin typeface="Trebuchet MS" pitchFamily="34" charset="0"/>
              <a:cs typeface="Trebuchet MS"/>
            </a:endParaRPr>
          </a:p>
        </p:txBody>
      </p:sp>
      <p:graphicFrame>
        <p:nvGraphicFramePr>
          <p:cNvPr id="11" name="Diagramma 10"/>
          <p:cNvGraphicFramePr/>
          <p:nvPr>
            <p:extLst>
              <p:ext uri="{D42A27DB-BD31-4B8C-83A1-F6EECF244321}">
                <p14:modId xmlns:p14="http://schemas.microsoft.com/office/powerpoint/2010/main" val="2789986423"/>
              </p:ext>
            </p:extLst>
          </p:nvPr>
        </p:nvGraphicFramePr>
        <p:xfrm>
          <a:off x="1475656" y="2204864"/>
          <a:ext cx="6513262" cy="4268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47</a:t>
            </a:fld>
            <a:endParaRPr lang="it-IT">
              <a:solidFill>
                <a:prstClr val="black">
                  <a:tint val="75000"/>
                </a:prstClr>
              </a:solidFill>
            </a:endParaRPr>
          </a:p>
        </p:txBody>
      </p:sp>
    </p:spTree>
    <p:extLst>
      <p:ext uri="{BB962C8B-B14F-4D97-AF65-F5344CB8AC3E}">
        <p14:creationId xmlns:p14="http://schemas.microsoft.com/office/powerpoint/2010/main" val="11756587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buNone/>
            </a:pPr>
            <a:r>
              <a:rPr lang="it-IT" sz="1500" b="1" u="sng" dirty="0" smtClean="0">
                <a:solidFill>
                  <a:srgbClr val="3333CC"/>
                </a:solidFill>
                <a:latin typeface="Trebuchet MS" pitchFamily="34" charset="0"/>
                <a:cs typeface="Trebuchet MS"/>
              </a:rPr>
              <a:t>LE EROGAZIONI LIBERALI – ART. 83 CTS</a:t>
            </a:r>
          </a:p>
          <a:p>
            <a:pPr marL="0" indent="0" algn="just">
              <a:buNone/>
            </a:pPr>
            <a:endParaRPr lang="it-IT" sz="1500" b="1" u="sng" dirty="0">
              <a:solidFill>
                <a:srgbClr val="3333CC"/>
              </a:solidFill>
              <a:latin typeface="Trebuchet MS" pitchFamily="34" charset="0"/>
              <a:cs typeface="Trebuchet MS"/>
            </a:endParaRPr>
          </a:p>
          <a:p>
            <a:pPr marL="0" indent="0" algn="just">
              <a:buNone/>
            </a:pPr>
            <a:endParaRPr lang="it-IT" sz="1500" b="1" u="sng" dirty="0" smtClean="0">
              <a:solidFill>
                <a:srgbClr val="3333CC"/>
              </a:solidFill>
              <a:latin typeface="Trebuchet MS" pitchFamily="34" charset="0"/>
              <a:cs typeface="Trebuchet MS"/>
            </a:endParaRPr>
          </a:p>
          <a:p>
            <a:pPr marL="0" indent="0" algn="just">
              <a:buNone/>
            </a:pPr>
            <a:r>
              <a:rPr lang="it-IT" sz="1400" dirty="0">
                <a:latin typeface="Trebuchet MS" pitchFamily="34" charset="0"/>
                <a:cs typeface="Trebuchet MS"/>
              </a:rPr>
              <a:t>Esempio di detrazione per erogazione liberale, da persona fisica, in favore di ETS non commerciale:</a:t>
            </a:r>
          </a:p>
          <a:p>
            <a:pPr marL="0" indent="0" algn="just">
              <a:buNone/>
            </a:pPr>
            <a:endParaRPr lang="it-IT" sz="1500" b="1" dirty="0">
              <a:solidFill>
                <a:srgbClr val="3333CC"/>
              </a:solidFill>
              <a:latin typeface="Trebuchet MS" pitchFamily="34" charset="0"/>
              <a:cs typeface="Trebuchet MS"/>
            </a:endParaRPr>
          </a:p>
        </p:txBody>
      </p:sp>
      <p:graphicFrame>
        <p:nvGraphicFramePr>
          <p:cNvPr id="12" name="Tabella 11"/>
          <p:cNvGraphicFramePr>
            <a:graphicFrameLocks noGrp="1"/>
          </p:cNvGraphicFramePr>
          <p:nvPr>
            <p:extLst>
              <p:ext uri="{D42A27DB-BD31-4B8C-83A1-F6EECF244321}">
                <p14:modId xmlns:p14="http://schemas.microsoft.com/office/powerpoint/2010/main" val="1089153926"/>
              </p:ext>
            </p:extLst>
          </p:nvPr>
        </p:nvGraphicFramePr>
        <p:xfrm>
          <a:off x="1187624" y="3068960"/>
          <a:ext cx="6650663" cy="3078480"/>
        </p:xfrm>
        <a:graphic>
          <a:graphicData uri="http://schemas.openxmlformats.org/drawingml/2006/table">
            <a:tbl>
              <a:tblPr firstRow="1" firstCol="1" bandRow="1">
                <a:tableStyleId>{7DF18680-E054-41AD-8BC1-D1AEF772440D}</a:tableStyleId>
              </a:tblPr>
              <a:tblGrid>
                <a:gridCol w="1551940"/>
                <a:gridCol w="1487170"/>
                <a:gridCol w="1530350"/>
                <a:gridCol w="2081203"/>
              </a:tblGrid>
              <a:tr h="0">
                <a:tc gridSpan="4">
                  <a:txBody>
                    <a:bodyPr/>
                    <a:lstStyle/>
                    <a:p>
                      <a:pPr algn="ctr">
                        <a:lnSpc>
                          <a:spcPct val="200000"/>
                        </a:lnSpc>
                        <a:spcAft>
                          <a:spcPts val="0"/>
                        </a:spcAft>
                      </a:pPr>
                      <a:r>
                        <a:rPr lang="it-IT" sz="1300" dirty="0">
                          <a:effectLst/>
                        </a:rPr>
                        <a:t>Persona fisica – reddito annuo 15mila € - Erogazione 1.000 €</a:t>
                      </a:r>
                      <a:endParaRPr lang="it-IT" sz="1100" dirty="0">
                        <a:effectLst/>
                        <a:latin typeface="Calibri"/>
                        <a:ea typeface="Calibri"/>
                        <a:cs typeface="Times New Roman"/>
                      </a:endParaRPr>
                    </a:p>
                  </a:txBody>
                  <a:tcPr marL="68580" marR="68580" marT="0" marB="0" anchor="ctr"/>
                </a:tc>
                <a:tc hMerge="1">
                  <a:txBody>
                    <a:bodyPr/>
                    <a:lstStyle/>
                    <a:p>
                      <a:endParaRPr lang="it-IT"/>
                    </a:p>
                  </a:txBody>
                  <a:tcPr/>
                </a:tc>
                <a:tc hMerge="1">
                  <a:txBody>
                    <a:bodyPr/>
                    <a:lstStyle/>
                    <a:p>
                      <a:endParaRPr lang="it-IT"/>
                    </a:p>
                  </a:txBody>
                  <a:tcPr/>
                </a:tc>
                <a:tc hMerge="1">
                  <a:txBody>
                    <a:bodyPr/>
                    <a:lstStyle/>
                    <a:p>
                      <a:endParaRPr lang="it-IT"/>
                    </a:p>
                  </a:txBody>
                  <a:tcPr/>
                </a:tc>
              </a:tr>
              <a:tr h="0">
                <a:tc>
                  <a:txBody>
                    <a:bodyPr/>
                    <a:lstStyle/>
                    <a:p>
                      <a:pPr algn="ctr">
                        <a:lnSpc>
                          <a:spcPct val="200000"/>
                        </a:lnSpc>
                        <a:spcAft>
                          <a:spcPts val="0"/>
                        </a:spcAft>
                      </a:pPr>
                      <a:r>
                        <a:rPr lang="it-IT" sz="1100">
                          <a:effectLst/>
                        </a:rPr>
                        <a:t> </a:t>
                      </a:r>
                      <a:endParaRPr lang="it-IT" sz="1100">
                        <a:effectLst/>
                        <a:latin typeface="Calibri"/>
                        <a:ea typeface="Calibri"/>
                        <a:cs typeface="Times New Roman"/>
                      </a:endParaRPr>
                    </a:p>
                  </a:txBody>
                  <a:tcPr marL="68580" marR="68580" marT="0" marB="0" anchor="ctr"/>
                </a:tc>
                <a:tc gridSpan="2">
                  <a:txBody>
                    <a:bodyPr/>
                    <a:lstStyle/>
                    <a:p>
                      <a:pPr algn="ctr">
                        <a:lnSpc>
                          <a:spcPct val="200000"/>
                        </a:lnSpc>
                        <a:spcAft>
                          <a:spcPts val="0"/>
                        </a:spcAft>
                      </a:pPr>
                      <a:r>
                        <a:rPr lang="it-IT" sz="1100" dirty="0">
                          <a:effectLst/>
                        </a:rPr>
                        <a:t>Vecchia normativa</a:t>
                      </a:r>
                      <a:endParaRPr lang="it-IT" sz="1100" dirty="0">
                        <a:effectLst/>
                        <a:latin typeface="Calibri"/>
                        <a:ea typeface="Calibri"/>
                        <a:cs typeface="Times New Roman"/>
                      </a:endParaRPr>
                    </a:p>
                  </a:txBody>
                  <a:tcPr marL="68580" marR="68580" marT="0" marB="0"/>
                </a:tc>
                <a:tc hMerge="1">
                  <a:txBody>
                    <a:bodyPr/>
                    <a:lstStyle/>
                    <a:p>
                      <a:endParaRPr lang="it-IT"/>
                    </a:p>
                  </a:txBody>
                  <a:tcPr/>
                </a:tc>
                <a:tc>
                  <a:txBody>
                    <a:bodyPr/>
                    <a:lstStyle/>
                    <a:p>
                      <a:pPr algn="ctr">
                        <a:lnSpc>
                          <a:spcPct val="200000"/>
                        </a:lnSpc>
                        <a:spcAft>
                          <a:spcPts val="0"/>
                        </a:spcAft>
                      </a:pPr>
                      <a:r>
                        <a:rPr lang="it-IT" sz="1100" u="sng" dirty="0">
                          <a:effectLst/>
                        </a:rPr>
                        <a:t>Nuova normativa</a:t>
                      </a:r>
                      <a:endParaRPr lang="it-IT" sz="1100" b="1" u="sng" dirty="0">
                        <a:effectLst/>
                        <a:latin typeface="Calibri"/>
                        <a:ea typeface="Calibri"/>
                        <a:cs typeface="Times New Roman"/>
                      </a:endParaRPr>
                    </a:p>
                  </a:txBody>
                  <a:tcPr marL="68580" marR="68580" marT="0" marB="0"/>
                </a:tc>
              </a:tr>
              <a:tr h="0">
                <a:tc>
                  <a:txBody>
                    <a:bodyPr/>
                    <a:lstStyle/>
                    <a:p>
                      <a:pPr algn="ctr">
                        <a:lnSpc>
                          <a:spcPct val="200000"/>
                        </a:lnSpc>
                        <a:spcAft>
                          <a:spcPts val="0"/>
                        </a:spcAft>
                      </a:pPr>
                      <a:r>
                        <a:rPr lang="it-IT" sz="1100">
                          <a:effectLst/>
                        </a:rPr>
                        <a:t>Beneficiario</a:t>
                      </a:r>
                      <a:endParaRPr lang="it-IT" sz="1100">
                        <a:effectLst/>
                        <a:latin typeface="Calibri"/>
                        <a:ea typeface="Calibri"/>
                        <a:cs typeface="Times New Roman"/>
                      </a:endParaRPr>
                    </a:p>
                  </a:txBody>
                  <a:tcPr marL="68580" marR="68580" marT="0" marB="0" anchor="ctr"/>
                </a:tc>
                <a:tc>
                  <a:txBody>
                    <a:bodyPr/>
                    <a:lstStyle/>
                    <a:p>
                      <a:pPr algn="ctr">
                        <a:lnSpc>
                          <a:spcPct val="200000"/>
                        </a:lnSpc>
                        <a:spcAft>
                          <a:spcPts val="0"/>
                        </a:spcAft>
                      </a:pPr>
                      <a:r>
                        <a:rPr lang="it-IT" sz="1100" dirty="0">
                          <a:effectLst/>
                        </a:rPr>
                        <a:t>Onlus</a:t>
                      </a:r>
                      <a:endParaRPr lang="it-IT" sz="1100" dirty="0">
                        <a:effectLst/>
                        <a:latin typeface="Calibri"/>
                        <a:ea typeface="Calibri"/>
                        <a:cs typeface="Times New Roman"/>
                      </a:endParaRPr>
                    </a:p>
                  </a:txBody>
                  <a:tcPr marL="68580" marR="68580" marT="0" marB="0"/>
                </a:tc>
                <a:tc>
                  <a:txBody>
                    <a:bodyPr/>
                    <a:lstStyle/>
                    <a:p>
                      <a:pPr algn="ctr">
                        <a:lnSpc>
                          <a:spcPct val="200000"/>
                        </a:lnSpc>
                        <a:spcAft>
                          <a:spcPts val="0"/>
                        </a:spcAft>
                      </a:pPr>
                      <a:r>
                        <a:rPr lang="it-IT" sz="1100" dirty="0" err="1" smtClean="0">
                          <a:effectLst/>
                        </a:rPr>
                        <a:t>Onlus</a:t>
                      </a:r>
                      <a:endParaRPr lang="it-IT" sz="1100" dirty="0">
                        <a:effectLst/>
                        <a:latin typeface="Calibri"/>
                        <a:ea typeface="Calibri"/>
                        <a:cs typeface="Times New Roman"/>
                      </a:endParaRPr>
                    </a:p>
                  </a:txBody>
                  <a:tcPr marL="68580" marR="68580" marT="0" marB="0"/>
                </a:tc>
                <a:tc>
                  <a:txBody>
                    <a:bodyPr/>
                    <a:lstStyle/>
                    <a:p>
                      <a:pPr algn="ctr">
                        <a:lnSpc>
                          <a:spcPct val="200000"/>
                        </a:lnSpc>
                        <a:spcAft>
                          <a:spcPts val="0"/>
                        </a:spcAft>
                      </a:pPr>
                      <a:r>
                        <a:rPr lang="it-IT" sz="1100" dirty="0" err="1">
                          <a:effectLst/>
                        </a:rPr>
                        <a:t>Ets</a:t>
                      </a:r>
                      <a:endParaRPr lang="it-IT" sz="1100" dirty="0">
                        <a:effectLst/>
                        <a:latin typeface="Calibri"/>
                        <a:ea typeface="Calibri"/>
                        <a:cs typeface="Times New Roman"/>
                      </a:endParaRPr>
                    </a:p>
                  </a:txBody>
                  <a:tcPr marL="68580" marR="68580" marT="0" marB="0"/>
                </a:tc>
              </a:tr>
              <a:tr h="0">
                <a:tc>
                  <a:txBody>
                    <a:bodyPr/>
                    <a:lstStyle/>
                    <a:p>
                      <a:pPr algn="ctr">
                        <a:lnSpc>
                          <a:spcPct val="200000"/>
                        </a:lnSpc>
                        <a:spcAft>
                          <a:spcPts val="0"/>
                        </a:spcAft>
                      </a:pPr>
                      <a:r>
                        <a:rPr lang="it-IT" sz="1100">
                          <a:effectLst/>
                        </a:rPr>
                        <a:t>Norma</a:t>
                      </a:r>
                      <a:endParaRPr lang="it-IT" sz="1100">
                        <a:effectLst/>
                        <a:latin typeface="Calibri"/>
                        <a:ea typeface="Calibri"/>
                        <a:cs typeface="Times New Roman"/>
                      </a:endParaRPr>
                    </a:p>
                  </a:txBody>
                  <a:tcPr marL="68580" marR="68580" marT="0" marB="0" anchor="ctr"/>
                </a:tc>
                <a:tc>
                  <a:txBody>
                    <a:bodyPr/>
                    <a:lstStyle/>
                    <a:p>
                      <a:pPr algn="ctr">
                        <a:lnSpc>
                          <a:spcPct val="200000"/>
                        </a:lnSpc>
                        <a:spcAft>
                          <a:spcPts val="0"/>
                        </a:spcAft>
                      </a:pPr>
                      <a:r>
                        <a:rPr lang="it-IT" sz="1100">
                          <a:effectLst/>
                        </a:rPr>
                        <a:t>Art. 15 TUIR</a:t>
                      </a:r>
                      <a:endParaRPr lang="it-IT" sz="1100">
                        <a:effectLst/>
                        <a:latin typeface="Calibri"/>
                        <a:ea typeface="Calibri"/>
                        <a:cs typeface="Times New Roman"/>
                      </a:endParaRPr>
                    </a:p>
                  </a:txBody>
                  <a:tcPr marL="68580" marR="68580" marT="0" marB="0"/>
                </a:tc>
                <a:tc>
                  <a:txBody>
                    <a:bodyPr/>
                    <a:lstStyle/>
                    <a:p>
                      <a:pPr algn="ctr">
                        <a:lnSpc>
                          <a:spcPct val="200000"/>
                        </a:lnSpc>
                        <a:spcAft>
                          <a:spcPts val="0"/>
                        </a:spcAft>
                      </a:pPr>
                      <a:r>
                        <a:rPr lang="it-IT" sz="1100" dirty="0">
                          <a:effectLst/>
                        </a:rPr>
                        <a:t>Art. 14 D.L. </a:t>
                      </a:r>
                      <a:r>
                        <a:rPr lang="it-IT" sz="1100" dirty="0" smtClean="0">
                          <a:effectLst/>
                        </a:rPr>
                        <a:t>35/2005 – più</a:t>
                      </a:r>
                      <a:r>
                        <a:rPr lang="it-IT" sz="1100" baseline="0" dirty="0" smtClean="0">
                          <a:effectLst/>
                        </a:rPr>
                        <a:t> dai meno versi</a:t>
                      </a:r>
                      <a:endParaRPr lang="it-IT" sz="1100" dirty="0">
                        <a:effectLst/>
                        <a:latin typeface="Calibri"/>
                        <a:ea typeface="Calibri"/>
                        <a:cs typeface="Times New Roman"/>
                      </a:endParaRPr>
                    </a:p>
                  </a:txBody>
                  <a:tcPr marL="68580" marR="68580" marT="0" marB="0"/>
                </a:tc>
                <a:tc>
                  <a:txBody>
                    <a:bodyPr/>
                    <a:lstStyle/>
                    <a:p>
                      <a:pPr algn="ctr">
                        <a:lnSpc>
                          <a:spcPct val="200000"/>
                        </a:lnSpc>
                        <a:spcAft>
                          <a:spcPts val="0"/>
                        </a:spcAft>
                      </a:pPr>
                      <a:r>
                        <a:rPr lang="it-IT" sz="1100" dirty="0">
                          <a:effectLst/>
                        </a:rPr>
                        <a:t>Art. </a:t>
                      </a:r>
                      <a:r>
                        <a:rPr lang="it-IT" sz="1100" dirty="0" smtClean="0">
                          <a:effectLst/>
                        </a:rPr>
                        <a:t>83 </a:t>
                      </a:r>
                      <a:r>
                        <a:rPr lang="it-IT" sz="1100" dirty="0">
                          <a:effectLst/>
                        </a:rPr>
                        <a:t>CTS</a:t>
                      </a:r>
                      <a:endParaRPr lang="it-IT" sz="1100" dirty="0">
                        <a:effectLst/>
                        <a:latin typeface="Calibri"/>
                        <a:ea typeface="Calibri"/>
                        <a:cs typeface="Times New Roman"/>
                      </a:endParaRPr>
                    </a:p>
                  </a:txBody>
                  <a:tcPr marL="68580" marR="68580" marT="0" marB="0"/>
                </a:tc>
              </a:tr>
              <a:tr h="0">
                <a:tc>
                  <a:txBody>
                    <a:bodyPr/>
                    <a:lstStyle/>
                    <a:p>
                      <a:pPr algn="ctr">
                        <a:lnSpc>
                          <a:spcPct val="200000"/>
                        </a:lnSpc>
                        <a:spcAft>
                          <a:spcPts val="0"/>
                        </a:spcAft>
                      </a:pPr>
                      <a:r>
                        <a:rPr lang="it-IT" sz="1100" dirty="0">
                          <a:effectLst/>
                        </a:rPr>
                        <a:t>Vantaggio</a:t>
                      </a:r>
                      <a:endParaRPr lang="it-IT" sz="1100" dirty="0">
                        <a:effectLst/>
                        <a:latin typeface="Calibri"/>
                        <a:ea typeface="Calibri"/>
                        <a:cs typeface="Times New Roman"/>
                      </a:endParaRPr>
                    </a:p>
                  </a:txBody>
                  <a:tcPr marL="68580" marR="68580" marT="0" marB="0" anchor="ctr"/>
                </a:tc>
                <a:tc>
                  <a:txBody>
                    <a:bodyPr/>
                    <a:lstStyle/>
                    <a:p>
                      <a:pPr algn="ctr">
                        <a:lnSpc>
                          <a:spcPct val="200000"/>
                        </a:lnSpc>
                        <a:spcAft>
                          <a:spcPts val="0"/>
                        </a:spcAft>
                      </a:pPr>
                      <a:r>
                        <a:rPr lang="it-IT" sz="1100">
                          <a:effectLst/>
                        </a:rPr>
                        <a:t>Detrazione 26% dall’Irpef </a:t>
                      </a:r>
                    </a:p>
                    <a:p>
                      <a:pPr algn="ctr">
                        <a:lnSpc>
                          <a:spcPct val="200000"/>
                        </a:lnSpc>
                        <a:spcAft>
                          <a:spcPts val="0"/>
                        </a:spcAft>
                      </a:pPr>
                      <a:r>
                        <a:rPr lang="it-IT" sz="1100">
                          <a:effectLst/>
                        </a:rPr>
                        <a:t>risparmia 260 € </a:t>
                      </a:r>
                      <a:endParaRPr lang="it-IT" sz="1100">
                        <a:effectLst/>
                        <a:latin typeface="Calibri"/>
                        <a:ea typeface="Calibri"/>
                        <a:cs typeface="Times New Roman"/>
                      </a:endParaRPr>
                    </a:p>
                  </a:txBody>
                  <a:tcPr marL="68580" marR="68580" marT="0" marB="0"/>
                </a:tc>
                <a:tc>
                  <a:txBody>
                    <a:bodyPr/>
                    <a:lstStyle/>
                    <a:p>
                      <a:pPr algn="ctr">
                        <a:lnSpc>
                          <a:spcPct val="200000"/>
                        </a:lnSpc>
                        <a:spcAft>
                          <a:spcPts val="0"/>
                        </a:spcAft>
                      </a:pPr>
                      <a:r>
                        <a:rPr lang="it-IT" sz="1100" dirty="0">
                          <a:effectLst/>
                        </a:rPr>
                        <a:t>Deduzione dall’imponibile</a:t>
                      </a:r>
                    </a:p>
                    <a:p>
                      <a:pPr algn="ctr">
                        <a:lnSpc>
                          <a:spcPct val="200000"/>
                        </a:lnSpc>
                        <a:spcAft>
                          <a:spcPts val="0"/>
                        </a:spcAft>
                      </a:pPr>
                      <a:r>
                        <a:rPr lang="it-IT" sz="1100" dirty="0">
                          <a:effectLst/>
                        </a:rPr>
                        <a:t>risparmia circa 230 €</a:t>
                      </a:r>
                      <a:endParaRPr lang="it-IT" sz="1100" dirty="0">
                        <a:effectLst/>
                        <a:latin typeface="Calibri"/>
                        <a:ea typeface="Calibri"/>
                        <a:cs typeface="Times New Roman"/>
                      </a:endParaRPr>
                    </a:p>
                  </a:txBody>
                  <a:tcPr marL="68580" marR="68580" marT="0" marB="0"/>
                </a:tc>
                <a:tc>
                  <a:txBody>
                    <a:bodyPr/>
                    <a:lstStyle/>
                    <a:p>
                      <a:pPr algn="ctr">
                        <a:lnSpc>
                          <a:spcPct val="200000"/>
                        </a:lnSpc>
                        <a:spcAft>
                          <a:spcPts val="0"/>
                        </a:spcAft>
                      </a:pPr>
                      <a:r>
                        <a:rPr lang="it-IT" sz="1100" dirty="0">
                          <a:effectLst/>
                        </a:rPr>
                        <a:t>Detrazione 30% dall’Irpef (35% </a:t>
                      </a:r>
                      <a:r>
                        <a:rPr lang="it-IT" sz="1100" dirty="0" err="1">
                          <a:effectLst/>
                        </a:rPr>
                        <a:t>OdV</a:t>
                      </a:r>
                      <a:r>
                        <a:rPr lang="it-IT" sz="1100" dirty="0">
                          <a:effectLst/>
                        </a:rPr>
                        <a:t>)</a:t>
                      </a:r>
                    </a:p>
                    <a:p>
                      <a:pPr algn="ctr">
                        <a:lnSpc>
                          <a:spcPct val="200000"/>
                        </a:lnSpc>
                        <a:spcAft>
                          <a:spcPts val="0"/>
                        </a:spcAft>
                      </a:pPr>
                      <a:r>
                        <a:rPr lang="it-IT" sz="1100" dirty="0">
                          <a:effectLst/>
                        </a:rPr>
                        <a:t>risparmia 300 €</a:t>
                      </a:r>
                    </a:p>
                    <a:p>
                      <a:pPr algn="ctr">
                        <a:lnSpc>
                          <a:spcPct val="200000"/>
                        </a:lnSpc>
                        <a:spcAft>
                          <a:spcPts val="0"/>
                        </a:spcAft>
                      </a:pPr>
                      <a:r>
                        <a:rPr lang="it-IT" sz="1100" dirty="0">
                          <a:effectLst/>
                        </a:rPr>
                        <a:t>(350 € per erogazione a </a:t>
                      </a:r>
                      <a:r>
                        <a:rPr lang="it-IT" sz="1100" dirty="0" err="1">
                          <a:effectLst/>
                        </a:rPr>
                        <a:t>OdV</a:t>
                      </a:r>
                      <a:r>
                        <a:rPr lang="it-IT" sz="1100" dirty="0">
                          <a:effectLst/>
                        </a:rPr>
                        <a:t>)</a:t>
                      </a:r>
                      <a:endParaRPr lang="it-IT" sz="1100" dirty="0">
                        <a:effectLst/>
                        <a:latin typeface="Calibri"/>
                        <a:ea typeface="Calibri"/>
                        <a:cs typeface="Times New Roman"/>
                      </a:endParaRPr>
                    </a:p>
                  </a:txBody>
                  <a:tcPr marL="68580" marR="68580" marT="0" marB="0"/>
                </a:tc>
              </a:tr>
            </a:tbl>
          </a:graphicData>
        </a:graphic>
      </p:graphicFrame>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48</a:t>
            </a:fld>
            <a:endParaRPr lang="it-IT">
              <a:solidFill>
                <a:prstClr val="black">
                  <a:tint val="75000"/>
                </a:prstClr>
              </a:solidFill>
            </a:endParaRPr>
          </a:p>
        </p:txBody>
      </p:sp>
    </p:spTree>
    <p:extLst>
      <p:ext uri="{BB962C8B-B14F-4D97-AF65-F5344CB8AC3E}">
        <p14:creationId xmlns:p14="http://schemas.microsoft.com/office/powerpoint/2010/main" val="3450294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buNone/>
            </a:pPr>
            <a:r>
              <a:rPr lang="it-IT" sz="1500" b="1" u="sng" dirty="0" smtClean="0">
                <a:solidFill>
                  <a:srgbClr val="3333CC"/>
                </a:solidFill>
                <a:latin typeface="Trebuchet MS" pitchFamily="34" charset="0"/>
                <a:cs typeface="Trebuchet MS"/>
              </a:rPr>
              <a:t>LE EROGAZIONI LIBERALI – ART. 83 CTS</a:t>
            </a:r>
          </a:p>
          <a:p>
            <a:pPr marL="0" indent="0" algn="just">
              <a:buNone/>
            </a:pPr>
            <a:endParaRPr lang="it-IT" sz="1500" b="1" u="sng" dirty="0">
              <a:solidFill>
                <a:srgbClr val="3333CC"/>
              </a:solidFill>
              <a:latin typeface="Trebuchet MS" pitchFamily="34" charset="0"/>
              <a:cs typeface="Trebuchet MS"/>
            </a:endParaRPr>
          </a:p>
          <a:p>
            <a:pPr marL="0" indent="0" algn="just">
              <a:buNone/>
            </a:pPr>
            <a:endParaRPr lang="it-IT" sz="1500" b="1" u="sng" dirty="0" smtClean="0">
              <a:solidFill>
                <a:srgbClr val="3333CC"/>
              </a:solidFill>
              <a:latin typeface="Trebuchet MS" pitchFamily="34" charset="0"/>
              <a:cs typeface="Trebuchet MS"/>
            </a:endParaRPr>
          </a:p>
          <a:p>
            <a:pPr marL="0" indent="0" algn="just">
              <a:buNone/>
            </a:pPr>
            <a:r>
              <a:rPr lang="it-IT" sz="1400" dirty="0">
                <a:latin typeface="Trebuchet MS" pitchFamily="34" charset="0"/>
                <a:cs typeface="Trebuchet MS"/>
              </a:rPr>
              <a:t>Esempio di detrazione per erogazione liberale, da </a:t>
            </a:r>
            <a:r>
              <a:rPr lang="it-IT" sz="1400" dirty="0" smtClean="0">
                <a:latin typeface="Trebuchet MS" pitchFamily="34" charset="0"/>
                <a:cs typeface="Trebuchet MS"/>
              </a:rPr>
              <a:t>società di capitale, </a:t>
            </a:r>
            <a:r>
              <a:rPr lang="it-IT" sz="1400" dirty="0">
                <a:latin typeface="Trebuchet MS" pitchFamily="34" charset="0"/>
                <a:cs typeface="Trebuchet MS"/>
              </a:rPr>
              <a:t>in favore di ETS non commerciale</a:t>
            </a:r>
            <a:r>
              <a:rPr lang="it-IT" sz="1400" dirty="0">
                <a:solidFill>
                  <a:srgbClr val="3333CC"/>
                </a:solidFill>
                <a:latin typeface="Trebuchet MS" pitchFamily="34" charset="0"/>
                <a:cs typeface="Trebuchet MS"/>
              </a:rPr>
              <a:t>:</a:t>
            </a:r>
          </a:p>
          <a:p>
            <a:pPr marL="0" indent="0" algn="just">
              <a:buNone/>
            </a:pPr>
            <a:endParaRPr lang="it-IT" sz="1500" b="1" dirty="0">
              <a:solidFill>
                <a:srgbClr val="3333CC"/>
              </a:solidFill>
              <a:latin typeface="Trebuchet MS" pitchFamily="34" charset="0"/>
              <a:cs typeface="Trebuchet MS"/>
            </a:endParaRPr>
          </a:p>
        </p:txBody>
      </p:sp>
      <p:graphicFrame>
        <p:nvGraphicFramePr>
          <p:cNvPr id="11" name="Tabella 10"/>
          <p:cNvGraphicFramePr>
            <a:graphicFrameLocks noGrp="1"/>
          </p:cNvGraphicFramePr>
          <p:nvPr>
            <p:extLst>
              <p:ext uri="{D42A27DB-BD31-4B8C-83A1-F6EECF244321}">
                <p14:modId xmlns:p14="http://schemas.microsoft.com/office/powerpoint/2010/main" val="2931103"/>
              </p:ext>
            </p:extLst>
          </p:nvPr>
        </p:nvGraphicFramePr>
        <p:xfrm>
          <a:off x="1331640" y="3212976"/>
          <a:ext cx="6561607" cy="2743200"/>
        </p:xfrm>
        <a:graphic>
          <a:graphicData uri="http://schemas.openxmlformats.org/drawingml/2006/table">
            <a:tbl>
              <a:tblPr firstRow="1" firstCol="1" bandRow="1">
                <a:tableStyleId>{7DF18680-E054-41AD-8BC1-D1AEF772440D}</a:tableStyleId>
              </a:tblPr>
              <a:tblGrid>
                <a:gridCol w="1152127"/>
                <a:gridCol w="1789345"/>
                <a:gridCol w="1800225"/>
                <a:gridCol w="1819910"/>
              </a:tblGrid>
              <a:tr h="0">
                <a:tc gridSpan="4">
                  <a:txBody>
                    <a:bodyPr/>
                    <a:lstStyle/>
                    <a:p>
                      <a:pPr algn="ctr">
                        <a:lnSpc>
                          <a:spcPct val="200000"/>
                        </a:lnSpc>
                        <a:spcAft>
                          <a:spcPts val="0"/>
                        </a:spcAft>
                      </a:pPr>
                      <a:r>
                        <a:rPr lang="it-IT" sz="1300" dirty="0">
                          <a:effectLst/>
                        </a:rPr>
                        <a:t>Società di capitali – reddito complessivo netto 5 milioni € </a:t>
                      </a:r>
                      <a:endParaRPr lang="it-IT" sz="1100" dirty="0">
                        <a:effectLst/>
                        <a:latin typeface="Calibri"/>
                        <a:ea typeface="Calibri"/>
                        <a:cs typeface="Times New Roman"/>
                      </a:endParaRPr>
                    </a:p>
                  </a:txBody>
                  <a:tcPr marL="68580" marR="68580" marT="0" marB="0" anchor="ctr"/>
                </a:tc>
                <a:tc hMerge="1">
                  <a:txBody>
                    <a:bodyPr/>
                    <a:lstStyle/>
                    <a:p>
                      <a:endParaRPr lang="it-IT"/>
                    </a:p>
                  </a:txBody>
                  <a:tcPr/>
                </a:tc>
                <a:tc hMerge="1">
                  <a:txBody>
                    <a:bodyPr/>
                    <a:lstStyle/>
                    <a:p>
                      <a:endParaRPr lang="it-IT"/>
                    </a:p>
                  </a:txBody>
                  <a:tcPr/>
                </a:tc>
                <a:tc hMerge="1">
                  <a:txBody>
                    <a:bodyPr/>
                    <a:lstStyle/>
                    <a:p>
                      <a:endParaRPr lang="it-IT"/>
                    </a:p>
                  </a:txBody>
                  <a:tcPr/>
                </a:tc>
              </a:tr>
              <a:tr h="0">
                <a:tc>
                  <a:txBody>
                    <a:bodyPr/>
                    <a:lstStyle/>
                    <a:p>
                      <a:pPr algn="ctr">
                        <a:lnSpc>
                          <a:spcPct val="200000"/>
                        </a:lnSpc>
                        <a:spcAft>
                          <a:spcPts val="0"/>
                        </a:spcAft>
                      </a:pPr>
                      <a:r>
                        <a:rPr lang="it-IT" sz="1100">
                          <a:effectLst/>
                        </a:rPr>
                        <a:t> </a:t>
                      </a:r>
                      <a:endParaRPr lang="it-IT" sz="1100">
                        <a:effectLst/>
                        <a:latin typeface="Calibri"/>
                        <a:ea typeface="Calibri"/>
                        <a:cs typeface="Times New Roman"/>
                      </a:endParaRPr>
                    </a:p>
                  </a:txBody>
                  <a:tcPr marL="68580" marR="68580" marT="0" marB="0" anchor="ctr"/>
                </a:tc>
                <a:tc gridSpan="2">
                  <a:txBody>
                    <a:bodyPr/>
                    <a:lstStyle/>
                    <a:p>
                      <a:pPr algn="ctr">
                        <a:lnSpc>
                          <a:spcPct val="200000"/>
                        </a:lnSpc>
                        <a:spcAft>
                          <a:spcPts val="0"/>
                        </a:spcAft>
                      </a:pPr>
                      <a:r>
                        <a:rPr lang="it-IT" sz="1100">
                          <a:effectLst/>
                        </a:rPr>
                        <a:t>Vecchia normativa</a:t>
                      </a:r>
                      <a:endParaRPr lang="it-IT" sz="1100">
                        <a:effectLst/>
                        <a:latin typeface="Calibri"/>
                        <a:ea typeface="Calibri"/>
                        <a:cs typeface="Times New Roman"/>
                      </a:endParaRPr>
                    </a:p>
                  </a:txBody>
                  <a:tcPr marL="68580" marR="68580" marT="0" marB="0"/>
                </a:tc>
                <a:tc hMerge="1">
                  <a:txBody>
                    <a:bodyPr/>
                    <a:lstStyle/>
                    <a:p>
                      <a:endParaRPr lang="it-IT"/>
                    </a:p>
                  </a:txBody>
                  <a:tcPr/>
                </a:tc>
                <a:tc>
                  <a:txBody>
                    <a:bodyPr/>
                    <a:lstStyle/>
                    <a:p>
                      <a:pPr algn="ctr">
                        <a:lnSpc>
                          <a:spcPct val="200000"/>
                        </a:lnSpc>
                        <a:spcAft>
                          <a:spcPts val="0"/>
                        </a:spcAft>
                      </a:pPr>
                      <a:r>
                        <a:rPr lang="it-IT" sz="1100" u="sng" dirty="0">
                          <a:effectLst/>
                        </a:rPr>
                        <a:t>Nuova normativa</a:t>
                      </a:r>
                      <a:endParaRPr lang="it-IT" sz="1100" b="1" u="sng" dirty="0">
                        <a:effectLst/>
                        <a:latin typeface="Calibri"/>
                        <a:ea typeface="Calibri"/>
                        <a:cs typeface="Times New Roman"/>
                      </a:endParaRPr>
                    </a:p>
                  </a:txBody>
                  <a:tcPr marL="68580" marR="68580" marT="0" marB="0"/>
                </a:tc>
              </a:tr>
              <a:tr h="0">
                <a:tc>
                  <a:txBody>
                    <a:bodyPr/>
                    <a:lstStyle/>
                    <a:p>
                      <a:pPr algn="ctr">
                        <a:lnSpc>
                          <a:spcPct val="200000"/>
                        </a:lnSpc>
                        <a:spcAft>
                          <a:spcPts val="0"/>
                        </a:spcAft>
                      </a:pPr>
                      <a:r>
                        <a:rPr lang="it-IT" sz="1100">
                          <a:effectLst/>
                        </a:rPr>
                        <a:t>Beneficiario</a:t>
                      </a:r>
                      <a:endParaRPr lang="it-IT" sz="1100">
                        <a:effectLst/>
                        <a:latin typeface="Calibri"/>
                        <a:ea typeface="Calibri"/>
                        <a:cs typeface="Times New Roman"/>
                      </a:endParaRPr>
                    </a:p>
                  </a:txBody>
                  <a:tcPr marL="68580" marR="68580" marT="0" marB="0" anchor="ctr"/>
                </a:tc>
                <a:tc>
                  <a:txBody>
                    <a:bodyPr/>
                    <a:lstStyle/>
                    <a:p>
                      <a:pPr algn="ctr">
                        <a:lnSpc>
                          <a:spcPct val="200000"/>
                        </a:lnSpc>
                        <a:spcAft>
                          <a:spcPts val="0"/>
                        </a:spcAft>
                      </a:pPr>
                      <a:r>
                        <a:rPr lang="it-IT" sz="1100">
                          <a:effectLst/>
                        </a:rPr>
                        <a:t>Onlus</a:t>
                      </a:r>
                      <a:endParaRPr lang="it-IT" sz="1100">
                        <a:effectLst/>
                        <a:latin typeface="Calibri"/>
                        <a:ea typeface="Calibri"/>
                        <a:cs typeface="Times New Roman"/>
                      </a:endParaRPr>
                    </a:p>
                  </a:txBody>
                  <a:tcPr marL="68580" marR="68580" marT="0" marB="0"/>
                </a:tc>
                <a:tc>
                  <a:txBody>
                    <a:bodyPr/>
                    <a:lstStyle/>
                    <a:p>
                      <a:pPr algn="ctr">
                        <a:lnSpc>
                          <a:spcPct val="200000"/>
                        </a:lnSpc>
                        <a:spcAft>
                          <a:spcPts val="0"/>
                        </a:spcAft>
                      </a:pPr>
                      <a:r>
                        <a:rPr lang="it-IT" sz="1100" dirty="0" err="1" smtClean="0">
                          <a:effectLst/>
                        </a:rPr>
                        <a:t>Onlus</a:t>
                      </a:r>
                      <a:endParaRPr lang="it-IT" sz="1100" dirty="0">
                        <a:effectLst/>
                        <a:latin typeface="Calibri"/>
                        <a:ea typeface="Calibri"/>
                        <a:cs typeface="Times New Roman"/>
                      </a:endParaRPr>
                    </a:p>
                  </a:txBody>
                  <a:tcPr marL="68580" marR="68580" marT="0" marB="0"/>
                </a:tc>
                <a:tc>
                  <a:txBody>
                    <a:bodyPr/>
                    <a:lstStyle/>
                    <a:p>
                      <a:pPr algn="ctr">
                        <a:lnSpc>
                          <a:spcPct val="200000"/>
                        </a:lnSpc>
                        <a:spcAft>
                          <a:spcPts val="0"/>
                        </a:spcAft>
                      </a:pPr>
                      <a:r>
                        <a:rPr lang="it-IT" sz="1100" dirty="0" err="1">
                          <a:effectLst/>
                        </a:rPr>
                        <a:t>Ets</a:t>
                      </a:r>
                      <a:endParaRPr lang="it-IT" sz="1100" dirty="0">
                        <a:effectLst/>
                        <a:latin typeface="Calibri"/>
                        <a:ea typeface="Calibri"/>
                        <a:cs typeface="Times New Roman"/>
                      </a:endParaRPr>
                    </a:p>
                  </a:txBody>
                  <a:tcPr marL="68580" marR="68580" marT="0" marB="0"/>
                </a:tc>
              </a:tr>
              <a:tr h="0">
                <a:tc>
                  <a:txBody>
                    <a:bodyPr/>
                    <a:lstStyle/>
                    <a:p>
                      <a:pPr algn="ctr">
                        <a:lnSpc>
                          <a:spcPct val="200000"/>
                        </a:lnSpc>
                        <a:spcAft>
                          <a:spcPts val="0"/>
                        </a:spcAft>
                      </a:pPr>
                      <a:r>
                        <a:rPr lang="it-IT" sz="1100">
                          <a:effectLst/>
                        </a:rPr>
                        <a:t>Norma</a:t>
                      </a:r>
                      <a:endParaRPr lang="it-IT" sz="1100">
                        <a:effectLst/>
                        <a:latin typeface="Calibri"/>
                        <a:ea typeface="Calibri"/>
                        <a:cs typeface="Times New Roman"/>
                      </a:endParaRPr>
                    </a:p>
                  </a:txBody>
                  <a:tcPr marL="68580" marR="68580" marT="0" marB="0" anchor="ctr"/>
                </a:tc>
                <a:tc>
                  <a:txBody>
                    <a:bodyPr/>
                    <a:lstStyle/>
                    <a:p>
                      <a:pPr algn="ctr">
                        <a:lnSpc>
                          <a:spcPct val="200000"/>
                        </a:lnSpc>
                        <a:spcAft>
                          <a:spcPts val="0"/>
                        </a:spcAft>
                      </a:pPr>
                      <a:r>
                        <a:rPr lang="en-US" sz="1100">
                          <a:effectLst/>
                        </a:rPr>
                        <a:t>Art. 100, c. 2, lett. h) TUIR</a:t>
                      </a:r>
                      <a:endParaRPr lang="it-IT" sz="1100">
                        <a:effectLst/>
                        <a:latin typeface="Calibri"/>
                        <a:ea typeface="Calibri"/>
                        <a:cs typeface="Times New Roman"/>
                      </a:endParaRPr>
                    </a:p>
                  </a:txBody>
                  <a:tcPr marL="68580" marR="68580" marT="0" marB="0" anchor="ctr"/>
                </a:tc>
                <a:tc>
                  <a:txBody>
                    <a:bodyPr/>
                    <a:lstStyle/>
                    <a:p>
                      <a:pPr algn="ctr">
                        <a:lnSpc>
                          <a:spcPct val="200000"/>
                        </a:lnSpc>
                        <a:spcAft>
                          <a:spcPts val="0"/>
                        </a:spcAft>
                      </a:pPr>
                      <a:r>
                        <a:rPr lang="it-IT" sz="1100" dirty="0">
                          <a:effectLst/>
                        </a:rPr>
                        <a:t>Art. 14 D.L. </a:t>
                      </a:r>
                      <a:r>
                        <a:rPr lang="it-IT" sz="1100" dirty="0" smtClean="0">
                          <a:effectLst/>
                        </a:rPr>
                        <a:t>35/2005 – più dai meno versi</a:t>
                      </a:r>
                      <a:endParaRPr lang="it-IT" sz="1100" dirty="0">
                        <a:effectLst/>
                        <a:latin typeface="Calibri"/>
                        <a:ea typeface="Calibri"/>
                        <a:cs typeface="Times New Roman"/>
                      </a:endParaRPr>
                    </a:p>
                  </a:txBody>
                  <a:tcPr marL="68580" marR="68580" marT="0" marB="0" anchor="ctr"/>
                </a:tc>
                <a:tc>
                  <a:txBody>
                    <a:bodyPr/>
                    <a:lstStyle/>
                    <a:p>
                      <a:pPr algn="ctr">
                        <a:lnSpc>
                          <a:spcPct val="200000"/>
                        </a:lnSpc>
                        <a:spcAft>
                          <a:spcPts val="0"/>
                        </a:spcAft>
                      </a:pPr>
                      <a:r>
                        <a:rPr lang="it-IT" sz="1100">
                          <a:effectLst/>
                        </a:rPr>
                        <a:t>Art. 82 CTS</a:t>
                      </a:r>
                      <a:endParaRPr lang="it-IT" sz="1100">
                        <a:effectLst/>
                        <a:latin typeface="Calibri"/>
                        <a:ea typeface="Calibri"/>
                        <a:cs typeface="Times New Roman"/>
                      </a:endParaRPr>
                    </a:p>
                  </a:txBody>
                  <a:tcPr marL="68580" marR="68580" marT="0" marB="0" anchor="ctr"/>
                </a:tc>
              </a:tr>
              <a:tr h="0">
                <a:tc>
                  <a:txBody>
                    <a:bodyPr/>
                    <a:lstStyle/>
                    <a:p>
                      <a:pPr algn="ctr">
                        <a:lnSpc>
                          <a:spcPct val="200000"/>
                        </a:lnSpc>
                        <a:spcAft>
                          <a:spcPts val="0"/>
                        </a:spcAft>
                      </a:pPr>
                      <a:r>
                        <a:rPr lang="it-IT" sz="1100">
                          <a:effectLst/>
                        </a:rPr>
                        <a:t>Vantaggio</a:t>
                      </a:r>
                      <a:endParaRPr lang="it-IT" sz="1100">
                        <a:effectLst/>
                        <a:latin typeface="Calibri"/>
                        <a:ea typeface="Calibri"/>
                        <a:cs typeface="Times New Roman"/>
                      </a:endParaRPr>
                    </a:p>
                  </a:txBody>
                  <a:tcPr marL="68580" marR="68580" marT="0" marB="0" anchor="ctr"/>
                </a:tc>
                <a:tc>
                  <a:txBody>
                    <a:bodyPr/>
                    <a:lstStyle/>
                    <a:p>
                      <a:pPr algn="ctr">
                        <a:lnSpc>
                          <a:spcPct val="200000"/>
                        </a:lnSpc>
                        <a:spcAft>
                          <a:spcPts val="0"/>
                        </a:spcAft>
                      </a:pPr>
                      <a:r>
                        <a:rPr lang="it-IT" sz="1100" dirty="0">
                          <a:effectLst/>
                        </a:rPr>
                        <a:t>Deduzioni per erogazioni fino ad € 100.000</a:t>
                      </a:r>
                    </a:p>
                    <a:p>
                      <a:pPr algn="ctr">
                        <a:lnSpc>
                          <a:spcPct val="200000"/>
                        </a:lnSpc>
                        <a:spcAft>
                          <a:spcPts val="0"/>
                        </a:spcAft>
                      </a:pPr>
                      <a:r>
                        <a:rPr lang="it-IT" sz="1100" dirty="0">
                          <a:effectLst/>
                        </a:rPr>
                        <a:t>risparmia fino a 24.000 € </a:t>
                      </a:r>
                      <a:endParaRPr lang="it-IT" sz="1100" dirty="0">
                        <a:effectLst/>
                        <a:latin typeface="Calibri"/>
                        <a:ea typeface="Calibri"/>
                        <a:cs typeface="Times New Roman"/>
                      </a:endParaRPr>
                    </a:p>
                  </a:txBody>
                  <a:tcPr marL="68580" marR="68580" marT="0" marB="0"/>
                </a:tc>
                <a:tc>
                  <a:txBody>
                    <a:bodyPr/>
                    <a:lstStyle/>
                    <a:p>
                      <a:pPr algn="ctr">
                        <a:lnSpc>
                          <a:spcPct val="200000"/>
                        </a:lnSpc>
                        <a:spcAft>
                          <a:spcPts val="0"/>
                        </a:spcAft>
                      </a:pPr>
                      <a:r>
                        <a:rPr lang="it-IT" sz="1100">
                          <a:effectLst/>
                        </a:rPr>
                        <a:t>Deduzione per erogazioni fino ad €  70.000 </a:t>
                      </a:r>
                    </a:p>
                    <a:p>
                      <a:pPr algn="ctr">
                        <a:lnSpc>
                          <a:spcPct val="200000"/>
                        </a:lnSpc>
                        <a:spcAft>
                          <a:spcPts val="0"/>
                        </a:spcAft>
                      </a:pPr>
                      <a:r>
                        <a:rPr lang="it-IT" sz="1100">
                          <a:effectLst/>
                        </a:rPr>
                        <a:t>risparmia fino 16.800 €</a:t>
                      </a:r>
                      <a:endParaRPr lang="it-IT" sz="1100">
                        <a:effectLst/>
                        <a:latin typeface="Calibri"/>
                        <a:ea typeface="Calibri"/>
                        <a:cs typeface="Times New Roman"/>
                      </a:endParaRPr>
                    </a:p>
                  </a:txBody>
                  <a:tcPr marL="68580" marR="68580" marT="0" marB="0"/>
                </a:tc>
                <a:tc>
                  <a:txBody>
                    <a:bodyPr/>
                    <a:lstStyle/>
                    <a:p>
                      <a:pPr algn="ctr">
                        <a:lnSpc>
                          <a:spcPct val="200000"/>
                        </a:lnSpc>
                        <a:spcAft>
                          <a:spcPts val="0"/>
                        </a:spcAft>
                      </a:pPr>
                      <a:r>
                        <a:rPr lang="it-IT" sz="1100" dirty="0">
                          <a:effectLst/>
                        </a:rPr>
                        <a:t>Deduzione per erogazioni fino ad € 500.000 </a:t>
                      </a:r>
                    </a:p>
                    <a:p>
                      <a:pPr algn="ctr">
                        <a:lnSpc>
                          <a:spcPct val="200000"/>
                        </a:lnSpc>
                        <a:spcAft>
                          <a:spcPts val="0"/>
                        </a:spcAft>
                      </a:pPr>
                      <a:r>
                        <a:rPr lang="it-IT" sz="1100" dirty="0">
                          <a:effectLst/>
                        </a:rPr>
                        <a:t>risparmia fino a 120.000 €</a:t>
                      </a:r>
                      <a:endParaRPr lang="it-IT" sz="1100" dirty="0">
                        <a:effectLst/>
                        <a:latin typeface="Calibri"/>
                        <a:ea typeface="Calibri"/>
                        <a:cs typeface="Times New Roman"/>
                      </a:endParaRPr>
                    </a:p>
                  </a:txBody>
                  <a:tcPr marL="68580" marR="68580" marT="0" marB="0"/>
                </a:tc>
              </a:tr>
            </a:tbl>
          </a:graphicData>
        </a:graphic>
      </p:graphicFrame>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49</a:t>
            </a:fld>
            <a:endParaRPr lang="it-IT">
              <a:solidFill>
                <a:prstClr val="black">
                  <a:tint val="75000"/>
                </a:prstClr>
              </a:solidFill>
            </a:endParaRPr>
          </a:p>
        </p:txBody>
      </p:sp>
    </p:spTree>
    <p:extLst>
      <p:ext uri="{BB962C8B-B14F-4D97-AF65-F5344CB8AC3E}">
        <p14:creationId xmlns:p14="http://schemas.microsoft.com/office/powerpoint/2010/main" val="36154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3600" dirty="0"/>
          </a:p>
        </p:txBody>
      </p:sp>
      <p:sp>
        <p:nvSpPr>
          <p:cNvPr id="3" name="Segnaposto contenuto 2"/>
          <p:cNvSpPr>
            <a:spLocks noGrp="1"/>
          </p:cNvSpPr>
          <p:nvPr>
            <p:ph idx="1"/>
          </p:nvPr>
        </p:nvSpPr>
        <p:spPr>
          <a:xfrm>
            <a:off x="457200" y="1600200"/>
            <a:ext cx="8229600" cy="4997152"/>
          </a:xfrm>
        </p:spPr>
        <p:txBody>
          <a:bodyPr>
            <a:normAutofit fontScale="70000" lnSpcReduction="20000"/>
          </a:bodyPr>
          <a:lstStyle/>
          <a:p>
            <a:pPr marL="0" lv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a:lnSpc>
                <a:spcPct val="90000"/>
              </a:lnSpc>
              <a:buNone/>
            </a:pPr>
            <a:r>
              <a:rPr lang="it-IT" altLang="it-IT" sz="2100" b="1" u="sng" dirty="0" smtClean="0">
                <a:solidFill>
                  <a:srgbClr val="3333CC"/>
                </a:solidFill>
                <a:latin typeface="Trebuchet MS" pitchFamily="34" charset="0"/>
                <a:cs typeface="Trebuchet MS"/>
              </a:rPr>
              <a:t>STRUTTURA DEL RUNTS – ART. 3 D.M. 106/2020</a:t>
            </a:r>
            <a:endParaRPr lang="it-IT" altLang="it-IT" sz="2100" b="1" u="sng" dirty="0">
              <a:solidFill>
                <a:srgbClr val="3333CC"/>
              </a:solidFill>
              <a:latin typeface="Trebuchet MS" pitchFamily="34" charset="0"/>
              <a:cs typeface="Trebuchet MS"/>
            </a:endParaRPr>
          </a:p>
          <a:p>
            <a:pPr marL="0" indent="0">
              <a:buNone/>
            </a:pPr>
            <a:endParaRPr lang="it-IT" sz="2100" dirty="0">
              <a:latin typeface="Trebuchet MS" panose="020B0603020202020204" pitchFamily="34" charset="0"/>
            </a:endParaRPr>
          </a:p>
          <a:p>
            <a:pPr marL="0" indent="0">
              <a:buNone/>
            </a:pPr>
            <a:endParaRPr lang="it-IT" sz="2100" dirty="0">
              <a:latin typeface="Trebuchet MS" panose="020B0603020202020204" pitchFamily="34" charset="0"/>
            </a:endParaRPr>
          </a:p>
          <a:p>
            <a:pPr marL="0" indent="0">
              <a:buNone/>
            </a:pPr>
            <a:r>
              <a:rPr lang="it-IT" sz="2000" dirty="0" smtClean="0">
                <a:latin typeface="Trebuchet MS" panose="020B0603020202020204" pitchFamily="34" charset="0"/>
              </a:rPr>
              <a:t>Il RUNTS si compone delle seguenti sezioni:</a:t>
            </a:r>
          </a:p>
          <a:p>
            <a:pPr marL="0" indent="0">
              <a:buNone/>
            </a:pPr>
            <a:endParaRPr lang="it-IT" sz="2000" dirty="0" smtClean="0">
              <a:latin typeface="Trebuchet MS" panose="020B0603020202020204" pitchFamily="34" charset="0"/>
            </a:endParaRPr>
          </a:p>
          <a:p>
            <a:pPr marL="857250" lvl="1" indent="-457200">
              <a:buFont typeface="+mj-lt"/>
              <a:buAutoNum type="alphaLcParenR"/>
            </a:pPr>
            <a:r>
              <a:rPr lang="it-IT" sz="2000" dirty="0" smtClean="0">
                <a:latin typeface="Trebuchet MS" panose="020B0603020202020204" pitchFamily="34" charset="0"/>
              </a:rPr>
              <a:t>Organizzazioni di volontariato (ODV)</a:t>
            </a:r>
          </a:p>
          <a:p>
            <a:pPr marL="857250" lvl="1" indent="-457200">
              <a:buFont typeface="+mj-lt"/>
              <a:buAutoNum type="alphaLcParenR"/>
            </a:pPr>
            <a:r>
              <a:rPr lang="it-IT" sz="2000" dirty="0" smtClean="0">
                <a:latin typeface="Trebuchet MS" panose="020B0603020202020204" pitchFamily="34" charset="0"/>
              </a:rPr>
              <a:t>Associazioni di promozione sociale (APS)</a:t>
            </a:r>
          </a:p>
          <a:p>
            <a:pPr marL="857250" lvl="1" indent="-457200">
              <a:buFont typeface="+mj-lt"/>
              <a:buAutoNum type="alphaLcParenR"/>
            </a:pPr>
            <a:r>
              <a:rPr lang="it-IT" sz="2000" dirty="0" smtClean="0">
                <a:latin typeface="Trebuchet MS" panose="020B0603020202020204" pitchFamily="34" charset="0"/>
              </a:rPr>
              <a:t>Enti filantropici</a:t>
            </a:r>
          </a:p>
          <a:p>
            <a:pPr marL="857250" lvl="1" indent="-457200">
              <a:buFont typeface="+mj-lt"/>
              <a:buAutoNum type="alphaLcParenR"/>
            </a:pPr>
            <a:r>
              <a:rPr lang="it-IT" sz="2000" dirty="0" smtClean="0">
                <a:latin typeface="Trebuchet MS" panose="020B0603020202020204" pitchFamily="34" charset="0"/>
              </a:rPr>
              <a:t>Imprese sociali</a:t>
            </a:r>
          </a:p>
          <a:p>
            <a:pPr marL="857250" lvl="1" indent="-457200">
              <a:buFont typeface="+mj-lt"/>
              <a:buAutoNum type="alphaLcParenR"/>
            </a:pPr>
            <a:r>
              <a:rPr lang="it-IT" sz="2000" dirty="0" smtClean="0">
                <a:latin typeface="Trebuchet MS" panose="020B0603020202020204" pitchFamily="34" charset="0"/>
              </a:rPr>
              <a:t>Reti associative</a:t>
            </a:r>
          </a:p>
          <a:p>
            <a:pPr marL="857250" lvl="1" indent="-457200">
              <a:buFont typeface="+mj-lt"/>
              <a:buAutoNum type="alphaLcParenR"/>
            </a:pPr>
            <a:r>
              <a:rPr lang="it-IT" sz="2000" dirty="0" smtClean="0">
                <a:latin typeface="Trebuchet MS" panose="020B0603020202020204" pitchFamily="34" charset="0"/>
              </a:rPr>
              <a:t>Società di mutuo soccorso</a:t>
            </a:r>
          </a:p>
          <a:p>
            <a:pPr marL="857250" lvl="1" indent="-457200">
              <a:buFont typeface="+mj-lt"/>
              <a:buAutoNum type="alphaLcParenR"/>
            </a:pPr>
            <a:r>
              <a:rPr lang="it-IT" sz="2000" dirty="0" smtClean="0">
                <a:latin typeface="Trebuchet MS" panose="020B0603020202020204" pitchFamily="34" charset="0"/>
              </a:rPr>
              <a:t>Altri Enti del Terzo settore</a:t>
            </a:r>
          </a:p>
          <a:p>
            <a:pPr marL="857250" lvl="1" indent="-457200">
              <a:buFont typeface="+mj-lt"/>
              <a:buAutoNum type="alphaLcParenR"/>
            </a:pPr>
            <a:endParaRPr lang="it-IT" sz="2000" dirty="0">
              <a:latin typeface="Trebuchet MS" panose="020B0603020202020204" pitchFamily="34" charset="0"/>
            </a:endParaRPr>
          </a:p>
          <a:p>
            <a:pPr marL="400050" lvl="1" indent="0">
              <a:buNone/>
            </a:pPr>
            <a:r>
              <a:rPr lang="it-IT" sz="2000" dirty="0" smtClean="0">
                <a:latin typeface="Trebuchet MS" panose="020B0603020202020204" pitchFamily="34" charset="0"/>
              </a:rPr>
              <a:t>Il RUNTS è gestito dall’Ufficio statale e dagli Uffici regionali e delle provincie autonome di Trento e Bolzano, in collaborazione tra loro.</a:t>
            </a:r>
          </a:p>
          <a:p>
            <a:pPr marL="400050" lvl="1" indent="0">
              <a:buNone/>
            </a:pPr>
            <a:endParaRPr lang="it-IT" sz="2000" dirty="0" smtClean="0">
              <a:latin typeface="Trebuchet MS" panose="020B0603020202020204" pitchFamily="34" charset="0"/>
            </a:endParaRPr>
          </a:p>
          <a:p>
            <a:pPr marL="400050" lvl="1" indent="0">
              <a:buNone/>
            </a:pPr>
            <a:r>
              <a:rPr lang="it-IT" sz="2000" dirty="0" smtClean="0">
                <a:latin typeface="Trebuchet MS" panose="020B0603020202020204" pitchFamily="34" charset="0"/>
              </a:rPr>
              <a:t>Il RUNTS contiene informazioni omogenee e predefinite per tutti gli enti iscritti.</a:t>
            </a:r>
          </a:p>
          <a:p>
            <a:pPr marL="400050" lvl="1" indent="0">
              <a:buNone/>
            </a:pPr>
            <a:endParaRPr lang="it-IT" sz="2000" dirty="0" smtClean="0">
              <a:latin typeface="Trebuchet MS" panose="020B0603020202020204" pitchFamily="34" charset="0"/>
            </a:endParaRPr>
          </a:p>
          <a:p>
            <a:pPr marL="400050" lvl="1" indent="0">
              <a:buNone/>
            </a:pPr>
            <a:r>
              <a:rPr lang="it-IT" sz="2000" dirty="0" smtClean="0">
                <a:latin typeface="Trebuchet MS" panose="020B0603020202020204" pitchFamily="34" charset="0"/>
              </a:rPr>
              <a:t>L’iscrizione nel RUNTS ha effetto costitutivo relativamente all’acquisizione della qualifica di ETS e costituisce presupposto ai fini della fruizione dei benefici previsti dal Codice del Terzo settore  e dalle vigenti disposizioni in favore degli ETS.</a:t>
            </a:r>
          </a:p>
          <a:p>
            <a:pPr marL="4000500" lvl="8" indent="-457200">
              <a:buFont typeface="+mj-lt"/>
              <a:buAutoNum type="alphaLcParenR"/>
            </a:pPr>
            <a:endParaRPr lang="it-IT" sz="800" dirty="0" smtClean="0">
              <a:latin typeface="Trebuchet MS" panose="020B0603020202020204" pitchFamily="34" charset="0"/>
            </a:endParaRPr>
          </a:p>
        </p:txBody>
      </p:sp>
      <p:sp>
        <p:nvSpPr>
          <p:cNvPr id="10" name="Segnaposto piè di pagina 9"/>
          <p:cNvSpPr>
            <a:spLocks noGrp="1"/>
          </p:cNvSpPr>
          <p:nvPr>
            <p:ph type="ftr" sz="quarter" idx="11"/>
          </p:nvPr>
        </p:nvSpPr>
        <p:spPr/>
        <p:txBody>
          <a:bodyPr/>
          <a:lstStyle/>
          <a:p>
            <a:r>
              <a:rPr lang="it-IT" smtClean="0"/>
              <a:t>STUDIO MONTANELLI</a:t>
            </a:r>
            <a:endParaRPr lang="it-IT"/>
          </a:p>
        </p:txBody>
      </p:sp>
      <p:sp>
        <p:nvSpPr>
          <p:cNvPr id="11" name="Segnaposto numero diapositiva 10"/>
          <p:cNvSpPr>
            <a:spLocks noGrp="1"/>
          </p:cNvSpPr>
          <p:nvPr>
            <p:ph type="sldNum" sz="quarter" idx="12"/>
          </p:nvPr>
        </p:nvSpPr>
        <p:spPr/>
        <p:txBody>
          <a:bodyPr/>
          <a:lstStyle/>
          <a:p>
            <a:fld id="{3A722DC0-83A0-41F4-8BCA-3233C32B7CCC}" type="slidenum">
              <a:rPr lang="it-IT" smtClean="0"/>
              <a:t>5</a:t>
            </a:fld>
            <a:endParaRPr lang="it-IT"/>
          </a:p>
        </p:txBody>
      </p:sp>
    </p:spTree>
    <p:extLst>
      <p:ext uri="{BB962C8B-B14F-4D97-AF65-F5344CB8AC3E}">
        <p14:creationId xmlns:p14="http://schemas.microsoft.com/office/powerpoint/2010/main" val="135841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buNone/>
            </a:pPr>
            <a:r>
              <a:rPr lang="it-IT" sz="1500" b="1" u="sng" dirty="0" smtClean="0">
                <a:solidFill>
                  <a:srgbClr val="3333CC"/>
                </a:solidFill>
                <a:latin typeface="Trebuchet MS" pitchFamily="34" charset="0"/>
                <a:cs typeface="Trebuchet MS"/>
              </a:rPr>
              <a:t>LE EROGAZIONI LIBERALI – ART. 83 CTS</a:t>
            </a:r>
          </a:p>
          <a:p>
            <a:pPr marL="0" indent="0" algn="just">
              <a:buNone/>
            </a:pPr>
            <a:endParaRPr lang="it-IT" sz="1500" b="1" u="sng" dirty="0">
              <a:solidFill>
                <a:srgbClr val="3333CC"/>
              </a:solidFill>
              <a:latin typeface="Trebuchet MS" pitchFamily="34" charset="0"/>
              <a:cs typeface="Trebuchet MS"/>
            </a:endParaRPr>
          </a:p>
          <a:p>
            <a:pPr marL="0" indent="0" algn="just">
              <a:buNone/>
            </a:pPr>
            <a:endParaRPr lang="it-IT" sz="1500" b="1" u="sng" dirty="0" smtClean="0">
              <a:solidFill>
                <a:srgbClr val="3333CC"/>
              </a:solidFill>
              <a:latin typeface="Trebuchet MS" pitchFamily="34" charset="0"/>
              <a:cs typeface="Trebuchet MS"/>
            </a:endParaRPr>
          </a:p>
          <a:p>
            <a:pPr marL="0" indent="0" algn="just">
              <a:buNone/>
            </a:pPr>
            <a:r>
              <a:rPr lang="it-IT" sz="1400" dirty="0" smtClean="0">
                <a:latin typeface="Trebuchet MS" pitchFamily="34" charset="0"/>
                <a:cs typeface="Trebuchet MS"/>
              </a:rPr>
              <a:t>Di seguito uno schema di sintesi delle disposizioni previgenti al CTS che, a partire dal 1° gennaio 2018, </a:t>
            </a:r>
            <a:r>
              <a:rPr lang="it-IT" sz="1400" u="sng" dirty="0" smtClean="0">
                <a:latin typeface="Trebuchet MS" pitchFamily="34" charset="0"/>
                <a:cs typeface="Trebuchet MS"/>
              </a:rPr>
              <a:t>saranno oggetto di abrogazione e/o disapplicazione</a:t>
            </a:r>
            <a:r>
              <a:rPr lang="it-IT" sz="1400" dirty="0" smtClean="0">
                <a:latin typeface="Trebuchet MS" pitchFamily="34" charset="0"/>
                <a:cs typeface="Trebuchet MS"/>
              </a:rPr>
              <a:t>:</a:t>
            </a:r>
            <a:endParaRPr lang="it-IT" sz="1400" dirty="0">
              <a:latin typeface="Trebuchet MS" pitchFamily="34" charset="0"/>
              <a:cs typeface="Trebuchet MS"/>
            </a:endParaRPr>
          </a:p>
          <a:p>
            <a:pPr marL="0" indent="0" algn="just">
              <a:buNone/>
            </a:pPr>
            <a:endParaRPr lang="it-IT" sz="1500" b="1" dirty="0">
              <a:solidFill>
                <a:srgbClr val="3333CC"/>
              </a:solidFill>
              <a:latin typeface="Trebuchet MS" pitchFamily="34" charset="0"/>
              <a:cs typeface="Trebuchet MS"/>
            </a:endParaRPr>
          </a:p>
        </p:txBody>
      </p:sp>
      <p:graphicFrame>
        <p:nvGraphicFramePr>
          <p:cNvPr id="3" name="Tabella 2"/>
          <p:cNvGraphicFramePr>
            <a:graphicFrameLocks noGrp="1"/>
          </p:cNvGraphicFramePr>
          <p:nvPr>
            <p:extLst>
              <p:ext uri="{D42A27DB-BD31-4B8C-83A1-F6EECF244321}">
                <p14:modId xmlns:p14="http://schemas.microsoft.com/office/powerpoint/2010/main" val="1657365855"/>
              </p:ext>
            </p:extLst>
          </p:nvPr>
        </p:nvGraphicFramePr>
        <p:xfrm>
          <a:off x="1547664" y="3068960"/>
          <a:ext cx="6096000" cy="3484880"/>
        </p:xfrm>
        <a:graphic>
          <a:graphicData uri="http://schemas.openxmlformats.org/drawingml/2006/table">
            <a:tbl>
              <a:tblPr firstRow="1" bandRow="1">
                <a:tableStyleId>{7DF18680-E054-41AD-8BC1-D1AEF772440D}</a:tableStyleId>
              </a:tblPr>
              <a:tblGrid>
                <a:gridCol w="1679848"/>
                <a:gridCol w="4416152"/>
              </a:tblGrid>
              <a:tr h="370840">
                <a:tc>
                  <a:txBody>
                    <a:bodyPr/>
                    <a:lstStyle/>
                    <a:p>
                      <a:r>
                        <a:rPr lang="it-IT" sz="1000" dirty="0" smtClean="0"/>
                        <a:t>Norma</a:t>
                      </a:r>
                      <a:endParaRPr lang="it-IT" sz="1000" dirty="0"/>
                    </a:p>
                  </a:txBody>
                  <a:tcPr/>
                </a:tc>
                <a:tc>
                  <a:txBody>
                    <a:bodyPr/>
                    <a:lstStyle/>
                    <a:p>
                      <a:endParaRPr lang="it-IT" sz="1000" dirty="0"/>
                    </a:p>
                  </a:txBody>
                  <a:tcPr/>
                </a:tc>
              </a:tr>
              <a:tr h="370840">
                <a:tc>
                  <a:txBody>
                    <a:bodyPr/>
                    <a:lstStyle/>
                    <a:p>
                      <a:r>
                        <a:rPr lang="it-IT" sz="1000" dirty="0" smtClean="0"/>
                        <a:t>Art. 15, c. 1.1,</a:t>
                      </a:r>
                      <a:r>
                        <a:rPr lang="it-IT" sz="1000" baseline="0" dirty="0" smtClean="0"/>
                        <a:t> </a:t>
                      </a:r>
                      <a:r>
                        <a:rPr lang="it-IT" sz="1000" baseline="0" dirty="0" err="1" smtClean="0"/>
                        <a:t>Tuir</a:t>
                      </a:r>
                      <a:endParaRPr lang="it-IT" sz="1000" dirty="0"/>
                    </a:p>
                  </a:txBody>
                  <a:tcPr/>
                </a:tc>
                <a:tc>
                  <a:txBody>
                    <a:bodyPr/>
                    <a:lstStyle/>
                    <a:p>
                      <a:pPr algn="just"/>
                      <a:r>
                        <a:rPr lang="it-IT" sz="1000" dirty="0" smtClean="0"/>
                        <a:t>Questa disposizione sarà disapplicata nei confronti dei soggetti</a:t>
                      </a:r>
                      <a:r>
                        <a:rPr lang="it-IT" sz="1000" baseline="0" dirty="0" smtClean="0"/>
                        <a:t> che effettuano erogazioni liberali a favore di ETS non commerciali e cooperative sociali (art. 89, c. 11, CTS).</a:t>
                      </a:r>
                      <a:endParaRPr lang="it-IT" sz="1000" dirty="0"/>
                    </a:p>
                  </a:txBody>
                  <a:tcPr/>
                </a:tc>
              </a:tr>
              <a:tr h="370840">
                <a:tc>
                  <a:txBody>
                    <a:bodyPr/>
                    <a:lstStyle/>
                    <a:p>
                      <a:r>
                        <a:rPr lang="it-IT" sz="1000" dirty="0" smtClean="0"/>
                        <a:t>Art. 100, c. 2, </a:t>
                      </a:r>
                      <a:r>
                        <a:rPr lang="it-IT" sz="1000" dirty="0" err="1" smtClean="0"/>
                        <a:t>lett</a:t>
                      </a:r>
                      <a:r>
                        <a:rPr lang="it-IT" sz="1000" dirty="0" smtClean="0"/>
                        <a:t>. h), </a:t>
                      </a:r>
                      <a:r>
                        <a:rPr lang="it-IT" sz="1000" dirty="0" err="1" smtClean="0"/>
                        <a:t>Tuir</a:t>
                      </a:r>
                      <a:endParaRPr lang="it-IT" sz="1000"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it-IT" sz="1000" dirty="0" smtClean="0"/>
                        <a:t>Questa disposizione sarà disapplicata nei confronti dei soggetti</a:t>
                      </a:r>
                      <a:r>
                        <a:rPr lang="it-IT" sz="1000" baseline="0" dirty="0" smtClean="0"/>
                        <a:t> che effettuano erogazioni liberali a favore di ETS non commerciali e cooperative sociali (art. 89, c. 11, CTS).</a:t>
                      </a:r>
                      <a:endParaRPr lang="it-IT" sz="1000" dirty="0" smtClean="0"/>
                    </a:p>
                  </a:txBody>
                  <a:tcPr/>
                </a:tc>
              </a:tr>
              <a:tr h="370840">
                <a:tc>
                  <a:txBody>
                    <a:bodyPr/>
                    <a:lstStyle/>
                    <a:p>
                      <a:r>
                        <a:rPr lang="it-IT" sz="1000" dirty="0" smtClean="0"/>
                        <a:t>Art. 15, c. 1, </a:t>
                      </a:r>
                      <a:r>
                        <a:rPr lang="it-IT" sz="1000" dirty="0" err="1" smtClean="0"/>
                        <a:t>lett</a:t>
                      </a:r>
                      <a:r>
                        <a:rPr lang="it-IT" sz="1000" dirty="0" smtClean="0"/>
                        <a:t>.</a:t>
                      </a:r>
                      <a:r>
                        <a:rPr lang="it-IT" sz="1000" baseline="0" dirty="0" smtClean="0"/>
                        <a:t> i-bis), </a:t>
                      </a:r>
                      <a:r>
                        <a:rPr lang="it-IT" sz="1000" baseline="0" dirty="0" err="1" smtClean="0"/>
                        <a:t>Tuir</a:t>
                      </a:r>
                      <a:endParaRPr lang="it-IT" sz="1000" dirty="0"/>
                    </a:p>
                  </a:txBody>
                  <a:tcPr/>
                </a:tc>
                <a:tc>
                  <a:txBody>
                    <a:bodyPr/>
                    <a:lstStyle/>
                    <a:p>
                      <a:pPr algn="just"/>
                      <a:r>
                        <a:rPr lang="it-IT" sz="1000" dirty="0" smtClean="0"/>
                        <a:t>Questa disposizione</a:t>
                      </a:r>
                      <a:r>
                        <a:rPr lang="it-IT" sz="1000" baseline="0" dirty="0" smtClean="0"/>
                        <a:t> sarà abrogata (art. 102, c. 1, </a:t>
                      </a:r>
                      <a:r>
                        <a:rPr lang="it-IT" sz="1000" baseline="0" dirty="0" err="1" smtClean="0"/>
                        <a:t>lett</a:t>
                      </a:r>
                      <a:r>
                        <a:rPr lang="it-IT" sz="1000" baseline="0" dirty="0" smtClean="0"/>
                        <a:t>. g), CTS).</a:t>
                      </a:r>
                      <a:endParaRPr lang="it-IT" sz="10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000" dirty="0" smtClean="0"/>
                        <a:t>Art. 15, c. 1, </a:t>
                      </a:r>
                      <a:r>
                        <a:rPr lang="it-IT" sz="1000" dirty="0" err="1" smtClean="0"/>
                        <a:t>lett</a:t>
                      </a:r>
                      <a:r>
                        <a:rPr lang="it-IT" sz="1000" dirty="0" smtClean="0"/>
                        <a:t>.</a:t>
                      </a:r>
                      <a:r>
                        <a:rPr lang="it-IT" sz="1000" baseline="0" dirty="0" smtClean="0"/>
                        <a:t> i-quater), </a:t>
                      </a:r>
                      <a:r>
                        <a:rPr lang="it-IT" sz="1000" baseline="0" dirty="0" err="1" smtClean="0"/>
                        <a:t>Tuir</a:t>
                      </a:r>
                      <a:endParaRPr lang="it-IT" sz="1000" dirty="0" smtClean="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it-IT" sz="1000" dirty="0" smtClean="0"/>
                        <a:t>Questa disposizione</a:t>
                      </a:r>
                      <a:r>
                        <a:rPr lang="it-IT" sz="1000" baseline="0" dirty="0" smtClean="0"/>
                        <a:t> sarà abrogata (art. 102, c. 1, </a:t>
                      </a:r>
                      <a:r>
                        <a:rPr lang="it-IT" sz="1000" baseline="0" dirty="0" err="1" smtClean="0"/>
                        <a:t>lett</a:t>
                      </a:r>
                      <a:r>
                        <a:rPr lang="it-IT" sz="1000" baseline="0" dirty="0" smtClean="0"/>
                        <a:t>. f), CTS).</a:t>
                      </a:r>
                      <a:endParaRPr lang="it-IT" sz="1000" dirty="0" smtClean="0"/>
                    </a:p>
                    <a:p>
                      <a:pPr algn="just"/>
                      <a:endParaRPr lang="it-IT" sz="1000" dirty="0"/>
                    </a:p>
                  </a:txBody>
                  <a:tcPr/>
                </a:tc>
              </a:tr>
              <a:tr h="370840">
                <a:tc>
                  <a:txBody>
                    <a:bodyPr/>
                    <a:lstStyle/>
                    <a:p>
                      <a:r>
                        <a:rPr lang="it-IT" sz="1000" dirty="0" smtClean="0"/>
                        <a:t>Art. 100, c. 2, </a:t>
                      </a:r>
                      <a:r>
                        <a:rPr lang="it-IT" sz="1000" dirty="0" err="1" smtClean="0"/>
                        <a:t>lett</a:t>
                      </a:r>
                      <a:r>
                        <a:rPr lang="it-IT" sz="1000" dirty="0" smtClean="0"/>
                        <a:t>. l), </a:t>
                      </a:r>
                      <a:r>
                        <a:rPr lang="it-IT" sz="1000" dirty="0" err="1" smtClean="0"/>
                        <a:t>Tuir</a:t>
                      </a:r>
                      <a:endParaRPr lang="it-IT" sz="1000"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it-IT" sz="1000" dirty="0" smtClean="0"/>
                        <a:t>Questa disposizione</a:t>
                      </a:r>
                      <a:r>
                        <a:rPr lang="it-IT" sz="1000" baseline="0" dirty="0" smtClean="0"/>
                        <a:t> sarà abrogata (art. 102, c. 1, </a:t>
                      </a:r>
                      <a:r>
                        <a:rPr lang="it-IT" sz="1000" baseline="0" dirty="0" err="1" smtClean="0"/>
                        <a:t>lett</a:t>
                      </a:r>
                      <a:r>
                        <a:rPr lang="it-IT" sz="1000" baseline="0" dirty="0" smtClean="0"/>
                        <a:t>. e), CTS).</a:t>
                      </a:r>
                      <a:endParaRPr lang="it-IT" sz="1000" dirty="0" smtClean="0"/>
                    </a:p>
                    <a:p>
                      <a:pPr algn="just"/>
                      <a:endParaRPr lang="it-IT" sz="1000" dirty="0"/>
                    </a:p>
                  </a:txBody>
                  <a:tcPr/>
                </a:tc>
              </a:tr>
              <a:tr h="370840">
                <a:tc>
                  <a:txBody>
                    <a:bodyPr/>
                    <a:lstStyle/>
                    <a:p>
                      <a:r>
                        <a:rPr lang="it-IT" sz="1000" dirty="0" smtClean="0"/>
                        <a:t>Art. 14 D.L. 35/2005</a:t>
                      </a:r>
                      <a:endParaRPr lang="it-IT" sz="1000" dirty="0"/>
                    </a:p>
                  </a:txBody>
                  <a:tcPr/>
                </a:tc>
                <a:tc>
                  <a:txBody>
                    <a:bodyPr/>
                    <a:lstStyle/>
                    <a:p>
                      <a:pPr algn="just"/>
                      <a:r>
                        <a:rPr lang="it-IT" sz="1000" dirty="0" smtClean="0"/>
                        <a:t>A partire</a:t>
                      </a:r>
                      <a:r>
                        <a:rPr lang="it-IT" sz="1000" baseline="0" dirty="0" smtClean="0"/>
                        <a:t> del 1° gennaio 2018, saranno escluse dall’ambito soggettivo di applicazione della disposizione in esame le ONLUS e le APS. La definitiva abrogazione della norma in esame, invece, è espressamente disposta a decorrere dalle intervenute autorizzazioni comunitarie e, comunque, dall’operatività del RUNTS.</a:t>
                      </a:r>
                      <a:endParaRPr lang="it-IT" sz="1000" dirty="0"/>
                    </a:p>
                  </a:txBody>
                  <a:tcPr/>
                </a:tc>
              </a:tr>
            </a:tbl>
          </a:graphicData>
        </a:graphic>
      </p:graphicFrame>
      <p:sp>
        <p:nvSpPr>
          <p:cNvPr id="6" name="Segnaposto piè di pagina 5"/>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91138CFF-01D2-E747-91FA-2AA6EA3958D9}" type="slidenum">
              <a:rPr lang="it-IT" smtClean="0">
                <a:solidFill>
                  <a:prstClr val="black">
                    <a:tint val="75000"/>
                  </a:prstClr>
                </a:solidFill>
              </a:rPr>
              <a:pPr/>
              <a:t>50</a:t>
            </a:fld>
            <a:endParaRPr lang="it-IT">
              <a:solidFill>
                <a:prstClr val="black">
                  <a:tint val="75000"/>
                </a:prstClr>
              </a:solidFill>
            </a:endParaRPr>
          </a:p>
        </p:txBody>
      </p:sp>
    </p:spTree>
    <p:extLst>
      <p:ext uri="{BB962C8B-B14F-4D97-AF65-F5344CB8AC3E}">
        <p14:creationId xmlns:p14="http://schemas.microsoft.com/office/powerpoint/2010/main" val="16004803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buNone/>
            </a:pPr>
            <a:r>
              <a:rPr lang="it-IT" sz="1500" b="1" u="sng" dirty="0" smtClean="0">
                <a:solidFill>
                  <a:srgbClr val="3333CC"/>
                </a:solidFill>
                <a:latin typeface="Trebuchet MS" pitchFamily="34" charset="0"/>
                <a:cs typeface="Trebuchet MS"/>
              </a:rPr>
              <a:t>IL SOCIAL BONUS – ART. 81 CTS</a:t>
            </a:r>
          </a:p>
          <a:p>
            <a:pPr marL="0" indent="0" algn="just">
              <a:buNone/>
            </a:pPr>
            <a:endParaRPr lang="it-IT" sz="1500" b="1" u="sng" dirty="0">
              <a:solidFill>
                <a:srgbClr val="3333CC"/>
              </a:solidFill>
              <a:latin typeface="Trebuchet MS" pitchFamily="34" charset="0"/>
              <a:cs typeface="Trebuchet MS"/>
            </a:endParaRPr>
          </a:p>
          <a:p>
            <a:pPr marL="0" indent="0" algn="just">
              <a:buNone/>
            </a:pPr>
            <a:endParaRPr lang="it-IT" sz="1500" b="1" u="sng" dirty="0" smtClean="0">
              <a:solidFill>
                <a:srgbClr val="3333CC"/>
              </a:solidFill>
              <a:latin typeface="Trebuchet MS" pitchFamily="34" charset="0"/>
              <a:cs typeface="Trebuchet MS"/>
            </a:endParaRPr>
          </a:p>
          <a:p>
            <a:pPr marL="0" indent="0" algn="just">
              <a:buNone/>
            </a:pPr>
            <a:r>
              <a:rPr lang="it-IT" sz="1400" dirty="0">
                <a:latin typeface="Trebuchet MS" pitchFamily="34" charset="0"/>
                <a:cs typeface="Trebuchet MS"/>
              </a:rPr>
              <a:t>L’articolo 81 del CTS istituisce il social bonus</a:t>
            </a:r>
            <a:r>
              <a:rPr lang="it-IT" sz="1400" dirty="0" smtClean="0">
                <a:latin typeface="Trebuchet MS" pitchFamily="34" charset="0"/>
                <a:cs typeface="Trebuchet MS"/>
              </a:rPr>
              <a:t>:</a:t>
            </a:r>
          </a:p>
          <a:p>
            <a:pPr marL="0" indent="0" algn="just">
              <a:buNone/>
            </a:pPr>
            <a:endParaRPr lang="it-IT" sz="1500" dirty="0">
              <a:latin typeface="Trebuchet MS" pitchFamily="34" charset="0"/>
              <a:cs typeface="Trebuchet MS"/>
            </a:endParaRPr>
          </a:p>
          <a:p>
            <a:pPr marL="0" indent="0" algn="just">
              <a:buNone/>
            </a:pPr>
            <a:endParaRPr lang="it-IT" sz="1500" dirty="0" smtClean="0">
              <a:solidFill>
                <a:srgbClr val="3333CC"/>
              </a:solidFill>
              <a:latin typeface="Trebuchet MS" pitchFamily="34" charset="0"/>
              <a:cs typeface="Trebuchet MS"/>
            </a:endParaRPr>
          </a:p>
          <a:p>
            <a:pPr marL="0" indent="0" algn="just">
              <a:buNone/>
            </a:pPr>
            <a:endParaRPr lang="it-IT" sz="1500" b="1" dirty="0">
              <a:solidFill>
                <a:srgbClr val="3333CC"/>
              </a:solidFill>
              <a:latin typeface="Trebuchet MS" pitchFamily="34" charset="0"/>
              <a:cs typeface="Trebuchet MS"/>
            </a:endParaRPr>
          </a:p>
        </p:txBody>
      </p:sp>
      <p:graphicFrame>
        <p:nvGraphicFramePr>
          <p:cNvPr id="11" name="Diagramma 10"/>
          <p:cNvGraphicFramePr/>
          <p:nvPr>
            <p:extLst>
              <p:ext uri="{D42A27DB-BD31-4B8C-83A1-F6EECF244321}">
                <p14:modId xmlns:p14="http://schemas.microsoft.com/office/powerpoint/2010/main" val="2559081096"/>
              </p:ext>
            </p:extLst>
          </p:nvPr>
        </p:nvGraphicFramePr>
        <p:xfrm>
          <a:off x="1763688" y="2924944"/>
          <a:ext cx="5784304"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51</a:t>
            </a:fld>
            <a:endParaRPr lang="it-IT">
              <a:solidFill>
                <a:prstClr val="black">
                  <a:tint val="75000"/>
                </a:prstClr>
              </a:solidFill>
            </a:endParaRPr>
          </a:p>
        </p:txBody>
      </p:sp>
    </p:spTree>
    <p:extLst>
      <p:ext uri="{BB962C8B-B14F-4D97-AF65-F5344CB8AC3E}">
        <p14:creationId xmlns:p14="http://schemas.microsoft.com/office/powerpoint/2010/main" val="38507712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buNone/>
            </a:pPr>
            <a:r>
              <a:rPr lang="it-IT" sz="1500" b="1" u="sng" dirty="0" smtClean="0">
                <a:solidFill>
                  <a:srgbClr val="3333CC"/>
                </a:solidFill>
                <a:latin typeface="Trebuchet MS" pitchFamily="34" charset="0"/>
                <a:cs typeface="Trebuchet MS"/>
              </a:rPr>
              <a:t>IL SOCIAL BONUS – ART. 81 CTS</a:t>
            </a:r>
          </a:p>
          <a:p>
            <a:pPr marL="0" indent="0" algn="just">
              <a:buNone/>
            </a:pPr>
            <a:endParaRPr lang="it-IT" sz="1500" b="1" u="sng" dirty="0">
              <a:solidFill>
                <a:srgbClr val="3333CC"/>
              </a:solidFill>
              <a:latin typeface="Trebuchet MS" pitchFamily="34" charset="0"/>
              <a:cs typeface="Trebuchet MS"/>
            </a:endParaRPr>
          </a:p>
          <a:p>
            <a:pPr marL="0" indent="0" algn="just">
              <a:buNone/>
            </a:pPr>
            <a:endParaRPr lang="it-IT" sz="1500" b="1" u="sng" dirty="0" smtClean="0">
              <a:solidFill>
                <a:srgbClr val="3333CC"/>
              </a:solidFill>
              <a:latin typeface="Trebuchet MS" pitchFamily="34" charset="0"/>
              <a:cs typeface="Trebuchet MS"/>
            </a:endParaRPr>
          </a:p>
          <a:p>
            <a:pPr marL="0" indent="0" algn="just">
              <a:buNone/>
            </a:pPr>
            <a:r>
              <a:rPr lang="it-IT" sz="1400" dirty="0">
                <a:latin typeface="Trebuchet MS" pitchFamily="34" charset="0"/>
                <a:cs typeface="Trebuchet MS"/>
              </a:rPr>
              <a:t>Il credito d’imposta descritto in precedenza sarà limitato ad una percentuale del reddito imponibile che varierà a seconda del soggetto erogatore:</a:t>
            </a:r>
          </a:p>
          <a:p>
            <a:pPr marL="0" indent="0" algn="just">
              <a:buNone/>
            </a:pPr>
            <a:r>
              <a:rPr lang="it-IT" sz="1400" dirty="0">
                <a:latin typeface="Trebuchet MS" pitchFamily="34" charset="0"/>
                <a:cs typeface="Trebuchet MS"/>
              </a:rPr>
              <a:t>Persone fisiche: </a:t>
            </a:r>
            <a:r>
              <a:rPr lang="it-IT" sz="1400" b="1" dirty="0">
                <a:latin typeface="Trebuchet MS" pitchFamily="34" charset="0"/>
                <a:cs typeface="Trebuchet MS"/>
              </a:rPr>
              <a:t>15% del reddito imponibile</a:t>
            </a:r>
            <a:r>
              <a:rPr lang="it-IT" sz="1400" dirty="0">
                <a:latin typeface="Trebuchet MS" pitchFamily="34" charset="0"/>
                <a:cs typeface="Trebuchet MS"/>
              </a:rPr>
              <a:t>;</a:t>
            </a:r>
          </a:p>
          <a:p>
            <a:pPr marL="0" indent="0" algn="just">
              <a:buNone/>
            </a:pPr>
            <a:r>
              <a:rPr lang="it-IT" sz="1400" dirty="0">
                <a:latin typeface="Trebuchet MS" pitchFamily="34" charset="0"/>
                <a:cs typeface="Trebuchet MS"/>
              </a:rPr>
              <a:t>Soggetti titolari di reddito d’impresa: </a:t>
            </a:r>
            <a:r>
              <a:rPr lang="it-IT" sz="1400" b="1" dirty="0">
                <a:latin typeface="Trebuchet MS" pitchFamily="34" charset="0"/>
                <a:cs typeface="Trebuchet MS"/>
              </a:rPr>
              <a:t>5 per mille dei ricavi annui</a:t>
            </a:r>
            <a:r>
              <a:rPr lang="it-IT" sz="1400" dirty="0">
                <a:latin typeface="Trebuchet MS" pitchFamily="34" charset="0"/>
                <a:cs typeface="Trebuchet MS"/>
              </a:rPr>
              <a:t>.</a:t>
            </a:r>
          </a:p>
          <a:p>
            <a:pPr marL="0" indent="0" algn="just">
              <a:buNone/>
            </a:pPr>
            <a:r>
              <a:rPr lang="it-IT" sz="1400" dirty="0">
                <a:latin typeface="Trebuchet MS" pitchFamily="34" charset="0"/>
                <a:cs typeface="Trebuchet MS"/>
              </a:rPr>
              <a:t>Inoltre, tale credito sarà ripartito in tre quote annuali di pari importo e alle erogazioni che beneficeranno del social bonus non saranno applicabili le detrazioni/deduzioni previste dall’art. 83.</a:t>
            </a:r>
          </a:p>
          <a:p>
            <a:pPr marL="0" indent="0" algn="just">
              <a:buNone/>
            </a:pPr>
            <a:endParaRPr lang="it-IT" sz="1400" dirty="0">
              <a:solidFill>
                <a:srgbClr val="3333CC"/>
              </a:solidFill>
              <a:latin typeface="Trebuchet MS" pitchFamily="34" charset="0"/>
              <a:cs typeface="Trebuchet MS"/>
            </a:endParaRPr>
          </a:p>
          <a:p>
            <a:pPr marL="0" indent="0" algn="just">
              <a:buNone/>
            </a:pPr>
            <a:r>
              <a:rPr lang="it-IT" sz="1400" dirty="0">
                <a:latin typeface="Trebuchet MS" pitchFamily="34" charset="0"/>
                <a:cs typeface="Trebuchet MS"/>
              </a:rPr>
              <a:t>Esempio:</a:t>
            </a:r>
          </a:p>
          <a:p>
            <a:pPr marL="0" indent="0" algn="just">
              <a:buNone/>
            </a:pPr>
            <a:endParaRPr lang="it-IT" sz="1500" dirty="0" smtClean="0">
              <a:solidFill>
                <a:srgbClr val="3333CC"/>
              </a:solidFill>
              <a:latin typeface="Trebuchet MS" pitchFamily="34" charset="0"/>
              <a:cs typeface="Trebuchet MS"/>
            </a:endParaRPr>
          </a:p>
          <a:p>
            <a:pPr marL="0" indent="0" algn="just">
              <a:buNone/>
            </a:pPr>
            <a:endParaRPr lang="it-IT" sz="1500" b="1" dirty="0">
              <a:solidFill>
                <a:srgbClr val="3333CC"/>
              </a:solidFill>
              <a:latin typeface="Trebuchet MS" pitchFamily="34" charset="0"/>
              <a:cs typeface="Trebuchet MS"/>
            </a:endParaRPr>
          </a:p>
        </p:txBody>
      </p:sp>
      <p:graphicFrame>
        <p:nvGraphicFramePr>
          <p:cNvPr id="12" name="Tabella 11"/>
          <p:cNvGraphicFramePr>
            <a:graphicFrameLocks noGrp="1"/>
          </p:cNvGraphicFramePr>
          <p:nvPr>
            <p:extLst>
              <p:ext uri="{D42A27DB-BD31-4B8C-83A1-F6EECF244321}">
                <p14:modId xmlns:p14="http://schemas.microsoft.com/office/powerpoint/2010/main" val="1261105419"/>
              </p:ext>
            </p:extLst>
          </p:nvPr>
        </p:nvGraphicFramePr>
        <p:xfrm>
          <a:off x="2123728" y="4221088"/>
          <a:ext cx="6218034" cy="2319180"/>
        </p:xfrm>
        <a:graphic>
          <a:graphicData uri="http://schemas.openxmlformats.org/drawingml/2006/table">
            <a:tbl>
              <a:tblPr firstRow="1" firstCol="1" bandRow="1">
                <a:tableStyleId>{2A488322-F2BA-4B5B-9748-0D474271808F}</a:tableStyleId>
              </a:tblPr>
              <a:tblGrid>
                <a:gridCol w="3109017"/>
                <a:gridCol w="3109017"/>
              </a:tblGrid>
              <a:tr h="313596">
                <a:tc gridSpan="2">
                  <a:txBody>
                    <a:bodyPr/>
                    <a:lstStyle/>
                    <a:p>
                      <a:pPr algn="ctr">
                        <a:lnSpc>
                          <a:spcPct val="107000"/>
                        </a:lnSpc>
                        <a:spcAft>
                          <a:spcPts val="0"/>
                        </a:spcAft>
                      </a:pPr>
                      <a:r>
                        <a:rPr lang="it-IT" sz="1000" dirty="0">
                          <a:effectLst/>
                        </a:rPr>
                        <a:t>Social Bonus – Art. 81</a:t>
                      </a:r>
                      <a:endParaRPr lang="it-IT" sz="1000" dirty="0">
                        <a:effectLst/>
                        <a:latin typeface="Calibri"/>
                        <a:ea typeface="Calibri"/>
                        <a:cs typeface="Times New Roman"/>
                      </a:endParaRPr>
                    </a:p>
                  </a:txBody>
                  <a:tcPr marL="68580" marR="68580" marT="0" marB="0" anchor="ctr"/>
                </a:tc>
                <a:tc hMerge="1">
                  <a:txBody>
                    <a:bodyPr/>
                    <a:lstStyle/>
                    <a:p>
                      <a:endParaRPr lang="it-IT"/>
                    </a:p>
                  </a:txBody>
                  <a:tcPr/>
                </a:tc>
              </a:tr>
              <a:tr h="248016">
                <a:tc>
                  <a:txBody>
                    <a:bodyPr/>
                    <a:lstStyle/>
                    <a:p>
                      <a:pPr algn="ctr">
                        <a:lnSpc>
                          <a:spcPct val="200000"/>
                        </a:lnSpc>
                        <a:spcAft>
                          <a:spcPts val="0"/>
                        </a:spcAft>
                      </a:pPr>
                      <a:r>
                        <a:rPr lang="it-IT" sz="1000">
                          <a:effectLst/>
                        </a:rPr>
                        <a:t>Soggetto erogatore</a:t>
                      </a:r>
                      <a:endParaRPr lang="it-IT" sz="1000">
                        <a:effectLst/>
                        <a:latin typeface="Calibri"/>
                        <a:ea typeface="Calibri"/>
                        <a:cs typeface="Times New Roman"/>
                      </a:endParaRPr>
                    </a:p>
                  </a:txBody>
                  <a:tcPr marL="68580" marR="68580" marT="0" marB="0"/>
                </a:tc>
                <a:tc>
                  <a:txBody>
                    <a:bodyPr/>
                    <a:lstStyle/>
                    <a:p>
                      <a:pPr algn="ctr">
                        <a:lnSpc>
                          <a:spcPct val="200000"/>
                        </a:lnSpc>
                        <a:spcAft>
                          <a:spcPts val="0"/>
                        </a:spcAft>
                      </a:pPr>
                      <a:r>
                        <a:rPr lang="it-IT" sz="1000">
                          <a:effectLst/>
                        </a:rPr>
                        <a:t>Vantaggio</a:t>
                      </a:r>
                      <a:endParaRPr lang="it-IT" sz="1000">
                        <a:effectLst/>
                        <a:latin typeface="Calibri"/>
                        <a:ea typeface="Calibri"/>
                        <a:cs typeface="Times New Roman"/>
                      </a:endParaRPr>
                    </a:p>
                  </a:txBody>
                  <a:tcPr marL="68580" marR="68580" marT="0" marB="0"/>
                </a:tc>
              </a:tr>
              <a:tr h="772899">
                <a:tc>
                  <a:txBody>
                    <a:bodyPr/>
                    <a:lstStyle/>
                    <a:p>
                      <a:pPr algn="ctr">
                        <a:lnSpc>
                          <a:spcPct val="200000"/>
                        </a:lnSpc>
                        <a:spcAft>
                          <a:spcPts val="0"/>
                        </a:spcAft>
                      </a:pPr>
                      <a:r>
                        <a:rPr lang="it-IT" sz="1000" dirty="0">
                          <a:effectLst/>
                        </a:rPr>
                        <a:t>Persona fisica</a:t>
                      </a:r>
                    </a:p>
                    <a:p>
                      <a:pPr algn="ctr">
                        <a:lnSpc>
                          <a:spcPct val="200000"/>
                        </a:lnSpc>
                        <a:spcAft>
                          <a:spcPts val="0"/>
                        </a:spcAft>
                      </a:pPr>
                      <a:r>
                        <a:rPr lang="it-IT" sz="1000" dirty="0">
                          <a:effectLst/>
                        </a:rPr>
                        <a:t>Reddito 100 mila €</a:t>
                      </a:r>
                      <a:endParaRPr lang="it-IT" sz="1000" dirty="0">
                        <a:effectLst/>
                        <a:latin typeface="Calibri"/>
                        <a:ea typeface="Calibri"/>
                        <a:cs typeface="Times New Roman"/>
                      </a:endParaRPr>
                    </a:p>
                  </a:txBody>
                  <a:tcPr marL="68580" marR="68580" marT="0" marB="0" anchor="ctr"/>
                </a:tc>
                <a:tc>
                  <a:txBody>
                    <a:bodyPr/>
                    <a:lstStyle/>
                    <a:p>
                      <a:pPr algn="ctr">
                        <a:lnSpc>
                          <a:spcPct val="200000"/>
                        </a:lnSpc>
                        <a:spcAft>
                          <a:spcPts val="0"/>
                        </a:spcAft>
                      </a:pPr>
                      <a:r>
                        <a:rPr lang="it-IT" sz="1000">
                          <a:effectLst/>
                        </a:rPr>
                        <a:t>Erogazione fino a 15mila €</a:t>
                      </a:r>
                    </a:p>
                    <a:p>
                      <a:pPr algn="ctr">
                        <a:lnSpc>
                          <a:spcPct val="200000"/>
                        </a:lnSpc>
                        <a:spcAft>
                          <a:spcPts val="0"/>
                        </a:spcAft>
                      </a:pPr>
                      <a:r>
                        <a:rPr lang="it-IT" sz="1000">
                          <a:effectLst/>
                        </a:rPr>
                        <a:t>Credito d’imposta fino a 9.750 €</a:t>
                      </a:r>
                    </a:p>
                    <a:p>
                      <a:pPr algn="ctr">
                        <a:lnSpc>
                          <a:spcPct val="200000"/>
                        </a:lnSpc>
                        <a:spcAft>
                          <a:spcPts val="0"/>
                        </a:spcAft>
                      </a:pPr>
                      <a:r>
                        <a:rPr lang="it-IT" sz="1000">
                          <a:effectLst/>
                        </a:rPr>
                        <a:t>In tre quote annuali di 3.250 €</a:t>
                      </a:r>
                      <a:endParaRPr lang="it-IT" sz="1000">
                        <a:effectLst/>
                        <a:latin typeface="Calibri"/>
                        <a:ea typeface="Calibri"/>
                        <a:cs typeface="Times New Roman"/>
                      </a:endParaRPr>
                    </a:p>
                  </a:txBody>
                  <a:tcPr marL="68580" marR="68580" marT="0" marB="0" anchor="ctr"/>
                </a:tc>
              </a:tr>
              <a:tr h="772899">
                <a:tc>
                  <a:txBody>
                    <a:bodyPr/>
                    <a:lstStyle/>
                    <a:p>
                      <a:pPr algn="ctr">
                        <a:lnSpc>
                          <a:spcPct val="200000"/>
                        </a:lnSpc>
                        <a:spcAft>
                          <a:spcPts val="0"/>
                        </a:spcAft>
                      </a:pPr>
                      <a:r>
                        <a:rPr lang="it-IT" sz="1000" dirty="0">
                          <a:effectLst/>
                        </a:rPr>
                        <a:t>Società di capitali</a:t>
                      </a:r>
                    </a:p>
                    <a:p>
                      <a:pPr algn="ctr">
                        <a:lnSpc>
                          <a:spcPct val="200000"/>
                        </a:lnSpc>
                        <a:spcAft>
                          <a:spcPts val="0"/>
                        </a:spcAft>
                      </a:pPr>
                      <a:r>
                        <a:rPr lang="it-IT" sz="1000" dirty="0">
                          <a:effectLst/>
                        </a:rPr>
                        <a:t>Ricavi 5 milioni €</a:t>
                      </a:r>
                      <a:endParaRPr lang="it-IT" sz="1000" dirty="0">
                        <a:effectLst/>
                        <a:latin typeface="Calibri"/>
                        <a:ea typeface="Calibri"/>
                        <a:cs typeface="Times New Roman"/>
                      </a:endParaRPr>
                    </a:p>
                  </a:txBody>
                  <a:tcPr marL="68580" marR="68580" marT="0" marB="0" anchor="ctr"/>
                </a:tc>
                <a:tc>
                  <a:txBody>
                    <a:bodyPr/>
                    <a:lstStyle/>
                    <a:p>
                      <a:pPr algn="ctr">
                        <a:lnSpc>
                          <a:spcPct val="200000"/>
                        </a:lnSpc>
                        <a:spcAft>
                          <a:spcPts val="0"/>
                        </a:spcAft>
                      </a:pPr>
                      <a:r>
                        <a:rPr lang="it-IT" sz="1000" dirty="0">
                          <a:effectLst/>
                        </a:rPr>
                        <a:t>Erogazione fino a </a:t>
                      </a:r>
                      <a:r>
                        <a:rPr lang="it-IT" sz="1000" dirty="0" smtClean="0">
                          <a:effectLst/>
                        </a:rPr>
                        <a:t>25mila </a:t>
                      </a:r>
                      <a:r>
                        <a:rPr lang="it-IT" sz="1000" dirty="0">
                          <a:effectLst/>
                        </a:rPr>
                        <a:t>€</a:t>
                      </a:r>
                    </a:p>
                    <a:p>
                      <a:pPr algn="ctr">
                        <a:lnSpc>
                          <a:spcPct val="200000"/>
                        </a:lnSpc>
                        <a:spcAft>
                          <a:spcPts val="0"/>
                        </a:spcAft>
                      </a:pPr>
                      <a:r>
                        <a:rPr lang="it-IT" sz="1000" dirty="0">
                          <a:effectLst/>
                        </a:rPr>
                        <a:t>Credito d’imposta fino a </a:t>
                      </a:r>
                      <a:r>
                        <a:rPr lang="it-IT" sz="1000" dirty="0" smtClean="0">
                          <a:effectLst/>
                        </a:rPr>
                        <a:t>12.500 </a:t>
                      </a:r>
                      <a:r>
                        <a:rPr lang="it-IT" sz="1000" dirty="0">
                          <a:effectLst/>
                        </a:rPr>
                        <a:t>€</a:t>
                      </a:r>
                    </a:p>
                    <a:p>
                      <a:pPr algn="ctr">
                        <a:lnSpc>
                          <a:spcPct val="200000"/>
                        </a:lnSpc>
                        <a:spcAft>
                          <a:spcPts val="0"/>
                        </a:spcAft>
                      </a:pPr>
                      <a:r>
                        <a:rPr lang="it-IT" sz="1000" dirty="0">
                          <a:effectLst/>
                        </a:rPr>
                        <a:t>In tre quote annuali di </a:t>
                      </a:r>
                      <a:r>
                        <a:rPr lang="it-IT" sz="1000" dirty="0" smtClean="0">
                          <a:effectLst/>
                        </a:rPr>
                        <a:t>4.166,67 </a:t>
                      </a:r>
                      <a:r>
                        <a:rPr lang="it-IT" sz="1000" dirty="0">
                          <a:effectLst/>
                        </a:rPr>
                        <a:t>€</a:t>
                      </a:r>
                      <a:endParaRPr lang="it-IT" sz="1000" dirty="0">
                        <a:effectLst/>
                        <a:latin typeface="Calibri"/>
                        <a:ea typeface="Calibri"/>
                        <a:cs typeface="Times New Roman"/>
                      </a:endParaRPr>
                    </a:p>
                  </a:txBody>
                  <a:tcPr marL="68580" marR="68580" marT="0" marB="0" anchor="ctr"/>
                </a:tc>
              </a:tr>
            </a:tbl>
          </a:graphicData>
        </a:graphic>
      </p:graphicFrame>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52</a:t>
            </a:fld>
            <a:endParaRPr lang="it-IT">
              <a:solidFill>
                <a:prstClr val="black">
                  <a:tint val="75000"/>
                </a:prstClr>
              </a:solidFill>
            </a:endParaRPr>
          </a:p>
        </p:txBody>
      </p:sp>
    </p:spTree>
    <p:extLst>
      <p:ext uri="{BB962C8B-B14F-4D97-AF65-F5344CB8AC3E}">
        <p14:creationId xmlns:p14="http://schemas.microsoft.com/office/powerpoint/2010/main" val="1540364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7"/>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2800" dirty="0"/>
          </a:p>
        </p:txBody>
      </p:sp>
      <p:sp>
        <p:nvSpPr>
          <p:cNvPr id="9" name="Segnaposto testo 8"/>
          <p:cNvSpPr>
            <a:spLocks noGrp="1"/>
          </p:cNvSpPr>
          <p:nvPr>
            <p:ph idx="1"/>
          </p:nvPr>
        </p:nvSpPr>
        <p:spPr/>
        <p:txBody>
          <a:bodyPr>
            <a:noAutofit/>
          </a:bodyPr>
          <a:lstStyle/>
          <a:p>
            <a:pPr marL="0" indent="0" algn="just">
              <a:buNone/>
            </a:pPr>
            <a:r>
              <a:rPr lang="it-IT" sz="1500" b="1" u="sng" dirty="0" smtClean="0">
                <a:solidFill>
                  <a:srgbClr val="3333CC"/>
                </a:solidFill>
                <a:latin typeface="Trebuchet MS" pitchFamily="34" charset="0"/>
                <a:cs typeface="Trebuchet MS"/>
              </a:rPr>
              <a:t>IL SOCIAL BONUS – ART. 81 CTS</a:t>
            </a:r>
            <a:endParaRPr lang="it-IT" sz="1500" b="1" u="sng" dirty="0">
              <a:solidFill>
                <a:srgbClr val="3333CC"/>
              </a:solidFill>
              <a:latin typeface="Trebuchet MS" pitchFamily="34" charset="0"/>
              <a:cs typeface="Trebuchet MS"/>
            </a:endParaRPr>
          </a:p>
          <a:p>
            <a:pPr marL="0" indent="0" algn="just">
              <a:buNone/>
            </a:pPr>
            <a:endParaRPr lang="it-IT" sz="1500" b="1" u="sng" dirty="0" smtClean="0">
              <a:solidFill>
                <a:srgbClr val="3333CC"/>
              </a:solidFill>
              <a:latin typeface="Trebuchet MS" pitchFamily="34" charset="0"/>
              <a:cs typeface="Trebuchet MS"/>
            </a:endParaRPr>
          </a:p>
          <a:p>
            <a:pPr marL="0" indent="0" algn="just">
              <a:buNone/>
            </a:pPr>
            <a:endParaRPr lang="it-IT" sz="1500" b="1" u="sng" dirty="0">
              <a:solidFill>
                <a:srgbClr val="3333CC"/>
              </a:solidFill>
              <a:latin typeface="Trebuchet MS" pitchFamily="34" charset="0"/>
              <a:cs typeface="Trebuchet MS"/>
            </a:endParaRPr>
          </a:p>
          <a:p>
            <a:pPr marL="0" indent="0" algn="just">
              <a:buNone/>
            </a:pPr>
            <a:r>
              <a:rPr lang="it-IT" sz="1400" dirty="0" smtClean="0">
                <a:latin typeface="Trebuchet MS" pitchFamily="34" charset="0"/>
                <a:cs typeface="Trebuchet MS"/>
              </a:rPr>
              <a:t>Dall’altro </a:t>
            </a:r>
            <a:r>
              <a:rPr lang="it-IT" sz="1400" dirty="0">
                <a:latin typeface="Trebuchet MS" pitchFamily="34" charset="0"/>
                <a:cs typeface="Trebuchet MS"/>
              </a:rPr>
              <a:t>punto di vista, gli ETS dovranno presentare al Ministero del lavoro e delle politiche sociali un progetto per sostenere il recupero degli immobili pubblici inutilizzati o dei beni mobili o immobili confiscati alla criminalità organizzata.</a:t>
            </a:r>
          </a:p>
          <a:p>
            <a:pPr marL="0" indent="0" algn="just">
              <a:buNone/>
            </a:pPr>
            <a:endParaRPr lang="it-IT" sz="1400" dirty="0">
              <a:latin typeface="Trebuchet MS" pitchFamily="34" charset="0"/>
              <a:cs typeface="Trebuchet MS"/>
            </a:endParaRPr>
          </a:p>
          <a:p>
            <a:pPr marL="0" indent="0" algn="just">
              <a:buNone/>
            </a:pPr>
            <a:r>
              <a:rPr lang="it-IT" sz="1400" dirty="0">
                <a:latin typeface="Trebuchet MS" pitchFamily="34" charset="0"/>
                <a:cs typeface="Trebuchet MS"/>
              </a:rPr>
              <a:t>Inoltre, gli ETS dovranno comunicare al Ministero del lavoro e delle politiche sociali e tramite il loro sito web istituzionale le erogazioni liberali ricevute e la destinazione delle stesse.</a:t>
            </a:r>
          </a:p>
          <a:p>
            <a:pPr marL="0" indent="0" algn="just">
              <a:buNone/>
            </a:pPr>
            <a:endParaRPr lang="it-IT" sz="1500" dirty="0" smtClean="0">
              <a:solidFill>
                <a:srgbClr val="3333CC"/>
              </a:solidFill>
              <a:latin typeface="Trebuchet MS" pitchFamily="34" charset="0"/>
              <a:cs typeface="Trebuchet MS"/>
            </a:endParaRPr>
          </a:p>
          <a:p>
            <a:pPr marL="0" indent="0" algn="just">
              <a:buNone/>
            </a:pPr>
            <a:endParaRPr lang="it-IT" sz="1500" b="1" dirty="0">
              <a:solidFill>
                <a:srgbClr val="3333CC"/>
              </a:solidFill>
              <a:latin typeface="Trebuchet MS" pitchFamily="34" charset="0"/>
              <a:cs typeface="Trebuchet MS"/>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91138CFF-01D2-E747-91FA-2AA6EA3958D9}" type="slidenum">
              <a:rPr lang="it-IT" smtClean="0">
                <a:solidFill>
                  <a:prstClr val="black">
                    <a:tint val="75000"/>
                  </a:prstClr>
                </a:solidFill>
              </a:rPr>
              <a:pPr/>
              <a:t>53</a:t>
            </a:fld>
            <a:endParaRPr lang="it-IT">
              <a:solidFill>
                <a:prstClr val="black">
                  <a:tint val="75000"/>
                </a:prstClr>
              </a:solidFill>
            </a:endParaRPr>
          </a:p>
        </p:txBody>
      </p:sp>
    </p:spTree>
    <p:extLst>
      <p:ext uri="{BB962C8B-B14F-4D97-AF65-F5344CB8AC3E}">
        <p14:creationId xmlns:p14="http://schemas.microsoft.com/office/powerpoint/2010/main" val="119458586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buNone/>
            </a:pPr>
            <a:r>
              <a:rPr lang="it-IT" sz="1500" b="1" u="sng" dirty="0" smtClean="0">
                <a:solidFill>
                  <a:srgbClr val="3333CC"/>
                </a:solidFill>
                <a:latin typeface="Trebuchet MS" pitchFamily="34" charset="0"/>
                <a:cs typeface="Trebuchet MS"/>
              </a:rPr>
              <a:t>SINTESI - ENTRATA IN VIGORE DELLE NORME FISCALI</a:t>
            </a:r>
          </a:p>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solidFill>
                <a:srgbClr val="3333CC"/>
              </a:solidFill>
              <a:latin typeface="Trebuchet MS" pitchFamily="34" charset="0"/>
              <a:cs typeface="Trebuchet MS"/>
            </a:endParaRPr>
          </a:p>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solidFill>
                <a:srgbClr val="3333CC"/>
              </a:solidFill>
              <a:latin typeface="Trebuchet MS" pitchFamily="34" charset="0"/>
              <a:cs typeface="Trebuchet MS"/>
            </a:endParaRPr>
          </a:p>
          <a:p>
            <a:pPr marL="0" lvl="0" indent="0" algn="just">
              <a:buNone/>
            </a:pPr>
            <a:endParaRPr lang="it-IT" sz="1500" b="1" u="sng" dirty="0">
              <a:solidFill>
                <a:srgbClr val="3333CC"/>
              </a:solidFill>
              <a:latin typeface="Trebuchet MS" pitchFamily="34" charset="0"/>
              <a:cs typeface="Trebuchet MS"/>
            </a:endParaRPr>
          </a:p>
          <a:p>
            <a:pPr marL="0" indent="0">
              <a:buNone/>
            </a:pPr>
            <a:endParaRPr lang="it-IT" dirty="0"/>
          </a:p>
        </p:txBody>
      </p:sp>
      <p:graphicFrame>
        <p:nvGraphicFramePr>
          <p:cNvPr id="4" name="Tabella 3"/>
          <p:cNvGraphicFramePr>
            <a:graphicFrameLocks noGrp="1"/>
          </p:cNvGraphicFramePr>
          <p:nvPr>
            <p:extLst>
              <p:ext uri="{D42A27DB-BD31-4B8C-83A1-F6EECF244321}">
                <p14:modId xmlns:p14="http://schemas.microsoft.com/office/powerpoint/2010/main" val="2387189305"/>
              </p:ext>
            </p:extLst>
          </p:nvPr>
        </p:nvGraphicFramePr>
        <p:xfrm>
          <a:off x="539552" y="2132856"/>
          <a:ext cx="7776864" cy="4139018"/>
        </p:xfrm>
        <a:graphic>
          <a:graphicData uri="http://schemas.openxmlformats.org/drawingml/2006/table">
            <a:tbl>
              <a:tblPr firstRow="1" bandRow="1">
                <a:tableStyleId>{5C22544A-7EE6-4342-B048-85BDC9FD1C3A}</a:tableStyleId>
              </a:tblPr>
              <a:tblGrid>
                <a:gridCol w="3888432"/>
                <a:gridCol w="3888432"/>
              </a:tblGrid>
              <a:tr h="377869">
                <a:tc>
                  <a:txBody>
                    <a:bodyPr/>
                    <a:lstStyle/>
                    <a:p>
                      <a:r>
                        <a:rPr lang="it-IT" dirty="0" smtClean="0">
                          <a:latin typeface="Trebuchet MS" panose="020B0603020202020204" pitchFamily="34" charset="0"/>
                        </a:rPr>
                        <a:t>DISPOSIZIONI – artt.</a:t>
                      </a:r>
                      <a:endParaRPr lang="it-IT" dirty="0">
                        <a:latin typeface="Trebuchet MS" panose="020B0603020202020204" pitchFamily="34" charset="0"/>
                      </a:endParaRPr>
                    </a:p>
                  </a:txBody>
                  <a:tcPr/>
                </a:tc>
                <a:tc>
                  <a:txBody>
                    <a:bodyPr/>
                    <a:lstStyle/>
                    <a:p>
                      <a:r>
                        <a:rPr lang="it-IT" dirty="0" smtClean="0">
                          <a:latin typeface="Trebuchet MS" panose="020B0603020202020204" pitchFamily="34" charset="0"/>
                        </a:rPr>
                        <a:t>ENTRATA IN VIGORE</a:t>
                      </a:r>
                      <a:endParaRPr lang="it-IT" dirty="0">
                        <a:latin typeface="Trebuchet MS" panose="020B0603020202020204" pitchFamily="34" charset="0"/>
                      </a:endParaRPr>
                    </a:p>
                  </a:txBody>
                  <a:tcPr/>
                </a:tc>
              </a:tr>
              <a:tr h="377869">
                <a:tc>
                  <a:txBody>
                    <a:bodyPr/>
                    <a:lstStyle/>
                    <a:p>
                      <a:r>
                        <a:rPr lang="it-IT" sz="1200" dirty="0" smtClean="0">
                          <a:latin typeface="Trebuchet MS" panose="020B0603020202020204" pitchFamily="34" charset="0"/>
                        </a:rPr>
                        <a:t>Art. 79</a:t>
                      </a:r>
                      <a:endParaRPr lang="it-IT" sz="1200" dirty="0">
                        <a:latin typeface="Trebuchet MS" panose="020B0603020202020204" pitchFamily="34" charset="0"/>
                      </a:endParaRPr>
                    </a:p>
                  </a:txBody>
                  <a:tcPr/>
                </a:tc>
                <a:tc>
                  <a:txBody>
                    <a:bodyPr/>
                    <a:lstStyle/>
                    <a:p>
                      <a:r>
                        <a:rPr lang="it-IT" sz="1200" dirty="0" smtClean="0">
                          <a:latin typeface="Trebuchet MS" panose="020B0603020202020204" pitchFamily="34" charset="0"/>
                        </a:rPr>
                        <a:t>Successiva</a:t>
                      </a:r>
                      <a:r>
                        <a:rPr lang="it-IT" sz="1200" baseline="0" dirty="0" smtClean="0">
                          <a:latin typeface="Trebuchet MS" panose="020B0603020202020204" pitchFamily="34" charset="0"/>
                        </a:rPr>
                        <a:t> all’autorizzazione della Commissione Europea</a:t>
                      </a:r>
                      <a:endParaRPr lang="it-IT" sz="1200" dirty="0">
                        <a:latin typeface="Trebuchet MS" panose="020B0603020202020204" pitchFamily="34" charset="0"/>
                      </a:endParaRPr>
                    </a:p>
                  </a:txBody>
                  <a:tcPr/>
                </a:tc>
              </a:tr>
              <a:tr h="377869">
                <a:tc>
                  <a:txBody>
                    <a:bodyPr/>
                    <a:lstStyle/>
                    <a:p>
                      <a:r>
                        <a:rPr lang="it-IT" sz="1200" dirty="0" smtClean="0">
                          <a:latin typeface="Trebuchet MS" panose="020B0603020202020204" pitchFamily="34" charset="0"/>
                        </a:rPr>
                        <a:t>Art. 80</a:t>
                      </a:r>
                      <a:endParaRPr lang="it-IT" sz="1200" dirty="0">
                        <a:latin typeface="Trebuchet MS" panose="020B0603020202020204" pitchFamily="34" charset="0"/>
                      </a:endParaRPr>
                    </a:p>
                  </a:txBody>
                  <a:tcPr/>
                </a:tc>
                <a:tc>
                  <a:txBody>
                    <a:bodyPr/>
                    <a:lstStyle/>
                    <a:p>
                      <a:r>
                        <a:rPr lang="it-IT" sz="1200" dirty="0" smtClean="0">
                          <a:latin typeface="Trebuchet MS" panose="020B0603020202020204" pitchFamily="34" charset="0"/>
                        </a:rPr>
                        <a:t>Successiva all’autorizzazione della Commissione Europea</a:t>
                      </a:r>
                      <a:endParaRPr lang="it-IT" sz="1200" dirty="0">
                        <a:latin typeface="Trebuchet MS" panose="020B0603020202020204" pitchFamily="34" charset="0"/>
                      </a:endParaRPr>
                    </a:p>
                  </a:txBody>
                  <a:tcPr/>
                </a:tc>
              </a:tr>
              <a:tr h="377869">
                <a:tc>
                  <a:txBody>
                    <a:bodyPr/>
                    <a:lstStyle/>
                    <a:p>
                      <a:r>
                        <a:rPr lang="it-IT" sz="1200" dirty="0" smtClean="0">
                          <a:latin typeface="Trebuchet MS" panose="020B0603020202020204" pitchFamily="34" charset="0"/>
                        </a:rPr>
                        <a:t>Art. 81</a:t>
                      </a:r>
                      <a:endParaRPr lang="it-IT" sz="1200" dirty="0">
                        <a:latin typeface="Trebuchet MS" panose="020B0603020202020204" pitchFamily="34" charset="0"/>
                      </a:endParaRPr>
                    </a:p>
                  </a:txBody>
                  <a:tcPr/>
                </a:tc>
                <a:tc>
                  <a:txBody>
                    <a:bodyPr/>
                    <a:lstStyle/>
                    <a:p>
                      <a:r>
                        <a:rPr lang="it-IT" sz="1200" dirty="0" smtClean="0">
                          <a:latin typeface="Trebuchet MS" panose="020B0603020202020204" pitchFamily="34" charset="0"/>
                        </a:rPr>
                        <a:t>(Per ODV, APS, ONLUS) Dal 01/01/2018</a:t>
                      </a:r>
                      <a:endParaRPr lang="it-IT" sz="1200" dirty="0">
                        <a:latin typeface="Trebuchet MS" panose="020B0603020202020204" pitchFamily="34" charset="0"/>
                      </a:endParaRPr>
                    </a:p>
                  </a:txBody>
                  <a:tcPr/>
                </a:tc>
              </a:tr>
              <a:tr h="377869">
                <a:tc>
                  <a:txBody>
                    <a:bodyPr/>
                    <a:lstStyle/>
                    <a:p>
                      <a:r>
                        <a:rPr lang="it-IT" sz="1200" dirty="0" smtClean="0">
                          <a:latin typeface="Trebuchet MS" panose="020B0603020202020204" pitchFamily="34" charset="0"/>
                        </a:rPr>
                        <a:t>Art. 82</a:t>
                      </a:r>
                      <a:endParaRPr lang="it-IT" sz="1200" dirty="0">
                        <a:latin typeface="Trebuchet MS" panose="020B0603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(Per ODV, APS, ONLUS) Dal 01/01/2018</a:t>
                      </a:r>
                    </a:p>
                    <a:p>
                      <a:endParaRPr lang="it-IT" sz="1200" dirty="0">
                        <a:latin typeface="Trebuchet MS" panose="020B0603020202020204" pitchFamily="34" charset="0"/>
                      </a:endParaRPr>
                    </a:p>
                  </a:txBody>
                  <a:tcPr/>
                </a:tc>
              </a:tr>
              <a:tr h="377869">
                <a:tc>
                  <a:txBody>
                    <a:bodyPr/>
                    <a:lstStyle/>
                    <a:p>
                      <a:r>
                        <a:rPr lang="it-IT" sz="1200" dirty="0" smtClean="0">
                          <a:latin typeface="Trebuchet MS" panose="020B0603020202020204" pitchFamily="34" charset="0"/>
                        </a:rPr>
                        <a:t>Art.</a:t>
                      </a:r>
                      <a:r>
                        <a:rPr lang="it-IT" sz="1200" baseline="0" dirty="0" smtClean="0">
                          <a:latin typeface="Trebuchet MS" panose="020B0603020202020204" pitchFamily="34" charset="0"/>
                        </a:rPr>
                        <a:t> 83</a:t>
                      </a:r>
                      <a:endParaRPr lang="it-IT" sz="1200" dirty="0">
                        <a:latin typeface="Trebuchet MS" panose="020B0603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(Per ODV, APS, ONLUS) Dal 01/01/2018</a:t>
                      </a:r>
                    </a:p>
                    <a:p>
                      <a:endParaRPr lang="it-IT" sz="1200" dirty="0">
                        <a:latin typeface="Trebuchet MS" panose="020B0603020202020204" pitchFamily="34" charset="0"/>
                      </a:endParaRPr>
                    </a:p>
                  </a:txBody>
                  <a:tcPr/>
                </a:tc>
              </a:tr>
              <a:tr h="377869">
                <a:tc>
                  <a:txBody>
                    <a:bodyPr/>
                    <a:lstStyle/>
                    <a:p>
                      <a:r>
                        <a:rPr lang="it-IT" sz="1200" dirty="0" smtClean="0">
                          <a:latin typeface="Trebuchet MS" panose="020B0603020202020204" pitchFamily="34" charset="0"/>
                        </a:rPr>
                        <a:t>Art. 84, c. 2</a:t>
                      </a:r>
                      <a:endParaRPr lang="it-IT" sz="1200" dirty="0">
                        <a:latin typeface="Trebuchet MS" panose="020B0603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(Per ODV, APS, ONLUS) Dal 01/01/2018</a:t>
                      </a:r>
                    </a:p>
                    <a:p>
                      <a:endParaRPr lang="it-IT" sz="1200" dirty="0">
                        <a:latin typeface="Trebuchet MS" panose="020B0603020202020204" pitchFamily="34" charset="0"/>
                      </a:endParaRPr>
                    </a:p>
                  </a:txBody>
                  <a:tcPr/>
                </a:tc>
              </a:tr>
              <a:tr h="377869">
                <a:tc>
                  <a:txBody>
                    <a:bodyPr/>
                    <a:lstStyle/>
                    <a:p>
                      <a:r>
                        <a:rPr lang="it-IT" sz="1200" dirty="0" smtClean="0">
                          <a:latin typeface="Trebuchet MS" panose="020B0603020202020204" pitchFamily="34" charset="0"/>
                        </a:rPr>
                        <a:t>Art. 85, c. 7</a:t>
                      </a:r>
                      <a:endParaRPr lang="it-IT" sz="1200" dirty="0">
                        <a:latin typeface="Trebuchet MS" panose="020B0603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(Per ODV, APS, ONLUS) Dal 01/01/2018</a:t>
                      </a:r>
                    </a:p>
                    <a:p>
                      <a:endParaRPr lang="it-IT" sz="1200" dirty="0">
                        <a:latin typeface="Trebuchet MS" panose="020B0603020202020204" pitchFamily="34" charset="0"/>
                      </a:endParaRPr>
                    </a:p>
                  </a:txBody>
                  <a:tcPr/>
                </a:tc>
              </a:tr>
              <a:tr h="377869">
                <a:tc>
                  <a:txBody>
                    <a:bodyPr/>
                    <a:lstStyle/>
                    <a:p>
                      <a:r>
                        <a:rPr lang="it-IT" sz="1200" dirty="0" smtClean="0">
                          <a:latin typeface="Trebuchet MS" panose="020B0603020202020204" pitchFamily="34" charset="0"/>
                        </a:rPr>
                        <a:t>Art. 86</a:t>
                      </a:r>
                      <a:endParaRPr lang="it-IT" sz="1200" dirty="0">
                        <a:latin typeface="Trebuchet MS" panose="020B0603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smtClean="0">
                          <a:ln>
                            <a:noFill/>
                          </a:ln>
                          <a:solidFill>
                            <a:prstClr val="black"/>
                          </a:solidFill>
                          <a:effectLst/>
                          <a:uLnTx/>
                          <a:uFillTx/>
                          <a:latin typeface="Trebuchet MS" panose="020B0603020202020204" pitchFamily="34" charset="0"/>
                          <a:ea typeface="+mn-ea"/>
                          <a:cs typeface="+mn-cs"/>
                        </a:rPr>
                        <a:t>Successiva all’autorizzazione della Commissione Europea</a:t>
                      </a:r>
                    </a:p>
                    <a:p>
                      <a:endParaRPr lang="it-IT" sz="1200" dirty="0">
                        <a:latin typeface="Trebuchet MS" panose="020B0603020202020204" pitchFamily="34" charset="0"/>
                      </a:endParaRPr>
                    </a:p>
                  </a:txBody>
                  <a:tcPr/>
                </a:tc>
              </a:tr>
            </a:tbl>
          </a:graphicData>
        </a:graphic>
      </p:graphicFrame>
      <p:sp>
        <p:nvSpPr>
          <p:cNvPr id="8" name="Segnaposto piè di pagina 7"/>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91138CFF-01D2-E747-91FA-2AA6EA3958D9}" type="slidenum">
              <a:rPr lang="it-IT" smtClean="0">
                <a:solidFill>
                  <a:prstClr val="black">
                    <a:tint val="75000"/>
                  </a:prstClr>
                </a:solidFill>
              </a:rPr>
              <a:pPr/>
              <a:t>54</a:t>
            </a:fld>
            <a:endParaRPr lang="it-IT">
              <a:solidFill>
                <a:prstClr val="black">
                  <a:tint val="75000"/>
                </a:prstClr>
              </a:solidFill>
            </a:endParaRPr>
          </a:p>
        </p:txBody>
      </p:sp>
    </p:spTree>
    <p:extLst>
      <p:ext uri="{BB962C8B-B14F-4D97-AF65-F5344CB8AC3E}">
        <p14:creationId xmlns:p14="http://schemas.microsoft.com/office/powerpoint/2010/main" val="22881935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buNone/>
            </a:pPr>
            <a:r>
              <a:rPr lang="it-IT" sz="1500" b="1" u="sng" dirty="0" smtClean="0">
                <a:solidFill>
                  <a:srgbClr val="3333CC"/>
                </a:solidFill>
                <a:latin typeface="Trebuchet MS" pitchFamily="34" charset="0"/>
                <a:cs typeface="Trebuchet MS"/>
              </a:rPr>
              <a:t>L’AUTORIZZAZIONE DELLA COMMISSIONE EUROPEA – ART. 104 CTS</a:t>
            </a:r>
          </a:p>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solidFill>
                <a:srgbClr val="3333CC"/>
              </a:solidFill>
              <a:latin typeface="Trebuchet MS" pitchFamily="34" charset="0"/>
              <a:cs typeface="Trebuchet MS"/>
            </a:endParaRPr>
          </a:p>
          <a:p>
            <a:pPr marL="0" lvl="0" indent="0" algn="just">
              <a:buNone/>
            </a:pPr>
            <a:r>
              <a:rPr lang="it-IT" sz="1400" dirty="0">
                <a:solidFill>
                  <a:srgbClr val="000000"/>
                </a:solidFill>
                <a:latin typeface="Trebuchet MS" panose="020B0603020202020204" pitchFamily="34" charset="0"/>
              </a:rPr>
              <a:t>Le disposizioni del titolo X, salvo quanto previsto dal comma </a:t>
            </a:r>
            <a:r>
              <a:rPr lang="it-IT" sz="1400" dirty="0" smtClean="0">
                <a:solidFill>
                  <a:srgbClr val="000000"/>
                </a:solidFill>
                <a:latin typeface="Trebuchet MS" panose="020B0603020202020204" pitchFamily="34" charset="0"/>
              </a:rPr>
              <a:t>1 (si veda slide 54), </a:t>
            </a:r>
            <a:r>
              <a:rPr lang="it-IT" sz="1400" dirty="0">
                <a:solidFill>
                  <a:srgbClr val="000000"/>
                </a:solidFill>
                <a:latin typeface="Trebuchet MS" panose="020B0603020202020204" pitchFamily="34" charset="0"/>
              </a:rPr>
              <a:t>si applicano agli enti iscritti nel </a:t>
            </a:r>
            <a:r>
              <a:rPr lang="it-IT" sz="1400" dirty="0" smtClean="0">
                <a:solidFill>
                  <a:srgbClr val="000000"/>
                </a:solidFill>
                <a:latin typeface="Trebuchet MS" panose="020B0603020202020204" pitchFamily="34" charset="0"/>
              </a:rPr>
              <a:t>RUNTS </a:t>
            </a:r>
            <a:r>
              <a:rPr lang="it-IT" sz="1400" b="1" u="sng" dirty="0" smtClean="0">
                <a:solidFill>
                  <a:srgbClr val="000000"/>
                </a:solidFill>
                <a:latin typeface="Trebuchet MS" panose="020B0603020202020204" pitchFamily="34" charset="0"/>
              </a:rPr>
              <a:t>a </a:t>
            </a:r>
            <a:r>
              <a:rPr lang="it-IT" sz="1400" b="1" u="sng" dirty="0">
                <a:solidFill>
                  <a:srgbClr val="000000"/>
                </a:solidFill>
                <a:latin typeface="Trebuchet MS" panose="020B0603020202020204" pitchFamily="34" charset="0"/>
              </a:rPr>
              <a:t>decorrere dal periodo di imposta successivo all’autorizzazione della Commissione europea</a:t>
            </a:r>
            <a:r>
              <a:rPr lang="it-IT" sz="1400" dirty="0">
                <a:solidFill>
                  <a:srgbClr val="000000"/>
                </a:solidFill>
                <a:latin typeface="Trebuchet MS" panose="020B0603020202020204" pitchFamily="34" charset="0"/>
              </a:rPr>
              <a:t> </a:t>
            </a:r>
            <a:r>
              <a:rPr lang="it-IT" sz="1400" dirty="0" smtClean="0">
                <a:solidFill>
                  <a:srgbClr val="000000"/>
                </a:solidFill>
                <a:latin typeface="Trebuchet MS" panose="020B0603020202020204" pitchFamily="34" charset="0"/>
              </a:rPr>
              <a:t>e</a:t>
            </a:r>
            <a:r>
              <a:rPr lang="it-IT" sz="1400" dirty="0">
                <a:solidFill>
                  <a:srgbClr val="000000"/>
                </a:solidFill>
                <a:latin typeface="Trebuchet MS" panose="020B0603020202020204" pitchFamily="34" charset="0"/>
              </a:rPr>
              <a:t>, comunque, non prima del periodo di imposta successivo di operatività del predetto </a:t>
            </a:r>
            <a:r>
              <a:rPr lang="it-IT" sz="1400" dirty="0" smtClean="0">
                <a:solidFill>
                  <a:srgbClr val="000000"/>
                </a:solidFill>
                <a:latin typeface="Trebuchet MS" panose="020B0603020202020204" pitchFamily="34" charset="0"/>
              </a:rPr>
              <a:t>Registro.</a:t>
            </a:r>
          </a:p>
          <a:p>
            <a:pPr marL="0" lvl="0" indent="0" algn="just">
              <a:buNone/>
            </a:pPr>
            <a:endParaRPr lang="it-IT" sz="1400" dirty="0" smtClean="0">
              <a:solidFill>
                <a:srgbClr val="000000"/>
              </a:solidFill>
              <a:latin typeface="Trebuchet MS" panose="020B0603020202020204" pitchFamily="34" charset="0"/>
              <a:cs typeface="Trebuchet MS"/>
            </a:endParaRPr>
          </a:p>
          <a:p>
            <a:pPr marL="0" lvl="0" indent="0" algn="just">
              <a:buNone/>
            </a:pPr>
            <a:r>
              <a:rPr lang="it-IT" sz="1400" dirty="0" smtClean="0">
                <a:solidFill>
                  <a:srgbClr val="000000"/>
                </a:solidFill>
                <a:latin typeface="Trebuchet MS" panose="020B0603020202020204" pitchFamily="34" charset="0"/>
                <a:cs typeface="Trebuchet MS"/>
              </a:rPr>
              <a:t>Per la piena operatività delle misure e dei regimi fiscali del Codice del Terzo settore (anche con riferimento al decreto legislativo delle imprese sociali) è </a:t>
            </a:r>
            <a:r>
              <a:rPr lang="it-IT" sz="1400" u="sng" dirty="0" smtClean="0">
                <a:solidFill>
                  <a:srgbClr val="000000"/>
                </a:solidFill>
                <a:latin typeface="Trebuchet MS" panose="020B0603020202020204" pitchFamily="34" charset="0"/>
                <a:cs typeface="Trebuchet MS"/>
              </a:rPr>
              <a:t>necessario aspettare l’autorizzazione della Commissione europea.</a:t>
            </a:r>
          </a:p>
          <a:p>
            <a:pPr marL="0" lvl="0" indent="0" algn="just">
              <a:buNone/>
            </a:pPr>
            <a:endParaRPr lang="it-IT" sz="1400" u="sng" dirty="0">
              <a:solidFill>
                <a:srgbClr val="000000"/>
              </a:solidFill>
              <a:latin typeface="Trebuchet MS" panose="020B0603020202020204" pitchFamily="34" charset="0"/>
              <a:cs typeface="Trebuchet MS"/>
            </a:endParaRPr>
          </a:p>
          <a:p>
            <a:pPr marL="0" lvl="0" indent="0" algn="just">
              <a:buNone/>
            </a:pPr>
            <a:r>
              <a:rPr lang="it-IT" sz="1400" dirty="0" smtClean="0">
                <a:solidFill>
                  <a:srgbClr val="000000"/>
                </a:solidFill>
                <a:latin typeface="Trebuchet MS" panose="020B0603020202020204" pitchFamily="34" charset="0"/>
                <a:cs typeface="Trebuchet MS"/>
              </a:rPr>
              <a:t>Fino a quando non si avrà l’autorizzazione della Commissione europea rimangono in vigore le disposizioni fiscali previgenti per ODV, APS e ONLUS (si veda la Risoluzione 89/E del 25.10.2019 dell’Agenzia delle </a:t>
            </a:r>
            <a:r>
              <a:rPr lang="it-IT" sz="1400" smtClean="0">
                <a:solidFill>
                  <a:srgbClr val="000000"/>
                </a:solidFill>
                <a:latin typeface="Trebuchet MS" panose="020B0603020202020204" pitchFamily="34" charset="0"/>
                <a:cs typeface="Trebuchet MS"/>
              </a:rPr>
              <a:t>Entrate).</a:t>
            </a:r>
            <a:endParaRPr lang="it-IT" sz="1400" dirty="0">
              <a:solidFill>
                <a:srgbClr val="000000"/>
              </a:solidFill>
              <a:latin typeface="Trebuchet MS" panose="020B0603020202020204" pitchFamily="34" charset="0"/>
              <a:cs typeface="Trebuchet MS"/>
            </a:endParaRPr>
          </a:p>
          <a:p>
            <a:pPr marL="0" lvl="0" indent="0" algn="just">
              <a:buNone/>
            </a:pPr>
            <a:endParaRPr lang="it-IT" sz="1400" dirty="0">
              <a:latin typeface="Trebuchet MS" pitchFamily="34" charset="0"/>
              <a:cs typeface="Trebuchet MS"/>
            </a:endParaRPr>
          </a:p>
          <a:p>
            <a:pPr marL="0" indent="0">
              <a:buNone/>
            </a:pPr>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55</a:t>
            </a:fld>
            <a:endParaRPr lang="it-IT">
              <a:solidFill>
                <a:prstClr val="black">
                  <a:tint val="75000"/>
                </a:prstClr>
              </a:solidFill>
            </a:endParaRPr>
          </a:p>
        </p:txBody>
      </p:sp>
    </p:spTree>
    <p:extLst>
      <p:ext uri="{BB962C8B-B14F-4D97-AF65-F5344CB8AC3E}">
        <p14:creationId xmlns:p14="http://schemas.microsoft.com/office/powerpoint/2010/main" val="32504722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contenuto 2"/>
          <p:cNvSpPr>
            <a:spLocks noGrp="1"/>
          </p:cNvSpPr>
          <p:nvPr>
            <p:ph idx="1"/>
          </p:nvPr>
        </p:nvSpPr>
        <p:spPr>
          <a:xfrm>
            <a:off x="457200" y="3140968"/>
            <a:ext cx="8229600" cy="2985195"/>
          </a:xfrm>
        </p:spPr>
        <p:txBody>
          <a:bodyPr/>
          <a:lstStyle/>
          <a:p>
            <a:pPr algn="ctr"/>
            <a:r>
              <a:rPr lang="it-IT" dirty="0" smtClean="0"/>
              <a:t>4. LA MIGRAZIONE DI ODV, APS E ONLUS</a:t>
            </a:r>
            <a:endParaRPr lang="it-IT" dirty="0"/>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91138CFF-01D2-E747-91FA-2AA6EA3958D9}" type="slidenum">
              <a:rPr lang="it-IT" smtClean="0">
                <a:solidFill>
                  <a:prstClr val="black">
                    <a:tint val="75000"/>
                  </a:prstClr>
                </a:solidFill>
              </a:rPr>
              <a:pPr/>
              <a:t>56</a:t>
            </a:fld>
            <a:endParaRPr lang="it-IT">
              <a:solidFill>
                <a:prstClr val="black">
                  <a:tint val="75000"/>
                </a:prstClr>
              </a:solidFill>
            </a:endParaRPr>
          </a:p>
        </p:txBody>
      </p:sp>
    </p:spTree>
    <p:extLst>
      <p:ext uri="{BB962C8B-B14F-4D97-AF65-F5344CB8AC3E}">
        <p14:creationId xmlns:p14="http://schemas.microsoft.com/office/powerpoint/2010/main" val="38942569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contenuto 2"/>
          <p:cNvSpPr>
            <a:spLocks noGrp="1"/>
          </p:cNvSpPr>
          <p:nvPr>
            <p:ph idx="1"/>
          </p:nvPr>
        </p:nvSpPr>
        <p:spPr/>
        <p:txBody>
          <a:bodyPr/>
          <a:lstStyle/>
          <a:p>
            <a:pPr marL="0" lvl="0" indent="0" algn="just">
              <a:buNone/>
            </a:pPr>
            <a:r>
              <a:rPr lang="it-IT" sz="1500" b="1" u="sng" dirty="0">
                <a:solidFill>
                  <a:srgbClr val="3333CC"/>
                </a:solidFill>
                <a:latin typeface="Trebuchet MS" pitchFamily="34" charset="0"/>
                <a:cs typeface="Trebuchet MS"/>
              </a:rPr>
              <a:t>LA </a:t>
            </a:r>
            <a:r>
              <a:rPr lang="it-IT" sz="1500" b="1" u="sng" dirty="0" smtClean="0">
                <a:solidFill>
                  <a:srgbClr val="3333CC"/>
                </a:solidFill>
                <a:latin typeface="Trebuchet MS" pitchFamily="34" charset="0"/>
                <a:cs typeface="Trebuchet MS"/>
              </a:rPr>
              <a:t>TRASMIGRAZIONE </a:t>
            </a:r>
            <a:r>
              <a:rPr lang="it-IT" sz="1500" b="1" u="sng" dirty="0">
                <a:solidFill>
                  <a:srgbClr val="3333CC"/>
                </a:solidFill>
                <a:latin typeface="Trebuchet MS" pitchFamily="34" charset="0"/>
                <a:cs typeface="Trebuchet MS"/>
              </a:rPr>
              <a:t>DELLE </a:t>
            </a:r>
            <a:r>
              <a:rPr lang="it-IT" sz="1500" b="1" u="sng" dirty="0" smtClean="0">
                <a:solidFill>
                  <a:srgbClr val="3333CC"/>
                </a:solidFill>
                <a:latin typeface="Trebuchet MS" pitchFamily="34" charset="0"/>
                <a:cs typeface="Trebuchet MS"/>
              </a:rPr>
              <a:t>ODV E APS </a:t>
            </a:r>
            <a:r>
              <a:rPr lang="it-IT" sz="1500" b="1" u="sng" dirty="0">
                <a:solidFill>
                  <a:srgbClr val="3333CC"/>
                </a:solidFill>
                <a:latin typeface="Trebuchet MS" pitchFamily="34" charset="0"/>
                <a:cs typeface="Trebuchet MS"/>
              </a:rPr>
              <a:t>– ART. </a:t>
            </a:r>
            <a:r>
              <a:rPr lang="it-IT" sz="1500" b="1" u="sng" dirty="0" smtClean="0">
                <a:solidFill>
                  <a:srgbClr val="3333CC"/>
                </a:solidFill>
                <a:latin typeface="Trebuchet MS" pitchFamily="34" charset="0"/>
                <a:cs typeface="Trebuchet MS"/>
              </a:rPr>
              <a:t>31 </a:t>
            </a:r>
            <a:r>
              <a:rPr lang="it-IT" sz="1500" b="1" u="sng" dirty="0">
                <a:solidFill>
                  <a:srgbClr val="3333CC"/>
                </a:solidFill>
                <a:latin typeface="Trebuchet MS" pitchFamily="34" charset="0"/>
                <a:cs typeface="Trebuchet MS"/>
              </a:rPr>
              <a:t>D.M. 106/2020 </a:t>
            </a:r>
            <a:endParaRPr lang="it-IT" sz="1500" b="1" u="sng" dirty="0" smtClean="0">
              <a:solidFill>
                <a:srgbClr val="3333CC"/>
              </a:solidFill>
              <a:latin typeface="Trebuchet MS" pitchFamily="34" charset="0"/>
              <a:cs typeface="Trebuchet MS"/>
            </a:endParaRPr>
          </a:p>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solidFill>
                <a:srgbClr val="3333CC"/>
              </a:solidFill>
              <a:latin typeface="Trebuchet MS" pitchFamily="34" charset="0"/>
              <a:cs typeface="Trebuchet MS"/>
            </a:endParaRPr>
          </a:p>
          <a:p>
            <a:pPr marL="0" lvl="0" indent="0" algn="just">
              <a:buNone/>
            </a:pPr>
            <a:r>
              <a:rPr lang="it-IT" sz="1400" dirty="0" smtClean="0">
                <a:latin typeface="Trebuchet MS" pitchFamily="34" charset="0"/>
                <a:cs typeface="Trebuchet MS"/>
              </a:rPr>
              <a:t>Sulla base dello stadio di realizzazione del sistema telematico verrà individuato con apposito provvedimento </a:t>
            </a:r>
            <a:r>
              <a:rPr lang="it-IT" sz="1400" u="sng" dirty="0" smtClean="0">
                <a:latin typeface="Trebuchet MS" pitchFamily="34" charset="0"/>
                <a:cs typeface="Trebuchet MS"/>
              </a:rPr>
              <a:t>il termine a decorrere dal quale avrà inizio il processo di trasferimento al RUNTS </a:t>
            </a:r>
            <a:r>
              <a:rPr lang="it-IT" sz="1400" dirty="0" smtClean="0">
                <a:latin typeface="Trebuchet MS" pitchFamily="34" charset="0"/>
                <a:cs typeface="Trebuchet MS"/>
              </a:rPr>
              <a:t>dei dati relativi agli enti iscritti nei registri delle ODV e delle APS. (Es. 01.03.2021) (Art. 30 D.M. 106/2020)</a:t>
            </a:r>
          </a:p>
          <a:p>
            <a:pPr marL="0" lvl="0" indent="0" algn="just">
              <a:buNone/>
            </a:pPr>
            <a:endParaRPr lang="it-IT" sz="1400" dirty="0">
              <a:latin typeface="Trebuchet MS" pitchFamily="34" charset="0"/>
              <a:cs typeface="Trebuchet MS"/>
            </a:endParaRPr>
          </a:p>
          <a:p>
            <a:pPr marL="0" lvl="0" indent="0" algn="just">
              <a:buNone/>
            </a:pPr>
            <a:r>
              <a:rPr lang="it-IT" sz="1400" dirty="0" smtClean="0">
                <a:latin typeface="Trebuchet MS" pitchFamily="34" charset="0"/>
                <a:cs typeface="Trebuchet MS"/>
              </a:rPr>
              <a:t>Entro 90 giorni dal predetto termine gli uffici delle Regioni comunicano telematicamente al RUNTS i dati in loro possesso relativi alle ODV e APS iscritte nei rispettivi registri al giorno antecedente al termine. (Es. 01.06.2021)</a:t>
            </a:r>
          </a:p>
          <a:p>
            <a:pPr marL="0" lvl="0" indent="0" algn="just">
              <a:buNone/>
            </a:pPr>
            <a:endParaRPr lang="it-IT" sz="1400" dirty="0">
              <a:latin typeface="Trebuchet MS" pitchFamily="34" charset="0"/>
              <a:cs typeface="Trebuchet MS"/>
            </a:endParaRPr>
          </a:p>
          <a:p>
            <a:pPr marL="0" lvl="0" indent="0" algn="just">
              <a:buNone/>
            </a:pPr>
            <a:r>
              <a:rPr lang="it-IT" sz="1400" dirty="0" smtClean="0">
                <a:latin typeface="Trebuchet MS" pitchFamily="34" charset="0"/>
                <a:cs typeface="Trebuchet MS"/>
              </a:rPr>
              <a:t>Ciascun ufficio regionale o provinciale del RUNTS verifica entro </a:t>
            </a:r>
            <a:r>
              <a:rPr lang="it-IT" sz="1400" b="1" u="sng" dirty="0" smtClean="0">
                <a:latin typeface="Trebuchet MS" pitchFamily="34" charset="0"/>
                <a:cs typeface="Trebuchet MS"/>
              </a:rPr>
              <a:t>180 giorni </a:t>
            </a:r>
            <a:r>
              <a:rPr lang="it-IT" sz="1400" dirty="0" smtClean="0">
                <a:latin typeface="Trebuchet MS" pitchFamily="34" charset="0"/>
                <a:cs typeface="Trebuchet MS"/>
              </a:rPr>
              <a:t>la sussistenza dei requisiti per l’iscrizione degli enti di propria competenza. (Es. 01.12.2021)</a:t>
            </a:r>
          </a:p>
          <a:p>
            <a:pPr marL="0" lvl="0" indent="0" algn="just">
              <a:buNone/>
            </a:pPr>
            <a:endParaRPr lang="it-IT" sz="1400" dirty="0">
              <a:latin typeface="Trebuchet MS" pitchFamily="34" charset="0"/>
              <a:cs typeface="Trebuchet MS"/>
            </a:endParaRPr>
          </a:p>
          <a:p>
            <a:pPr marL="0" lvl="0" indent="0" algn="just">
              <a:buNone/>
            </a:pPr>
            <a:r>
              <a:rPr lang="it-IT" sz="1400" dirty="0" smtClean="0">
                <a:latin typeface="Trebuchet MS" pitchFamily="34" charset="0"/>
                <a:cs typeface="Trebuchet MS"/>
              </a:rPr>
              <a:t>Nel caso in cui le informazioni siano incomplete l’ufficio del RUNTS richiede a ciascun ente le informazioni mancanti, </a:t>
            </a:r>
            <a:r>
              <a:rPr lang="it-IT" sz="1400" u="sng" dirty="0" smtClean="0">
                <a:latin typeface="Trebuchet MS" pitchFamily="34" charset="0"/>
                <a:cs typeface="Trebuchet MS"/>
              </a:rPr>
              <a:t>sospendendo il procedimento per un massimo di 60 giorni</a:t>
            </a:r>
            <a:r>
              <a:rPr lang="it-IT" sz="1400" dirty="0" smtClean="0">
                <a:latin typeface="Trebuchet MS" pitchFamily="34" charset="0"/>
                <a:cs typeface="Trebuchet MS"/>
              </a:rPr>
              <a:t>. L’omessa trasmissione delle informazioni comporta la mancata iscrizione dell’ente al RUNTS. (Es. 01.02.2022)</a:t>
            </a:r>
            <a:endParaRPr lang="it-IT" sz="1400" dirty="0">
              <a:latin typeface="Trebuchet MS" pitchFamily="34" charset="0"/>
              <a:cs typeface="Trebuchet MS"/>
            </a:endParaRPr>
          </a:p>
          <a:p>
            <a:endParaRPr lang="it-IT" dirty="0"/>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91138CFF-01D2-E747-91FA-2AA6EA3958D9}" type="slidenum">
              <a:rPr lang="it-IT" smtClean="0">
                <a:solidFill>
                  <a:prstClr val="black">
                    <a:tint val="75000"/>
                  </a:prstClr>
                </a:solidFill>
              </a:rPr>
              <a:pPr/>
              <a:t>57</a:t>
            </a:fld>
            <a:endParaRPr lang="it-IT">
              <a:solidFill>
                <a:prstClr val="black">
                  <a:tint val="75000"/>
                </a:prstClr>
              </a:solidFill>
            </a:endParaRPr>
          </a:p>
        </p:txBody>
      </p:sp>
    </p:spTree>
    <p:extLst>
      <p:ext uri="{BB962C8B-B14F-4D97-AF65-F5344CB8AC3E}">
        <p14:creationId xmlns:p14="http://schemas.microsoft.com/office/powerpoint/2010/main" val="11054620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contenuto 2"/>
          <p:cNvSpPr>
            <a:spLocks noGrp="1"/>
          </p:cNvSpPr>
          <p:nvPr>
            <p:ph idx="1"/>
          </p:nvPr>
        </p:nvSpPr>
        <p:spPr/>
        <p:txBody>
          <a:bodyPr/>
          <a:lstStyle/>
          <a:p>
            <a:pPr marL="0" lvl="0" indent="0" algn="just">
              <a:buNone/>
            </a:pPr>
            <a:r>
              <a:rPr lang="it-IT" sz="1500" b="1" u="sng" dirty="0">
                <a:solidFill>
                  <a:srgbClr val="3333CC"/>
                </a:solidFill>
                <a:latin typeface="Trebuchet MS" pitchFamily="34" charset="0"/>
                <a:cs typeface="Trebuchet MS"/>
              </a:rPr>
              <a:t>LA TRASMIGRAZIONE DELLE ODV E APS – ART. </a:t>
            </a:r>
            <a:r>
              <a:rPr lang="it-IT" sz="1500" b="1" u="sng" dirty="0" smtClean="0">
                <a:solidFill>
                  <a:srgbClr val="3333CC"/>
                </a:solidFill>
                <a:latin typeface="Trebuchet MS" pitchFamily="34" charset="0"/>
                <a:cs typeface="Trebuchet MS"/>
              </a:rPr>
              <a:t>31 </a:t>
            </a:r>
            <a:r>
              <a:rPr lang="it-IT" sz="1500" b="1" u="sng" dirty="0">
                <a:solidFill>
                  <a:srgbClr val="3333CC"/>
                </a:solidFill>
                <a:latin typeface="Trebuchet MS" pitchFamily="34" charset="0"/>
                <a:cs typeface="Trebuchet MS"/>
              </a:rPr>
              <a:t>D.M. 106/2020 </a:t>
            </a:r>
            <a:endParaRPr lang="it-IT" sz="1500" b="1" u="sng" dirty="0" smtClean="0">
              <a:solidFill>
                <a:srgbClr val="3333CC"/>
              </a:solidFill>
              <a:latin typeface="Trebuchet MS" pitchFamily="34" charset="0"/>
              <a:cs typeface="Trebuchet MS"/>
            </a:endParaRPr>
          </a:p>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solidFill>
                <a:srgbClr val="3333CC"/>
              </a:solidFill>
              <a:latin typeface="Trebuchet MS" pitchFamily="34" charset="0"/>
              <a:cs typeface="Trebuchet MS"/>
            </a:endParaRPr>
          </a:p>
          <a:p>
            <a:pPr marL="0" lvl="0" indent="0" algn="just">
              <a:buNone/>
            </a:pPr>
            <a:r>
              <a:rPr lang="it-IT" sz="1400" dirty="0" smtClean="0">
                <a:latin typeface="Trebuchet MS" pitchFamily="34" charset="0"/>
                <a:cs typeface="Trebuchet MS"/>
              </a:rPr>
              <a:t>Nel caso in cui la verifica si concluda positivamente, l’ufficio del RUNTS dispone l’iscrizione dell’ente nella sessione corrispondente.</a:t>
            </a:r>
          </a:p>
          <a:p>
            <a:pPr marL="0" lvl="0" indent="0" algn="just">
              <a:buNone/>
            </a:pPr>
            <a:endParaRPr lang="it-IT" sz="1400" dirty="0">
              <a:latin typeface="Trebuchet MS" pitchFamily="34" charset="0"/>
              <a:cs typeface="Trebuchet MS"/>
            </a:endParaRPr>
          </a:p>
          <a:p>
            <a:pPr marL="0" lvl="0" indent="0" algn="just">
              <a:buNone/>
            </a:pPr>
            <a:r>
              <a:rPr lang="it-IT" sz="1400" dirty="0" smtClean="0">
                <a:latin typeface="Trebuchet MS" pitchFamily="34" charset="0"/>
                <a:cs typeface="Trebuchet MS"/>
              </a:rPr>
              <a:t>Nel caso in cui dalla verifica emergano motivi ostativi, l’ufficio del RUNTS ne da comunicazione all’ente assegnando un termine non superiore a 10 giorni per presentare controdeduzioni o per manifestare la propria intenzione di procedere alla regolarizzazione della situazione e 60 giorni per dare prova dell’avvenuta regolarizzazione. (Es. 10.04.2022)</a:t>
            </a:r>
          </a:p>
          <a:p>
            <a:pPr marL="0" lvl="0" indent="0" algn="just">
              <a:buNone/>
            </a:pPr>
            <a:r>
              <a:rPr lang="it-IT" sz="1400" dirty="0" smtClean="0">
                <a:latin typeface="Trebuchet MS" pitchFamily="34" charset="0"/>
                <a:cs typeface="Trebuchet MS"/>
              </a:rPr>
              <a:t>In entrambi i casi il superamento dei limiti temporali comporta la mancata iscrizione dell’ente al RUNTS.</a:t>
            </a:r>
          </a:p>
          <a:p>
            <a:pPr marL="0" lvl="0" indent="0" algn="just">
              <a:buNone/>
            </a:pPr>
            <a:endParaRPr lang="it-IT" sz="1400" dirty="0">
              <a:latin typeface="Trebuchet MS" pitchFamily="34" charset="0"/>
              <a:cs typeface="Trebuchet MS"/>
            </a:endParaRPr>
          </a:p>
          <a:p>
            <a:pPr marL="0" lvl="0" indent="0" algn="just">
              <a:buNone/>
            </a:pPr>
            <a:r>
              <a:rPr lang="it-IT" sz="1400" dirty="0" smtClean="0">
                <a:latin typeface="Trebuchet MS" pitchFamily="34" charset="0"/>
                <a:cs typeface="Trebuchet MS"/>
              </a:rPr>
              <a:t>In presenza di motivi ostativi l’ufficio del RUNTS potrà proporre all’ente l’iscrizione in un’altra sezione del RUNTS se in possesso dei requisiti richiesti.</a:t>
            </a:r>
          </a:p>
          <a:p>
            <a:pPr marL="0" lvl="0" indent="0" algn="just">
              <a:buNone/>
            </a:pPr>
            <a:endParaRPr lang="it-IT" sz="1400" dirty="0">
              <a:latin typeface="Trebuchet MS" pitchFamily="34" charset="0"/>
              <a:cs typeface="Trebuchet MS"/>
            </a:endParaRPr>
          </a:p>
          <a:p>
            <a:pPr marL="0" lvl="0" indent="0" algn="just">
              <a:buNone/>
            </a:pPr>
            <a:endParaRPr lang="it-IT" sz="1400" dirty="0">
              <a:latin typeface="Trebuchet MS" pitchFamily="34" charset="0"/>
              <a:cs typeface="Trebuchet MS"/>
            </a:endParaRP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91138CFF-01D2-E747-91FA-2AA6EA3958D9}" type="slidenum">
              <a:rPr lang="it-IT" smtClean="0">
                <a:solidFill>
                  <a:prstClr val="black">
                    <a:tint val="75000"/>
                  </a:prstClr>
                </a:solidFill>
              </a:rPr>
              <a:pPr/>
              <a:t>58</a:t>
            </a:fld>
            <a:endParaRPr lang="it-IT">
              <a:solidFill>
                <a:prstClr val="black">
                  <a:tint val="75000"/>
                </a:prstClr>
              </a:solidFill>
            </a:endParaRPr>
          </a:p>
        </p:txBody>
      </p:sp>
    </p:spTree>
    <p:extLst>
      <p:ext uri="{BB962C8B-B14F-4D97-AF65-F5344CB8AC3E}">
        <p14:creationId xmlns:p14="http://schemas.microsoft.com/office/powerpoint/2010/main" val="7377769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contenuto 2"/>
          <p:cNvSpPr>
            <a:spLocks noGrp="1"/>
          </p:cNvSpPr>
          <p:nvPr>
            <p:ph idx="1"/>
          </p:nvPr>
        </p:nvSpPr>
        <p:spPr/>
        <p:txBody>
          <a:bodyPr/>
          <a:lstStyle/>
          <a:p>
            <a:pPr marL="0" lvl="0" indent="0" algn="just">
              <a:buNone/>
            </a:pPr>
            <a:r>
              <a:rPr lang="it-IT" sz="1500" b="1" u="sng" dirty="0">
                <a:solidFill>
                  <a:srgbClr val="3333CC"/>
                </a:solidFill>
                <a:latin typeface="Trebuchet MS" pitchFamily="34" charset="0"/>
                <a:cs typeface="Trebuchet MS"/>
              </a:rPr>
              <a:t>LA TRASMIGRAZIONE DELLE ODV E APS – ART. </a:t>
            </a:r>
            <a:r>
              <a:rPr lang="it-IT" sz="1500" b="1" u="sng" dirty="0" smtClean="0">
                <a:solidFill>
                  <a:srgbClr val="3333CC"/>
                </a:solidFill>
                <a:latin typeface="Trebuchet MS" pitchFamily="34" charset="0"/>
                <a:cs typeface="Trebuchet MS"/>
              </a:rPr>
              <a:t>31 </a:t>
            </a:r>
            <a:r>
              <a:rPr lang="it-IT" sz="1500" b="1" u="sng" dirty="0">
                <a:solidFill>
                  <a:srgbClr val="3333CC"/>
                </a:solidFill>
                <a:latin typeface="Trebuchet MS" pitchFamily="34" charset="0"/>
                <a:cs typeface="Trebuchet MS"/>
              </a:rPr>
              <a:t>D.M. 106/2020 </a:t>
            </a:r>
            <a:endParaRPr lang="it-IT" sz="1500" b="1" u="sng" dirty="0" smtClean="0">
              <a:solidFill>
                <a:srgbClr val="3333CC"/>
              </a:solidFill>
              <a:latin typeface="Trebuchet MS" pitchFamily="34" charset="0"/>
              <a:cs typeface="Trebuchet MS"/>
            </a:endParaRPr>
          </a:p>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solidFill>
                <a:srgbClr val="3333CC"/>
              </a:solidFill>
              <a:latin typeface="Trebuchet MS" pitchFamily="34" charset="0"/>
              <a:cs typeface="Trebuchet MS"/>
            </a:endParaRPr>
          </a:p>
          <a:p>
            <a:pPr marL="0" lvl="0" indent="0" algn="just">
              <a:buNone/>
            </a:pPr>
            <a:r>
              <a:rPr lang="it-IT" sz="1400" b="1" dirty="0" smtClean="0">
                <a:latin typeface="Trebuchet MS" pitchFamily="34" charset="0"/>
                <a:cs typeface="Trebuchet MS"/>
              </a:rPr>
              <a:t>Fino al perfezionamento dell’iscrizione o all’emanazione del provvedimento di mancata iscrizione, gli enti iscritti nei previgenti registri delle ODV o delle APS continuano a beneficiare dei diritti derivanti dalla rispettiva qualifica.</a:t>
            </a:r>
          </a:p>
          <a:p>
            <a:pPr marL="0" lvl="0" indent="0" algn="just">
              <a:buNone/>
            </a:pPr>
            <a:endParaRPr lang="it-IT" sz="1400" b="1" dirty="0" smtClean="0">
              <a:latin typeface="Trebuchet MS" pitchFamily="34" charset="0"/>
              <a:cs typeface="Trebuchet MS"/>
            </a:endParaRPr>
          </a:p>
          <a:p>
            <a:pPr marL="0" lvl="0" indent="0" algn="just">
              <a:buNone/>
            </a:pPr>
            <a:endParaRPr lang="it-IT" sz="1400" b="1" dirty="0">
              <a:latin typeface="Trebuchet MS" pitchFamily="34" charset="0"/>
              <a:cs typeface="Trebuchet MS"/>
            </a:endParaRPr>
          </a:p>
          <a:p>
            <a:pPr marL="0" lvl="0" indent="0" algn="just">
              <a:buNone/>
            </a:pPr>
            <a:r>
              <a:rPr lang="it-IT" sz="1400" b="1" dirty="0" smtClean="0">
                <a:latin typeface="Trebuchet MS" pitchFamily="34" charset="0"/>
                <a:cs typeface="Trebuchet MS"/>
              </a:rPr>
              <a:t>NB:</a:t>
            </a:r>
            <a:r>
              <a:rPr lang="it-IT" sz="1400" dirty="0" smtClean="0">
                <a:latin typeface="Trebuchet MS" pitchFamily="34" charset="0"/>
                <a:cs typeface="Trebuchet MS"/>
              </a:rPr>
              <a:t> la trasmigrazione delle ODV e delle APS presenta delle tempistiche definite. Pertanto, </a:t>
            </a:r>
            <a:r>
              <a:rPr lang="it-IT" sz="1400" b="1" u="sng" dirty="0" smtClean="0">
                <a:latin typeface="Trebuchet MS" pitchFamily="34" charset="0"/>
                <a:cs typeface="Trebuchet MS"/>
              </a:rPr>
              <a:t>ipotizzando</a:t>
            </a:r>
            <a:r>
              <a:rPr lang="it-IT" sz="1400" dirty="0" smtClean="0">
                <a:latin typeface="Trebuchet MS" pitchFamily="34" charset="0"/>
                <a:cs typeface="Trebuchet MS"/>
              </a:rPr>
              <a:t> come giorno di inizio della trasmigrazione il 01.03.2021, la procedura potrebbe concludersi anche nel 2022.</a:t>
            </a:r>
            <a:endParaRPr lang="it-IT" sz="1400" dirty="0">
              <a:latin typeface="Trebuchet MS" pitchFamily="34" charset="0"/>
              <a:cs typeface="Trebuchet MS"/>
            </a:endParaRPr>
          </a:p>
          <a:p>
            <a:pPr marL="0" lvl="0" indent="0" algn="just">
              <a:buNone/>
            </a:pPr>
            <a:endParaRPr lang="it-IT" sz="1400" dirty="0" smtClean="0">
              <a:latin typeface="Trebuchet MS" pitchFamily="34" charset="0"/>
              <a:cs typeface="Trebuchet MS"/>
            </a:endParaRPr>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91138CFF-01D2-E747-91FA-2AA6EA3958D9}" type="slidenum">
              <a:rPr lang="it-IT" smtClean="0">
                <a:solidFill>
                  <a:prstClr val="black">
                    <a:tint val="75000"/>
                  </a:prstClr>
                </a:solidFill>
              </a:rPr>
              <a:pPr/>
              <a:t>59</a:t>
            </a:fld>
            <a:endParaRPr lang="it-IT">
              <a:solidFill>
                <a:prstClr val="black">
                  <a:tint val="75000"/>
                </a:prstClr>
              </a:solidFill>
            </a:endParaRPr>
          </a:p>
        </p:txBody>
      </p:sp>
    </p:spTree>
    <p:extLst>
      <p:ext uri="{BB962C8B-B14F-4D97-AF65-F5344CB8AC3E}">
        <p14:creationId xmlns:p14="http://schemas.microsoft.com/office/powerpoint/2010/main" val="2999766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3600" dirty="0"/>
          </a:p>
        </p:txBody>
      </p:sp>
      <p:sp>
        <p:nvSpPr>
          <p:cNvPr id="3" name="Segnaposto contenuto 2"/>
          <p:cNvSpPr>
            <a:spLocks noGrp="1"/>
          </p:cNvSpPr>
          <p:nvPr>
            <p:ph idx="1"/>
          </p:nvPr>
        </p:nvSpPr>
        <p:spPr/>
        <p:txBody>
          <a:bodyPr>
            <a:normAutofit/>
          </a:bodyPr>
          <a:lstStyle/>
          <a:p>
            <a:pPr marL="0" lvl="0" indent="0" algn="just">
              <a:lnSpc>
                <a:spcPct val="90000"/>
              </a:lnSpc>
              <a:buNone/>
            </a:pPr>
            <a:r>
              <a:rPr lang="it-IT" altLang="it-IT" sz="1500" b="1" u="sng" dirty="0" smtClean="0">
                <a:solidFill>
                  <a:srgbClr val="3333CC"/>
                </a:solidFill>
                <a:latin typeface="Trebuchet MS" pitchFamily="34" charset="0"/>
                <a:cs typeface="Trebuchet MS"/>
              </a:rPr>
              <a:t>RUNTS E REGISTRO DELLE IMPRESE</a:t>
            </a:r>
          </a:p>
          <a:p>
            <a:pPr marL="0" lv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a:lnSpc>
                <a:spcPct val="90000"/>
              </a:lnSpc>
              <a:buNone/>
            </a:pPr>
            <a:endParaRPr lang="it-IT" altLang="it-IT" sz="1500" b="1" u="sng" dirty="0">
              <a:solidFill>
                <a:srgbClr val="3333CC"/>
              </a:solidFill>
              <a:latin typeface="Trebuchet MS" pitchFamily="34" charset="0"/>
              <a:cs typeface="Trebuchet MS"/>
            </a:endParaRPr>
          </a:p>
          <a:p>
            <a:pPr marL="0" indent="0">
              <a:buNone/>
            </a:pPr>
            <a:r>
              <a:rPr lang="it-IT" sz="1400" dirty="0" smtClean="0">
                <a:latin typeface="Trebuchet MS" panose="020B0603020202020204" pitchFamily="34" charset="0"/>
              </a:rPr>
              <a:t>Gli enti che esercitano la propria attività in via esclusiva o principale in forma di impresa commerciale, qualora conseguano l’iscrizione al RUNTS, continuano ad essere tenuti all’iscrizione nel Registro delle Imprese.</a:t>
            </a:r>
          </a:p>
          <a:p>
            <a:endParaRPr lang="it-IT" sz="1400" dirty="0" smtClean="0">
              <a:latin typeface="Trebuchet MS" panose="020B0603020202020204" pitchFamily="34" charset="0"/>
            </a:endParaRPr>
          </a:p>
          <a:p>
            <a:pPr marL="0" indent="0">
              <a:buNone/>
            </a:pPr>
            <a:r>
              <a:rPr lang="it-IT" sz="1400" dirty="0" smtClean="0">
                <a:latin typeface="Trebuchet MS" panose="020B0603020202020204" pitchFamily="34" charset="0"/>
              </a:rPr>
              <a:t>Gli enti iscritti al RUNTS se esercitano la propria attività esclusivamente o principalmente in forma di impresa commerciale </a:t>
            </a:r>
            <a:r>
              <a:rPr lang="it-IT" sz="1400" b="1" dirty="0" smtClean="0">
                <a:latin typeface="Trebuchet MS" panose="020B0603020202020204" pitchFamily="34" charset="0"/>
              </a:rPr>
              <a:t>devono iscriversi</a:t>
            </a:r>
            <a:r>
              <a:rPr lang="it-IT" sz="1400" dirty="0" smtClean="0">
                <a:latin typeface="Trebuchet MS" panose="020B0603020202020204" pitchFamily="34" charset="0"/>
              </a:rPr>
              <a:t> anche al Registro delle imprese.</a:t>
            </a:r>
          </a:p>
          <a:p>
            <a:endParaRPr lang="it-IT" sz="1400" dirty="0">
              <a:latin typeface="Trebuchet MS" panose="020B0603020202020204" pitchFamily="34" charset="0"/>
            </a:endParaRPr>
          </a:p>
          <a:p>
            <a:pPr marL="0" indent="0">
              <a:buNone/>
            </a:pPr>
            <a:r>
              <a:rPr lang="it-IT" sz="1400" dirty="0" smtClean="0">
                <a:latin typeface="Trebuchet MS" panose="020B0603020202020204" pitchFamily="34" charset="0"/>
              </a:rPr>
              <a:t>Per le imprese sociali ai fini dell’iscrizione al RUNTS è sufficiente l’iscrizione nel </a:t>
            </a:r>
            <a:r>
              <a:rPr lang="it-IT" sz="1400" u="sng" dirty="0" smtClean="0">
                <a:latin typeface="Trebuchet MS" panose="020B0603020202020204" pitchFamily="34" charset="0"/>
              </a:rPr>
              <a:t>Registro delle imprese</a:t>
            </a:r>
            <a:r>
              <a:rPr lang="it-IT" sz="1400" dirty="0" smtClean="0">
                <a:latin typeface="Trebuchet MS" panose="020B0603020202020204" pitchFamily="34" charset="0"/>
              </a:rPr>
              <a:t> nell’apposita sezione dedicata.</a:t>
            </a:r>
          </a:p>
        </p:txBody>
      </p:sp>
      <p:sp>
        <p:nvSpPr>
          <p:cNvPr id="10" name="Segnaposto piè di pagina 9"/>
          <p:cNvSpPr>
            <a:spLocks noGrp="1"/>
          </p:cNvSpPr>
          <p:nvPr>
            <p:ph type="ftr" sz="quarter" idx="11"/>
          </p:nvPr>
        </p:nvSpPr>
        <p:spPr/>
        <p:txBody>
          <a:bodyPr/>
          <a:lstStyle/>
          <a:p>
            <a:r>
              <a:rPr lang="it-IT" smtClean="0"/>
              <a:t>STUDIO MONTANELLI</a:t>
            </a:r>
            <a:endParaRPr lang="it-IT"/>
          </a:p>
        </p:txBody>
      </p:sp>
      <p:sp>
        <p:nvSpPr>
          <p:cNvPr id="11" name="Segnaposto numero diapositiva 10"/>
          <p:cNvSpPr>
            <a:spLocks noGrp="1"/>
          </p:cNvSpPr>
          <p:nvPr>
            <p:ph type="sldNum" sz="quarter" idx="12"/>
          </p:nvPr>
        </p:nvSpPr>
        <p:spPr/>
        <p:txBody>
          <a:bodyPr/>
          <a:lstStyle/>
          <a:p>
            <a:fld id="{3A722DC0-83A0-41F4-8BCA-3233C32B7CCC}" type="slidenum">
              <a:rPr lang="it-IT" smtClean="0"/>
              <a:t>6</a:t>
            </a:fld>
            <a:endParaRPr lang="it-IT"/>
          </a:p>
        </p:txBody>
      </p:sp>
    </p:spTree>
    <p:extLst>
      <p:ext uri="{BB962C8B-B14F-4D97-AF65-F5344CB8AC3E}">
        <p14:creationId xmlns:p14="http://schemas.microsoft.com/office/powerpoint/2010/main" val="230102004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buNone/>
            </a:pPr>
            <a:r>
              <a:rPr lang="it-IT" sz="1500" b="1" u="sng" dirty="0" smtClean="0">
                <a:solidFill>
                  <a:srgbClr val="3333CC"/>
                </a:solidFill>
                <a:latin typeface="Trebuchet MS" pitchFamily="34" charset="0"/>
                <a:cs typeface="Trebuchet MS"/>
              </a:rPr>
              <a:t>LA MIGRAZIONE DELLE ONLUS – ART. 34 D.M. 106/2020</a:t>
            </a:r>
          </a:p>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solidFill>
                <a:srgbClr val="3333CC"/>
              </a:solidFill>
              <a:latin typeface="Trebuchet MS" pitchFamily="34" charset="0"/>
              <a:cs typeface="Trebuchet MS"/>
            </a:endParaRPr>
          </a:p>
          <a:p>
            <a:pPr marL="0" lvl="0" indent="0" algn="just">
              <a:buNone/>
            </a:pPr>
            <a:r>
              <a:rPr lang="it-IT" sz="1400" dirty="0" smtClean="0">
                <a:latin typeface="Trebuchet MS" pitchFamily="34" charset="0"/>
                <a:cs typeface="Trebuchet MS"/>
              </a:rPr>
              <a:t>Ciascun ente che alla data di operatività del RUNTS sarà iscritto all’anagrafe delle Onlus verrà individuato in un apposito elenco che l’Agenzia delle Entrate pubblicherà sul proprio sito internet.</a:t>
            </a:r>
          </a:p>
          <a:p>
            <a:pPr marL="0" lvl="0" indent="0" algn="just">
              <a:buNone/>
            </a:pPr>
            <a:endParaRPr lang="it-IT" sz="1400" dirty="0">
              <a:latin typeface="Trebuchet MS" pitchFamily="34" charset="0"/>
              <a:cs typeface="Trebuchet MS"/>
            </a:endParaRPr>
          </a:p>
          <a:p>
            <a:pPr marL="0" lvl="0" indent="0" algn="just">
              <a:buNone/>
            </a:pPr>
            <a:r>
              <a:rPr lang="it-IT" sz="1400" dirty="0" smtClean="0">
                <a:latin typeface="Trebuchet MS" pitchFamily="34" charset="0"/>
                <a:cs typeface="Trebuchet MS"/>
              </a:rPr>
              <a:t>A partire dalla data di pubblicazione dell’elenco dell’Agenzia delle Entrate, ciascuna Onlus ha tempo fino al </a:t>
            </a:r>
            <a:r>
              <a:rPr lang="it-IT" sz="1400" u="sng" dirty="0" smtClean="0">
                <a:latin typeface="Trebuchet MS" pitchFamily="34" charset="0"/>
                <a:cs typeface="Trebuchet MS"/>
              </a:rPr>
              <a:t>31 marzo del periodo d’imposta successivo all’autorizzazione della Commissione europea per iscriversi nel RUNTS</a:t>
            </a:r>
            <a:r>
              <a:rPr lang="it-IT" sz="1400" dirty="0" smtClean="0">
                <a:latin typeface="Trebuchet MS" pitchFamily="34" charset="0"/>
                <a:cs typeface="Trebuchet MS"/>
              </a:rPr>
              <a:t>. (ad oggi, presumibilmente, il 31 marzo 2022).</a:t>
            </a:r>
          </a:p>
          <a:p>
            <a:pPr marL="0" lvl="0" indent="0" algn="just">
              <a:buNone/>
            </a:pPr>
            <a:endParaRPr lang="it-IT" sz="1400" dirty="0">
              <a:latin typeface="Trebuchet MS" pitchFamily="34" charset="0"/>
              <a:cs typeface="Trebuchet MS"/>
            </a:endParaRPr>
          </a:p>
          <a:p>
            <a:pPr marL="0" lvl="0" indent="0" algn="just">
              <a:buNone/>
            </a:pPr>
            <a:r>
              <a:rPr lang="it-IT" sz="1400" u="sng" dirty="0" smtClean="0">
                <a:latin typeface="Trebuchet MS" pitchFamily="34" charset="0"/>
                <a:cs typeface="Trebuchet MS"/>
              </a:rPr>
              <a:t>Le Onlus che conseguiranno l’iscrizione al RUNTS verranno cancellate dall’Anagrafe delle Onlus</a:t>
            </a:r>
            <a:r>
              <a:rPr lang="it-IT" sz="1400" dirty="0" smtClean="0">
                <a:latin typeface="Trebuchet MS" pitchFamily="34" charset="0"/>
                <a:cs typeface="Trebuchet MS"/>
              </a:rPr>
              <a:t>. La cancellazione non comporta un’ipotesi di scioglimento dell’ente e pertanto non saranno tenute alla devoluzione del patrimonio.</a:t>
            </a:r>
          </a:p>
          <a:p>
            <a:pPr marL="0" lvl="0" indent="0" algn="just">
              <a:buNone/>
            </a:pPr>
            <a:endParaRPr lang="it-IT" sz="1400" dirty="0">
              <a:latin typeface="Trebuchet MS" pitchFamily="34" charset="0"/>
              <a:cs typeface="Trebuchet MS"/>
            </a:endParaRPr>
          </a:p>
          <a:p>
            <a:pPr marL="0" lvl="0" indent="0" algn="just">
              <a:buNone/>
            </a:pPr>
            <a:r>
              <a:rPr lang="it-IT" sz="1400" dirty="0" smtClean="0">
                <a:latin typeface="Trebuchet MS" pitchFamily="34" charset="0"/>
                <a:cs typeface="Trebuchet MS"/>
              </a:rPr>
              <a:t>Le Onlus che entro il 31 </a:t>
            </a:r>
            <a:r>
              <a:rPr lang="it-IT" sz="1400" dirty="0">
                <a:latin typeface="Trebuchet MS" pitchFamily="34" charset="0"/>
                <a:cs typeface="Trebuchet MS"/>
              </a:rPr>
              <a:t>marzo del periodo d’imposta successivo all’autorizzazione della Commissione </a:t>
            </a:r>
            <a:r>
              <a:rPr lang="it-IT" sz="1400" dirty="0" smtClean="0">
                <a:latin typeface="Trebuchet MS" pitchFamily="34" charset="0"/>
                <a:cs typeface="Trebuchet MS"/>
              </a:rPr>
              <a:t>europea non avranno presentato richiesta di iscrizione al RUNTS avranno l’obbligo di devolvere il loro patrimonio ai sensi dell’art. 10, c. 1, </a:t>
            </a:r>
            <a:r>
              <a:rPr lang="it-IT" sz="1400" dirty="0" err="1" smtClean="0">
                <a:latin typeface="Trebuchet MS" pitchFamily="34" charset="0"/>
                <a:cs typeface="Trebuchet MS"/>
              </a:rPr>
              <a:t>lett</a:t>
            </a:r>
            <a:r>
              <a:rPr lang="it-IT" sz="1400" dirty="0" smtClean="0">
                <a:latin typeface="Trebuchet MS" pitchFamily="34" charset="0"/>
                <a:cs typeface="Trebuchet MS"/>
              </a:rPr>
              <a:t>. f) del D. </a:t>
            </a:r>
            <a:r>
              <a:rPr lang="it-IT" sz="1400" dirty="0" err="1" smtClean="0">
                <a:latin typeface="Trebuchet MS" pitchFamily="34" charset="0"/>
                <a:cs typeface="Trebuchet MS"/>
              </a:rPr>
              <a:t>Lgs</a:t>
            </a:r>
            <a:r>
              <a:rPr lang="it-IT" sz="1400" dirty="0" smtClean="0">
                <a:latin typeface="Trebuchet MS" pitchFamily="34" charset="0"/>
                <a:cs typeface="Trebuchet MS"/>
              </a:rPr>
              <a:t>. 460/1997.</a:t>
            </a:r>
          </a:p>
          <a:p>
            <a:pPr marL="0" lvl="0" indent="0" algn="just">
              <a:buNone/>
            </a:pPr>
            <a:endParaRPr lang="it-IT" sz="1500" b="1" u="sng" dirty="0" smtClean="0">
              <a:latin typeface="Trebuchet MS" pitchFamily="34" charset="0"/>
              <a:cs typeface="Trebuchet MS"/>
            </a:endParaRPr>
          </a:p>
          <a:p>
            <a:pPr marL="0" lvl="0" indent="0" algn="just">
              <a:buNone/>
            </a:pPr>
            <a:endParaRPr lang="it-IT" sz="1500" b="1" u="sng" dirty="0">
              <a:latin typeface="Trebuchet MS" pitchFamily="34" charset="0"/>
              <a:cs typeface="Trebuchet MS"/>
            </a:endParaRPr>
          </a:p>
          <a:p>
            <a:pPr marL="0" lvl="0" indent="0" algn="just">
              <a:buNone/>
            </a:pPr>
            <a:endParaRPr lang="it-IT" sz="1500" b="1" u="sng" dirty="0">
              <a:latin typeface="Trebuchet MS" pitchFamily="34" charset="0"/>
              <a:cs typeface="Trebuchet MS"/>
            </a:endParaRPr>
          </a:p>
          <a:p>
            <a:pPr marL="0" lvl="0" indent="0" algn="just">
              <a:buNone/>
            </a:pPr>
            <a:endParaRPr lang="it-IT" sz="1500" b="1" u="sng" dirty="0" smtClean="0">
              <a:latin typeface="Trebuchet MS" pitchFamily="34" charset="0"/>
              <a:cs typeface="Trebuchet MS"/>
            </a:endParaRPr>
          </a:p>
          <a:p>
            <a:pPr marL="0" lvl="0" indent="0" algn="just">
              <a:buNone/>
            </a:pPr>
            <a:endParaRPr lang="it-IT" sz="1500" b="1" u="sng" dirty="0">
              <a:latin typeface="Trebuchet MS" pitchFamily="34" charset="0"/>
              <a:cs typeface="Trebuchet MS"/>
            </a:endParaRPr>
          </a:p>
          <a:p>
            <a:pPr marL="0" indent="0">
              <a:buNone/>
            </a:pPr>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60</a:t>
            </a:fld>
            <a:endParaRPr lang="it-IT">
              <a:solidFill>
                <a:prstClr val="black">
                  <a:tint val="75000"/>
                </a:prstClr>
              </a:solidFill>
            </a:endParaRPr>
          </a:p>
        </p:txBody>
      </p:sp>
    </p:spTree>
    <p:extLst>
      <p:ext uri="{BB962C8B-B14F-4D97-AF65-F5344CB8AC3E}">
        <p14:creationId xmlns:p14="http://schemas.microsoft.com/office/powerpoint/2010/main" val="34560746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buNone/>
            </a:pPr>
            <a:r>
              <a:rPr lang="it-IT" sz="1500" b="1" u="sng" dirty="0">
                <a:solidFill>
                  <a:srgbClr val="3333CC"/>
                </a:solidFill>
                <a:latin typeface="Trebuchet MS" pitchFamily="34" charset="0"/>
                <a:cs typeface="Trebuchet MS"/>
              </a:rPr>
              <a:t>LE </a:t>
            </a:r>
            <a:r>
              <a:rPr lang="it-IT" sz="1500" b="1" u="sng" dirty="0" smtClean="0">
                <a:solidFill>
                  <a:srgbClr val="3333CC"/>
                </a:solidFill>
                <a:latin typeface="Trebuchet MS" pitchFamily="34" charset="0"/>
                <a:cs typeface="Trebuchet MS"/>
              </a:rPr>
              <a:t>ONLUS – TEMPI E MODALITA’ DI ISCRIZIONE AL RUNTS</a:t>
            </a:r>
          </a:p>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solidFill>
                <a:srgbClr val="3333CC"/>
              </a:solidFill>
              <a:latin typeface="Trebuchet MS" pitchFamily="34" charset="0"/>
              <a:cs typeface="Trebuchet MS"/>
            </a:endParaRPr>
          </a:p>
          <a:p>
            <a:pPr marL="0" lvl="0" indent="0" algn="just">
              <a:buNone/>
            </a:pPr>
            <a:r>
              <a:rPr lang="it-IT" sz="1400" dirty="0" smtClean="0">
                <a:latin typeface="Trebuchet MS" pitchFamily="34" charset="0"/>
                <a:cs typeface="Trebuchet MS"/>
              </a:rPr>
              <a:t>Due sono le principali scelte che potranno effettuare le Onlus che decidono di iscriversi al RUNTS:</a:t>
            </a:r>
          </a:p>
          <a:p>
            <a:pPr marL="0" lvl="0" indent="0" algn="just">
              <a:buNone/>
            </a:pPr>
            <a:endParaRPr lang="it-IT" sz="1400" dirty="0">
              <a:latin typeface="Trebuchet MS" pitchFamily="34" charset="0"/>
              <a:cs typeface="Trebuchet MS"/>
            </a:endParaRPr>
          </a:p>
          <a:p>
            <a:pPr lvl="1" algn="just">
              <a:buFont typeface="+mj-lt"/>
              <a:buAutoNum type="arabicPeriod"/>
            </a:pPr>
            <a:r>
              <a:rPr lang="it-IT" sz="1400" b="1" u="sng" dirty="0" smtClean="0">
                <a:latin typeface="Trebuchet MS" pitchFamily="34" charset="0"/>
                <a:cs typeface="Trebuchet MS"/>
              </a:rPr>
              <a:t>Iscrizione immediata al RUNTS una volta istituito.</a:t>
            </a:r>
          </a:p>
          <a:p>
            <a:pPr marL="457200" lvl="1" indent="0" algn="just">
              <a:buNone/>
            </a:pPr>
            <a:r>
              <a:rPr lang="it-IT" sz="1400" dirty="0" smtClean="0">
                <a:latin typeface="Trebuchet MS" pitchFamily="34" charset="0"/>
                <a:cs typeface="Trebuchet MS"/>
              </a:rPr>
              <a:t>In questo caso, apportate le necessarie modifiche statutarie, l’ente perderà la qualifica di Onlus ma non avrà obbligo di devoluzione del proprio patrimonio. </a:t>
            </a:r>
            <a:r>
              <a:rPr lang="it-IT" sz="1400" u="sng" dirty="0" smtClean="0">
                <a:latin typeface="Trebuchet MS" pitchFamily="34" charset="0"/>
                <a:cs typeface="Trebuchet MS"/>
              </a:rPr>
              <a:t>Perdendo la qualifica fiscale di Onlus rimarranno sottoposte al regime fiscale ordinario</a:t>
            </a:r>
            <a:r>
              <a:rPr lang="it-IT" sz="1400" dirty="0" smtClean="0">
                <a:latin typeface="Trebuchet MS" pitchFamily="34" charset="0"/>
                <a:cs typeface="Trebuchet MS"/>
              </a:rPr>
              <a:t>.</a:t>
            </a:r>
          </a:p>
          <a:p>
            <a:pPr marL="457200" lvl="1" indent="0" algn="just">
              <a:buNone/>
            </a:pPr>
            <a:endParaRPr lang="it-IT" sz="1400" dirty="0">
              <a:latin typeface="Trebuchet MS" pitchFamily="34" charset="0"/>
              <a:cs typeface="Trebuchet MS"/>
            </a:endParaRPr>
          </a:p>
          <a:p>
            <a:pPr marL="800100" lvl="1" indent="-342900" algn="just">
              <a:buFont typeface="+mj-lt"/>
              <a:buAutoNum type="arabicPeriod" startAt="2"/>
            </a:pPr>
            <a:r>
              <a:rPr lang="it-IT" sz="1400" b="1" u="sng" dirty="0" smtClean="0">
                <a:latin typeface="Trebuchet MS" pitchFamily="34" charset="0"/>
                <a:cs typeface="Trebuchet MS"/>
              </a:rPr>
              <a:t>Iscrizione al RUNTS successivamente all’autorizzazione della Commissione europea.</a:t>
            </a:r>
          </a:p>
          <a:p>
            <a:pPr marL="457200" lvl="1" indent="0" algn="just">
              <a:buNone/>
            </a:pPr>
            <a:r>
              <a:rPr lang="it-IT" sz="1400" dirty="0" smtClean="0">
                <a:latin typeface="Trebuchet MS" pitchFamily="34" charset="0"/>
                <a:cs typeface="Trebuchet MS"/>
              </a:rPr>
              <a:t>In questo caso continueranno a fruire del regime agevolato Onlus fino alla sua abrogazione. A partire dal gennaio successivo all’autorizzazione della Commissione europea, ma non oltre il 31 marzo dello stesso anno, potranno iscriversi al RUNTS.</a:t>
            </a:r>
          </a:p>
          <a:p>
            <a:pPr marL="457200" lvl="1" indent="0" algn="just">
              <a:buNone/>
            </a:pPr>
            <a:endParaRPr lang="it-IT" sz="1400" dirty="0" smtClean="0">
              <a:latin typeface="Trebuchet MS" pitchFamily="34" charset="0"/>
              <a:cs typeface="Trebuchet MS"/>
            </a:endParaRPr>
          </a:p>
          <a:p>
            <a:pPr marL="0" lvl="0" indent="0" algn="just">
              <a:buNone/>
            </a:pPr>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61</a:t>
            </a:fld>
            <a:endParaRPr lang="it-IT">
              <a:solidFill>
                <a:prstClr val="black">
                  <a:tint val="75000"/>
                </a:prstClr>
              </a:solidFill>
            </a:endParaRPr>
          </a:p>
        </p:txBody>
      </p:sp>
    </p:spTree>
    <p:extLst>
      <p:ext uri="{BB962C8B-B14F-4D97-AF65-F5344CB8AC3E}">
        <p14:creationId xmlns:p14="http://schemas.microsoft.com/office/powerpoint/2010/main" val="19221986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a:xfrm>
            <a:off x="457200" y="3212976"/>
            <a:ext cx="8229600" cy="2913187"/>
          </a:xfrm>
        </p:spPr>
        <p:txBody>
          <a:bodyPr/>
          <a:lstStyle/>
          <a:p>
            <a:pPr marL="0" indent="0" algn="ctr">
              <a:buNone/>
            </a:pPr>
            <a:r>
              <a:rPr lang="it-IT" dirty="0"/>
              <a:t>5</a:t>
            </a:r>
            <a:r>
              <a:rPr lang="it-IT" dirty="0" smtClean="0"/>
              <a:t>. LA PERDITA DELLA QUALIFICA                                DI ENTE NON COMMERCIALE</a:t>
            </a:r>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62</a:t>
            </a:fld>
            <a:endParaRPr lang="it-IT">
              <a:solidFill>
                <a:prstClr val="black">
                  <a:tint val="75000"/>
                </a:prstClr>
              </a:solidFill>
            </a:endParaRPr>
          </a:p>
        </p:txBody>
      </p:sp>
    </p:spTree>
    <p:extLst>
      <p:ext uri="{BB962C8B-B14F-4D97-AF65-F5344CB8AC3E}">
        <p14:creationId xmlns:p14="http://schemas.microsoft.com/office/powerpoint/2010/main" val="374773700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buNone/>
            </a:pPr>
            <a:r>
              <a:rPr lang="it-IT" sz="1500" b="1" u="sng" dirty="0" smtClean="0">
                <a:solidFill>
                  <a:srgbClr val="3333CC"/>
                </a:solidFill>
                <a:latin typeface="Trebuchet MS" pitchFamily="34" charset="0"/>
                <a:cs typeface="Trebuchet MS"/>
              </a:rPr>
              <a:t>L’AGGIORNAMENTO DELLE INFORMAZIONI - D.M</a:t>
            </a:r>
            <a:r>
              <a:rPr lang="it-IT" sz="1500" b="1" u="sng" dirty="0">
                <a:solidFill>
                  <a:srgbClr val="3333CC"/>
                </a:solidFill>
                <a:latin typeface="Trebuchet MS" pitchFamily="34" charset="0"/>
                <a:cs typeface="Trebuchet MS"/>
              </a:rPr>
              <a:t>. </a:t>
            </a:r>
            <a:r>
              <a:rPr lang="it-IT" sz="1500" b="1" u="sng" dirty="0" smtClean="0">
                <a:solidFill>
                  <a:srgbClr val="3333CC"/>
                </a:solidFill>
                <a:latin typeface="Trebuchet MS" pitchFamily="34" charset="0"/>
                <a:cs typeface="Trebuchet MS"/>
              </a:rPr>
              <a:t>106/2020, </a:t>
            </a:r>
            <a:r>
              <a:rPr lang="it-IT" sz="1500" b="1" u="sng" dirty="0">
                <a:solidFill>
                  <a:srgbClr val="3333CC"/>
                </a:solidFill>
                <a:latin typeface="Trebuchet MS" pitchFamily="34" charset="0"/>
                <a:cs typeface="Trebuchet MS"/>
              </a:rPr>
              <a:t>ART. 20 </a:t>
            </a:r>
            <a:endParaRPr lang="it-IT" sz="1500" b="1" u="sng" dirty="0" smtClean="0">
              <a:solidFill>
                <a:srgbClr val="3333CC"/>
              </a:solidFill>
              <a:latin typeface="Trebuchet MS" pitchFamily="34" charset="0"/>
              <a:cs typeface="Trebuchet MS"/>
            </a:endParaRPr>
          </a:p>
          <a:p>
            <a:pPr marL="0" lvl="0" indent="0" algn="just">
              <a:buNone/>
            </a:pPr>
            <a:endParaRPr lang="it-IT" sz="1500" b="1" u="sng" dirty="0" smtClean="0">
              <a:latin typeface="Trebuchet MS" pitchFamily="34" charset="0"/>
              <a:cs typeface="Trebuchet MS"/>
            </a:endParaRPr>
          </a:p>
          <a:p>
            <a:pPr marL="0" lvl="0" indent="0" algn="just">
              <a:buNone/>
            </a:pPr>
            <a:endParaRPr lang="it-IT" sz="1500" b="1" u="sng" dirty="0">
              <a:latin typeface="Trebuchet MS" pitchFamily="34" charset="0"/>
              <a:cs typeface="Trebuchet MS"/>
            </a:endParaRPr>
          </a:p>
          <a:p>
            <a:pPr marL="0" lvl="0" indent="0" algn="just">
              <a:buNone/>
            </a:pPr>
            <a:r>
              <a:rPr lang="it-IT" sz="1400" dirty="0" smtClean="0">
                <a:latin typeface="Trebuchet MS" pitchFamily="34" charset="0"/>
                <a:cs typeface="Trebuchet MS"/>
              </a:rPr>
              <a:t>Successivamente all’iscrizione, ciascun ETS è tenuto, esclusivamente in via telematica, a tenere aggiornate le informazioni di cui all’articolo 8, comma 6, (vedi slide 9-11) nonché a depositare:</a:t>
            </a:r>
          </a:p>
          <a:p>
            <a:pPr marL="0" lvl="0" indent="0" algn="just">
              <a:buNone/>
            </a:pPr>
            <a:endParaRPr lang="it-IT" sz="1400" dirty="0">
              <a:latin typeface="Trebuchet MS" pitchFamily="34" charset="0"/>
              <a:cs typeface="Trebuchet MS"/>
            </a:endParaRPr>
          </a:p>
          <a:p>
            <a:pPr lvl="0" algn="just">
              <a:buFont typeface="+mj-lt"/>
              <a:buAutoNum type="alphaLcParenR"/>
            </a:pPr>
            <a:r>
              <a:rPr lang="it-IT" sz="1400" dirty="0" smtClean="0">
                <a:latin typeface="Trebuchet MS" pitchFamily="34" charset="0"/>
                <a:cs typeface="Trebuchet MS"/>
              </a:rPr>
              <a:t>Le modifiche dell’atto costitutivo e dello statuto o, nel caso degli enti ecclesiastici civilmente riconosciuti, del regolamento;</a:t>
            </a:r>
          </a:p>
          <a:p>
            <a:pPr lvl="0" algn="just">
              <a:buFont typeface="+mj-lt"/>
              <a:buAutoNum type="alphaLcParenR"/>
            </a:pPr>
            <a:r>
              <a:rPr lang="it-IT" sz="1400" dirty="0" smtClean="0">
                <a:latin typeface="Trebuchet MS" pitchFamily="34" charset="0"/>
                <a:cs typeface="Trebuchet MS"/>
              </a:rPr>
              <a:t>Il bilancio, i rendiconti delle raccolte fondi e ove previsto il bilancio sociale; nel caso di enti ecclesiastici civilmente riconosciuti gli atti indicati sono depositati con esclusivo rifermento al patrimonio destinato allo svolgimento delle attività di interesse generale;</a:t>
            </a:r>
          </a:p>
          <a:p>
            <a:pPr lvl="0" algn="just">
              <a:buFont typeface="+mj-lt"/>
              <a:buAutoNum type="alphaLcParenR"/>
            </a:pPr>
            <a:r>
              <a:rPr lang="it-IT" sz="1400" dirty="0" smtClean="0">
                <a:latin typeface="Trebuchet MS" pitchFamily="34" charset="0"/>
                <a:cs typeface="Trebuchet MS"/>
              </a:rPr>
              <a:t>Le deliberazioni di trasformazione, fusione, scissione, liquidazione, scioglimento, cessazione, estinzione; per gli enti ecclesiastici civilmente riconosciuti gli eventuali provvedimenti da cui derivano modificazioni o il venir meno del patrimonio destinato;</a:t>
            </a:r>
          </a:p>
          <a:p>
            <a:pPr lvl="0" algn="just">
              <a:buFont typeface="+mj-lt"/>
              <a:buAutoNum type="alphaLcParenR"/>
            </a:pPr>
            <a:r>
              <a:rPr lang="it-IT" sz="1400" dirty="0" smtClean="0">
                <a:latin typeface="Trebuchet MS" pitchFamily="34" charset="0"/>
                <a:cs typeface="Trebuchet MS"/>
              </a:rPr>
              <a:t>I provvedimenti delle Autorità giudiziaria e tributaria che ordinano lo scioglimento, dispongono la cancellazione o accertano l’estinzione;</a:t>
            </a:r>
          </a:p>
          <a:p>
            <a:pPr lvl="0" algn="just">
              <a:buFont typeface="+mj-lt"/>
              <a:buAutoNum type="alphaLcParenR"/>
            </a:pPr>
            <a:r>
              <a:rPr lang="it-IT" sz="1400" b="1" dirty="0" smtClean="0">
                <a:latin typeface="Trebuchet MS" pitchFamily="34" charset="0"/>
                <a:cs typeface="Trebuchet MS"/>
              </a:rPr>
              <a:t>La comunicazione di perdita della natura non commerciale dell’ente;</a:t>
            </a:r>
          </a:p>
          <a:p>
            <a:pPr lvl="0" algn="just">
              <a:buFont typeface="+mj-lt"/>
              <a:buAutoNum type="alphaLcParenR"/>
            </a:pPr>
            <a:endParaRPr lang="it-IT" sz="1400" b="1" dirty="0" smtClean="0">
              <a:latin typeface="Trebuchet MS" pitchFamily="34" charset="0"/>
              <a:cs typeface="Trebuchet MS"/>
            </a:endParaRPr>
          </a:p>
          <a:p>
            <a:pPr lvl="0" algn="just">
              <a:buFont typeface="+mj-lt"/>
              <a:buAutoNum type="alphaLcParenR"/>
            </a:pPr>
            <a:endParaRPr lang="it-IT" sz="1400" dirty="0">
              <a:solidFill>
                <a:srgbClr val="3333CC"/>
              </a:solidFill>
              <a:latin typeface="Trebuchet MS" pitchFamily="34" charset="0"/>
              <a:cs typeface="Trebuchet MS"/>
            </a:endParaRPr>
          </a:p>
          <a:p>
            <a:pPr marL="0" indent="0">
              <a:buNone/>
            </a:pPr>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63</a:t>
            </a:fld>
            <a:endParaRPr lang="it-IT">
              <a:solidFill>
                <a:prstClr val="black">
                  <a:tint val="75000"/>
                </a:prstClr>
              </a:solidFill>
            </a:endParaRPr>
          </a:p>
        </p:txBody>
      </p:sp>
    </p:spTree>
    <p:extLst>
      <p:ext uri="{BB962C8B-B14F-4D97-AF65-F5344CB8AC3E}">
        <p14:creationId xmlns:p14="http://schemas.microsoft.com/office/powerpoint/2010/main" val="13855289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solidFill>
                <a:srgbClr val="3333CC"/>
              </a:solidFill>
              <a:latin typeface="Trebuchet MS" pitchFamily="34" charset="0"/>
              <a:cs typeface="Trebuchet MS"/>
            </a:endParaRPr>
          </a:p>
          <a:p>
            <a:pPr lvl="0" algn="just">
              <a:buFont typeface="+mj-lt"/>
              <a:buAutoNum type="alphaLcParenR" startAt="6"/>
            </a:pPr>
            <a:r>
              <a:rPr lang="it-IT" sz="1400" dirty="0" smtClean="0">
                <a:latin typeface="Trebuchet MS" pitchFamily="34" charset="0"/>
                <a:cs typeface="Trebuchet MS"/>
              </a:rPr>
              <a:t>Gli altri atti e fatti la cui iscrizione è espressamente prevista da norme di legge o regolamento ivi comprese le variazioni delle attività svolte, dei soggetti titolari di cariche sociali, delle relative generalità o dei poteri e limitazioni e l’eventuale nomina e cessazione dei componenti dell’organo di controllo e del revisore legale dei conti indicando le rispettive generalità;</a:t>
            </a:r>
          </a:p>
          <a:p>
            <a:pPr lvl="0" algn="just">
              <a:buFont typeface="+mj-lt"/>
              <a:buAutoNum type="alphaLcParenR" startAt="6"/>
            </a:pPr>
            <a:r>
              <a:rPr lang="it-IT" sz="1400" dirty="0" smtClean="0">
                <a:latin typeface="Trebuchet MS" pitchFamily="34" charset="0"/>
                <a:cs typeface="Trebuchet MS"/>
              </a:rPr>
              <a:t>L’eventuale dichiarazione di accreditamento ai fini dell’accesso al contributo del 5 per mille se successiva all’iscrizione.</a:t>
            </a:r>
            <a:endParaRPr lang="it-IT" sz="1400" dirty="0">
              <a:latin typeface="Trebuchet MS" pitchFamily="34" charset="0"/>
              <a:cs typeface="Trebuchet MS"/>
            </a:endParaRPr>
          </a:p>
          <a:p>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64</a:t>
            </a:fld>
            <a:endParaRPr lang="it-IT">
              <a:solidFill>
                <a:prstClr val="black">
                  <a:tint val="75000"/>
                </a:prstClr>
              </a:solidFill>
            </a:endParaRPr>
          </a:p>
        </p:txBody>
      </p:sp>
    </p:spTree>
    <p:extLst>
      <p:ext uri="{BB962C8B-B14F-4D97-AF65-F5344CB8AC3E}">
        <p14:creationId xmlns:p14="http://schemas.microsoft.com/office/powerpoint/2010/main" val="64921971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buNone/>
            </a:pPr>
            <a:r>
              <a:rPr lang="it-IT" sz="1500" b="1" u="sng" dirty="0">
                <a:solidFill>
                  <a:srgbClr val="3333CC"/>
                </a:solidFill>
                <a:latin typeface="Trebuchet MS" pitchFamily="34" charset="0"/>
                <a:cs typeface="Trebuchet MS"/>
              </a:rPr>
              <a:t>L’AGGIORNAMENTO DELLE INFORMAZIONI </a:t>
            </a:r>
            <a:r>
              <a:rPr lang="it-IT" sz="1500" b="1" u="sng" dirty="0" smtClean="0">
                <a:solidFill>
                  <a:srgbClr val="3333CC"/>
                </a:solidFill>
                <a:latin typeface="Trebuchet MS" pitchFamily="34" charset="0"/>
                <a:cs typeface="Trebuchet MS"/>
              </a:rPr>
              <a:t>- D.M</a:t>
            </a:r>
            <a:r>
              <a:rPr lang="it-IT" sz="1500" b="1" u="sng" dirty="0">
                <a:solidFill>
                  <a:srgbClr val="3333CC"/>
                </a:solidFill>
                <a:latin typeface="Trebuchet MS" pitchFamily="34" charset="0"/>
                <a:cs typeface="Trebuchet MS"/>
              </a:rPr>
              <a:t>. 106/2020, ART. </a:t>
            </a:r>
            <a:r>
              <a:rPr lang="it-IT" sz="1500" b="1" u="sng" dirty="0" smtClean="0">
                <a:solidFill>
                  <a:srgbClr val="3333CC"/>
                </a:solidFill>
                <a:latin typeface="Trebuchet MS" pitchFamily="34" charset="0"/>
                <a:cs typeface="Trebuchet MS"/>
              </a:rPr>
              <a:t>20</a:t>
            </a:r>
          </a:p>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latin typeface="Trebuchet MS" pitchFamily="34" charset="0"/>
              <a:cs typeface="Trebuchet MS"/>
            </a:endParaRPr>
          </a:p>
          <a:p>
            <a:pPr marL="0" lvl="0" indent="0" algn="just">
              <a:buNone/>
            </a:pPr>
            <a:r>
              <a:rPr lang="it-IT" sz="1400" dirty="0" smtClean="0">
                <a:latin typeface="Trebuchet MS" pitchFamily="34" charset="0"/>
                <a:cs typeface="Trebuchet MS"/>
              </a:rPr>
              <a:t>Gli aggiornamenti e i depositi sono effettuate da:</a:t>
            </a:r>
          </a:p>
          <a:p>
            <a:pPr marL="0" lvl="0" indent="0" algn="just">
              <a:buNone/>
            </a:pPr>
            <a:endParaRPr lang="it-IT" sz="1400" dirty="0" smtClean="0">
              <a:latin typeface="Trebuchet MS" pitchFamily="34" charset="0"/>
              <a:cs typeface="Trebuchet MS"/>
            </a:endParaRPr>
          </a:p>
          <a:p>
            <a:pPr lvl="0" algn="just">
              <a:buFont typeface="+mj-lt"/>
              <a:buAutoNum type="alphaLcParenR"/>
            </a:pPr>
            <a:r>
              <a:rPr lang="it-IT" sz="1400" dirty="0" smtClean="0">
                <a:latin typeface="Trebuchet MS" pitchFamily="34" charset="0"/>
                <a:cs typeface="Trebuchet MS"/>
              </a:rPr>
              <a:t>Il rappresentante legale o in alternativa il rappresentante legale della rete associativa cui l’ETS aderisce;</a:t>
            </a:r>
          </a:p>
          <a:p>
            <a:pPr lvl="0" algn="just">
              <a:buFont typeface="+mj-lt"/>
              <a:buAutoNum type="alphaLcParenR"/>
            </a:pPr>
            <a:r>
              <a:rPr lang="it-IT" sz="1400" dirty="0" smtClean="0">
                <a:latin typeface="Trebuchet MS" pitchFamily="34" charset="0"/>
                <a:cs typeface="Trebuchet MS"/>
              </a:rPr>
              <a:t>Uno o più amministratori dell’ETS o in mancanza i componenti dell’organo di controllo;</a:t>
            </a:r>
          </a:p>
          <a:p>
            <a:pPr lvl="0" algn="just">
              <a:buFont typeface="+mj-lt"/>
              <a:buAutoNum type="alphaLcParenR"/>
            </a:pPr>
            <a:r>
              <a:rPr lang="it-IT" sz="1400" dirty="0" smtClean="0">
                <a:latin typeface="Trebuchet MS" pitchFamily="34" charset="0"/>
                <a:cs typeface="Trebuchet MS"/>
              </a:rPr>
              <a:t>Un professionista iscritto nella sezione A </a:t>
            </a:r>
            <a:r>
              <a:rPr lang="it-IT" sz="1400" dirty="0" smtClean="0">
                <a:latin typeface="Trebuchet MS" panose="020B0603020202020204" pitchFamily="34" charset="0"/>
              </a:rPr>
              <a:t>dell'Albo </a:t>
            </a:r>
            <a:r>
              <a:rPr lang="it-IT" sz="1400" dirty="0">
                <a:latin typeface="Trebuchet MS" panose="020B0603020202020204" pitchFamily="34" charset="0"/>
              </a:rPr>
              <a:t>dei dottori commercialisti e degli esperti </a:t>
            </a:r>
            <a:r>
              <a:rPr lang="it-IT" sz="1400" dirty="0" smtClean="0">
                <a:latin typeface="Trebuchet MS" panose="020B0603020202020204" pitchFamily="34" charset="0"/>
              </a:rPr>
              <a:t>contabili limitatamente al deposito atti e con </a:t>
            </a:r>
            <a:r>
              <a:rPr lang="it-IT" sz="1400" b="1" dirty="0" smtClean="0">
                <a:latin typeface="Trebuchet MS" panose="020B0603020202020204" pitchFamily="34" charset="0"/>
              </a:rPr>
              <a:t>esclusione</a:t>
            </a:r>
            <a:r>
              <a:rPr lang="it-IT" sz="1400" dirty="0" smtClean="0">
                <a:latin typeface="Trebuchet MS" panose="020B0603020202020204" pitchFamily="34" charset="0"/>
              </a:rPr>
              <a:t> dell’aggiornamento delle informazioni.</a:t>
            </a:r>
            <a:endParaRPr lang="it-IT" sz="1400" dirty="0" smtClean="0">
              <a:latin typeface="Trebuchet MS" pitchFamily="34" charset="0"/>
              <a:cs typeface="Trebuchet MS"/>
            </a:endParaRPr>
          </a:p>
          <a:p>
            <a:pPr lvl="0" algn="just">
              <a:buFont typeface="+mj-lt"/>
              <a:buAutoNum type="alphaLcParenR"/>
            </a:pPr>
            <a:endParaRPr lang="it-IT" sz="1400" dirty="0">
              <a:solidFill>
                <a:srgbClr val="3333CC"/>
              </a:solidFill>
              <a:latin typeface="Trebuchet MS" pitchFamily="34" charset="0"/>
              <a:cs typeface="Trebuchet MS"/>
            </a:endParaRPr>
          </a:p>
          <a:p>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65</a:t>
            </a:fld>
            <a:endParaRPr lang="it-IT">
              <a:solidFill>
                <a:prstClr val="black">
                  <a:tint val="75000"/>
                </a:prstClr>
              </a:solidFill>
            </a:endParaRPr>
          </a:p>
        </p:txBody>
      </p:sp>
    </p:spTree>
    <p:extLst>
      <p:ext uri="{BB962C8B-B14F-4D97-AF65-F5344CB8AC3E}">
        <p14:creationId xmlns:p14="http://schemas.microsoft.com/office/powerpoint/2010/main" val="42389753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buNone/>
            </a:pPr>
            <a:r>
              <a:rPr lang="it-IT" sz="1500" b="1" u="sng" dirty="0" smtClean="0">
                <a:solidFill>
                  <a:srgbClr val="3333CC"/>
                </a:solidFill>
                <a:latin typeface="Trebuchet MS" pitchFamily="34" charset="0"/>
                <a:cs typeface="Trebuchet MS"/>
              </a:rPr>
              <a:t>TERMINI PER IL DEPOSITO DEI DOCUMENTI – D.M. 106/2020, ART. 20</a:t>
            </a:r>
          </a:p>
          <a:p>
            <a:pPr marL="0" lvl="0" indent="0" algn="just">
              <a:buNone/>
            </a:pPr>
            <a:endParaRPr lang="it-IT" sz="1500" b="1" u="sng" dirty="0" smtClean="0">
              <a:solidFill>
                <a:srgbClr val="3333CC"/>
              </a:solidFill>
              <a:latin typeface="Trebuchet MS" pitchFamily="34" charset="0"/>
            </a:endParaRPr>
          </a:p>
          <a:p>
            <a:pPr marL="0" lvl="0" indent="0" algn="just">
              <a:buNone/>
            </a:pPr>
            <a:endParaRPr lang="it-IT" sz="1500" b="1" u="sng" dirty="0">
              <a:solidFill>
                <a:srgbClr val="3333CC"/>
              </a:solidFill>
              <a:latin typeface="Trebuchet MS" pitchFamily="34" charset="0"/>
              <a:cs typeface="Trebuchet MS"/>
            </a:endParaRPr>
          </a:p>
          <a:p>
            <a:pPr lvl="0" algn="just">
              <a:buFont typeface="+mj-lt"/>
              <a:buAutoNum type="arabicPeriod"/>
            </a:pPr>
            <a:r>
              <a:rPr lang="it-IT" sz="1400" dirty="0" smtClean="0">
                <a:latin typeface="Trebuchet MS" pitchFamily="34" charset="0"/>
                <a:cs typeface="Trebuchet MS"/>
              </a:rPr>
              <a:t>Il bilancio, i rendiconti delle raccolte fondi e ove previsto il bilancio sociale sono depositati entro il 30 giugno di ogni anno.</a:t>
            </a:r>
          </a:p>
          <a:p>
            <a:pPr lvl="0" algn="just">
              <a:buFont typeface="+mj-lt"/>
              <a:buAutoNum type="arabicPeriod"/>
            </a:pPr>
            <a:endParaRPr lang="it-IT" sz="1400" dirty="0" smtClean="0">
              <a:latin typeface="Trebuchet MS" pitchFamily="34" charset="0"/>
              <a:cs typeface="Trebuchet MS"/>
            </a:endParaRPr>
          </a:p>
          <a:p>
            <a:pPr lvl="0" algn="just">
              <a:buFont typeface="+mj-lt"/>
              <a:buAutoNum type="arabicPeriod"/>
            </a:pPr>
            <a:r>
              <a:rPr lang="it-IT" sz="1400" dirty="0" smtClean="0">
                <a:latin typeface="Trebuchet MS" pitchFamily="34" charset="0"/>
                <a:cs typeface="Trebuchet MS"/>
              </a:rPr>
              <a:t>Gli ulteriori atti, nonché le informazioni di cui all’articolo 8, comma 6, lettere da b) a n) (vedi slide 9-11) sono depositate e aggiornate entro trenta giorni decorrenti dalla modifica.</a:t>
            </a:r>
          </a:p>
          <a:p>
            <a:pPr lvl="0" algn="just">
              <a:buFont typeface="+mj-lt"/>
              <a:buAutoNum type="arabicPeriod"/>
            </a:pPr>
            <a:endParaRPr lang="it-IT" sz="1400" dirty="0">
              <a:latin typeface="Trebuchet MS" pitchFamily="34" charset="0"/>
              <a:cs typeface="Trebuchet MS"/>
            </a:endParaRPr>
          </a:p>
          <a:p>
            <a:pPr lvl="0" algn="just">
              <a:buFont typeface="+mj-lt"/>
              <a:buAutoNum type="arabicPeriod"/>
            </a:pPr>
            <a:r>
              <a:rPr lang="it-IT" sz="1400" b="1" dirty="0" smtClean="0">
                <a:latin typeface="Trebuchet MS" pitchFamily="34" charset="0"/>
                <a:cs typeface="Trebuchet MS"/>
              </a:rPr>
              <a:t>Nel caso di perdita della natura non commerciale dell’ente </a:t>
            </a:r>
            <a:r>
              <a:rPr lang="it-IT" sz="1400" b="1" u="sng" dirty="0" smtClean="0">
                <a:latin typeface="Trebuchet MS" pitchFamily="34" charset="0"/>
                <a:cs typeface="Trebuchet MS"/>
              </a:rPr>
              <a:t>i trenta giorni decorrono dalla chiusura del periodo d’imposta nel quale si è verificata. </a:t>
            </a:r>
          </a:p>
          <a:p>
            <a:pPr lvl="0" algn="just">
              <a:buFont typeface="+mj-lt"/>
              <a:buAutoNum type="arabicPeriod"/>
            </a:pPr>
            <a:endParaRPr lang="it-IT" sz="1400" b="1" u="sng" dirty="0" smtClean="0">
              <a:latin typeface="Trebuchet MS" pitchFamily="34" charset="0"/>
              <a:cs typeface="Trebuchet MS"/>
            </a:endParaRPr>
          </a:p>
          <a:p>
            <a:pPr lvl="0" algn="just">
              <a:buFont typeface="+mj-lt"/>
              <a:buAutoNum type="arabicPeriod"/>
            </a:pPr>
            <a:r>
              <a:rPr lang="it-IT" sz="1400" dirty="0" smtClean="0">
                <a:latin typeface="Trebuchet MS" pitchFamily="34" charset="0"/>
                <a:cs typeface="Trebuchet MS"/>
              </a:rPr>
              <a:t>Le ODV e le APS devono aggiornare annualmente entro il 30 giugno di ogni anno (con riferimento al 31 dicembre precedente) le informazioni riguardanti il numero dei soci degli associati (Art. 8, c. 6, </a:t>
            </a:r>
            <a:r>
              <a:rPr lang="it-IT" sz="1400" dirty="0" err="1" smtClean="0">
                <a:latin typeface="Trebuchet MS" pitchFamily="34" charset="0"/>
                <a:cs typeface="Trebuchet MS"/>
              </a:rPr>
              <a:t>lett</a:t>
            </a:r>
            <a:r>
              <a:rPr lang="it-IT" sz="1400" dirty="0" smtClean="0">
                <a:latin typeface="Trebuchet MS" pitchFamily="34" charset="0"/>
                <a:cs typeface="Trebuchet MS"/>
              </a:rPr>
              <a:t> r)). In caso di riduzione degli associati al di sotto del limite minimo previsto, l’aggiornamento dell’informazione deve essere fatto entro trenta giorni dal verificarsi dell’evento. </a:t>
            </a:r>
          </a:p>
          <a:p>
            <a:pPr lvl="0" algn="just">
              <a:buFont typeface="+mj-lt"/>
              <a:buAutoNum type="arabicPeriod"/>
            </a:pPr>
            <a:endParaRPr lang="it-IT" sz="1400" b="1" u="sng" dirty="0" smtClean="0">
              <a:latin typeface="Trebuchet MS" pitchFamily="34" charset="0"/>
              <a:cs typeface="Trebuchet MS"/>
            </a:endParaRPr>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66</a:t>
            </a:fld>
            <a:endParaRPr lang="it-IT">
              <a:solidFill>
                <a:prstClr val="black">
                  <a:tint val="75000"/>
                </a:prstClr>
              </a:solidFill>
            </a:endParaRPr>
          </a:p>
        </p:txBody>
      </p:sp>
    </p:spTree>
    <p:extLst>
      <p:ext uri="{BB962C8B-B14F-4D97-AF65-F5344CB8AC3E}">
        <p14:creationId xmlns:p14="http://schemas.microsoft.com/office/powerpoint/2010/main" val="35800565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buNone/>
            </a:pPr>
            <a:r>
              <a:rPr lang="it-IT" sz="1500" b="1" u="sng" dirty="0" smtClean="0">
                <a:solidFill>
                  <a:srgbClr val="3333CC"/>
                </a:solidFill>
                <a:latin typeface="Trebuchet MS" pitchFamily="34" charset="0"/>
                <a:cs typeface="Trebuchet MS"/>
              </a:rPr>
              <a:t>PERDITA DELLA QUALIFICA DI ENTE NON COMMERCIALE – D.M. 106/2020, ART. 20</a:t>
            </a:r>
          </a:p>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solidFill>
                <a:srgbClr val="3333CC"/>
              </a:solidFill>
              <a:latin typeface="Trebuchet MS" pitchFamily="34" charset="0"/>
              <a:cs typeface="Trebuchet MS"/>
            </a:endParaRPr>
          </a:p>
          <a:p>
            <a:pPr marL="0" lvl="0" indent="0" algn="just">
              <a:buNone/>
            </a:pPr>
            <a:r>
              <a:rPr lang="it-IT" sz="1400" dirty="0" smtClean="0">
                <a:latin typeface="Trebuchet MS" pitchFamily="34" charset="0"/>
                <a:cs typeface="Trebuchet MS"/>
              </a:rPr>
              <a:t>La perdita della natura commerciale, ipotizzando un periodo d’imposta chiuso al 31/12, deve essere comunicata entro 30 giorni, quindi entro il 30/01 successivo.</a:t>
            </a:r>
          </a:p>
          <a:p>
            <a:pPr marL="0" lvl="0" indent="0" algn="just">
              <a:buNone/>
            </a:pPr>
            <a:endParaRPr lang="it-IT" sz="1400" dirty="0" smtClean="0">
              <a:latin typeface="Trebuchet MS" pitchFamily="34" charset="0"/>
              <a:cs typeface="Trebuchet MS"/>
            </a:endParaRPr>
          </a:p>
          <a:p>
            <a:pPr marL="0" lvl="0" indent="0" algn="just">
              <a:buNone/>
            </a:pPr>
            <a:r>
              <a:rPr lang="it-IT" sz="1400" dirty="0" smtClean="0">
                <a:latin typeface="Trebuchet MS" pitchFamily="34" charset="0"/>
                <a:cs typeface="Trebuchet MS"/>
              </a:rPr>
              <a:t>In caso di inadempimento ai termini previsti, il competente Ufficio del RUNTS diffida l’ente ad adempiere assegnando un </a:t>
            </a:r>
            <a:r>
              <a:rPr lang="it-IT" sz="1400" u="sng" dirty="0" smtClean="0">
                <a:latin typeface="Trebuchet MS" pitchFamily="34" charset="0"/>
                <a:cs typeface="Trebuchet MS"/>
              </a:rPr>
              <a:t>termine non superiore a 180 giorni </a:t>
            </a:r>
            <a:r>
              <a:rPr lang="it-IT" sz="1400" dirty="0" smtClean="0">
                <a:latin typeface="Trebuchet MS" pitchFamily="34" charset="0"/>
                <a:cs typeface="Trebuchet MS"/>
              </a:rPr>
              <a:t>e specificando che </a:t>
            </a:r>
            <a:r>
              <a:rPr lang="it-IT" sz="1400" b="1" u="sng" dirty="0" smtClean="0">
                <a:latin typeface="Trebuchet MS" pitchFamily="34" charset="0"/>
                <a:cs typeface="Trebuchet MS"/>
              </a:rPr>
              <a:t>in mancata ottemperanza l’Ufficio dovrà adottare un provvedimento di cancellazione dal RUNTS</a:t>
            </a:r>
            <a:r>
              <a:rPr lang="it-IT" sz="1400" dirty="0" smtClean="0">
                <a:latin typeface="Trebuchet MS" pitchFamily="34" charset="0"/>
                <a:cs typeface="Trebuchet MS"/>
              </a:rPr>
              <a:t>.</a:t>
            </a:r>
          </a:p>
          <a:p>
            <a:pPr marL="0" lvl="0" indent="0" algn="just">
              <a:buNone/>
            </a:pPr>
            <a:endParaRPr lang="it-IT" sz="1400" dirty="0">
              <a:latin typeface="Trebuchet MS" pitchFamily="34" charset="0"/>
              <a:cs typeface="Trebuchet MS"/>
            </a:endParaRPr>
          </a:p>
          <a:p>
            <a:pPr marL="0" lvl="0" indent="0" algn="just">
              <a:buNone/>
            </a:pPr>
            <a:r>
              <a:rPr lang="it-IT" sz="1400" dirty="0" smtClean="0">
                <a:latin typeface="Trebuchet MS" pitchFamily="34" charset="0"/>
                <a:cs typeface="Trebuchet MS"/>
              </a:rPr>
              <a:t>In caso di mancata comunicazione gli amministratori ne rispondo personalmente ai sensi dell’articolo 2630 del Codice Civile.</a:t>
            </a:r>
            <a:endParaRPr lang="it-IT" sz="1400" dirty="0">
              <a:latin typeface="Trebuchet MS" pitchFamily="34" charset="0"/>
              <a:cs typeface="Trebuchet MS"/>
            </a:endParaRPr>
          </a:p>
          <a:p>
            <a:pPr marL="0" lvl="0" indent="0" algn="just">
              <a:buNone/>
            </a:pPr>
            <a:endParaRPr lang="it-IT" sz="1400" dirty="0">
              <a:solidFill>
                <a:srgbClr val="3333CC"/>
              </a:solidFill>
              <a:latin typeface="Trebuchet MS" pitchFamily="34" charset="0"/>
              <a:cs typeface="Trebuchet MS"/>
            </a:endParaRPr>
          </a:p>
          <a:p>
            <a:pPr marL="0" lvl="0" indent="0" algn="just">
              <a:buNone/>
            </a:pPr>
            <a:endParaRPr lang="it-IT" sz="1400" dirty="0">
              <a:solidFill>
                <a:srgbClr val="3333CC"/>
              </a:solidFill>
              <a:latin typeface="Trebuchet MS" pitchFamily="34" charset="0"/>
              <a:cs typeface="Trebuchet MS"/>
            </a:endParaRPr>
          </a:p>
          <a:p>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67</a:t>
            </a:fld>
            <a:endParaRPr lang="it-IT">
              <a:solidFill>
                <a:prstClr val="black">
                  <a:tint val="75000"/>
                </a:prstClr>
              </a:solidFill>
            </a:endParaRPr>
          </a:p>
        </p:txBody>
      </p:sp>
    </p:spTree>
    <p:extLst>
      <p:ext uri="{BB962C8B-B14F-4D97-AF65-F5344CB8AC3E}">
        <p14:creationId xmlns:p14="http://schemas.microsoft.com/office/powerpoint/2010/main" val="206980297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algn="just">
              <a:buNone/>
            </a:pPr>
            <a:r>
              <a:rPr lang="it-IT" sz="1500" b="1" u="sng" dirty="0">
                <a:solidFill>
                  <a:srgbClr val="3333CC"/>
                </a:solidFill>
                <a:latin typeface="Trebuchet MS" pitchFamily="34" charset="0"/>
                <a:cs typeface="Trebuchet MS"/>
              </a:rPr>
              <a:t>PERDITA DELLA QUALIFICA DI ENTE NON </a:t>
            </a:r>
            <a:r>
              <a:rPr lang="it-IT" sz="1500" b="1" u="sng" dirty="0" smtClean="0">
                <a:solidFill>
                  <a:srgbClr val="3333CC"/>
                </a:solidFill>
                <a:latin typeface="Trebuchet MS" pitchFamily="34" charset="0"/>
                <a:cs typeface="Trebuchet MS"/>
              </a:rPr>
              <a:t>COMMERCIALE </a:t>
            </a:r>
            <a:r>
              <a:rPr lang="it-IT" sz="1500" b="1" u="sng" dirty="0" smtClean="0">
                <a:solidFill>
                  <a:srgbClr val="3333CC"/>
                </a:solidFill>
                <a:latin typeface="Trebuchet MS" pitchFamily="34" charset="0"/>
                <a:cs typeface="Trebuchet MS"/>
              </a:rPr>
              <a:t>– ART</a:t>
            </a:r>
            <a:r>
              <a:rPr lang="it-IT" sz="1500" b="1" u="sng" dirty="0" smtClean="0">
                <a:solidFill>
                  <a:srgbClr val="3333CC"/>
                </a:solidFill>
                <a:latin typeface="Trebuchet MS" pitchFamily="34" charset="0"/>
                <a:cs typeface="Trebuchet MS"/>
              </a:rPr>
              <a:t>. </a:t>
            </a:r>
            <a:r>
              <a:rPr lang="it-IT" sz="1500" b="1" u="sng" dirty="0" smtClean="0">
                <a:solidFill>
                  <a:srgbClr val="3333CC"/>
                </a:solidFill>
                <a:latin typeface="Trebuchet MS" pitchFamily="34" charset="0"/>
                <a:cs typeface="Trebuchet MS"/>
              </a:rPr>
              <a:t>79, c. 5-ter, CTS</a:t>
            </a:r>
            <a:endParaRPr lang="it-IT" sz="1500" b="1" u="sng" dirty="0" smtClean="0">
              <a:solidFill>
                <a:srgbClr val="3333CC"/>
              </a:solidFill>
              <a:latin typeface="Trebuchet MS" pitchFamily="34" charset="0"/>
              <a:cs typeface="Trebuchet MS"/>
            </a:endParaRPr>
          </a:p>
          <a:p>
            <a:pPr marL="0" lvl="0" indent="0" algn="just">
              <a:buNone/>
            </a:pPr>
            <a:endParaRPr lang="it-IT" sz="1500" b="1" u="sng" dirty="0">
              <a:solidFill>
                <a:srgbClr val="3333CC"/>
              </a:solidFill>
              <a:latin typeface="Trebuchet MS" pitchFamily="34" charset="0"/>
              <a:cs typeface="Trebuchet MS"/>
            </a:endParaRPr>
          </a:p>
          <a:p>
            <a:pPr marL="0" lvl="0" indent="0" algn="just">
              <a:buNone/>
            </a:pPr>
            <a:endParaRPr lang="it-IT" sz="1500" b="1" u="sng" dirty="0" smtClean="0">
              <a:solidFill>
                <a:srgbClr val="3333CC"/>
              </a:solidFill>
              <a:latin typeface="Trebuchet MS" pitchFamily="34" charset="0"/>
              <a:cs typeface="Trebuchet MS"/>
            </a:endParaRPr>
          </a:p>
          <a:p>
            <a:pPr marL="0" lvl="0" indent="0" algn="just">
              <a:buNone/>
            </a:pPr>
            <a:r>
              <a:rPr lang="it-IT" sz="1400" dirty="0" smtClean="0">
                <a:latin typeface="Trebuchet MS" pitchFamily="34" charset="0"/>
                <a:cs typeface="Trebuchet MS"/>
              </a:rPr>
              <a:t>Considerando l’articolo 79, comma 5-</a:t>
            </a:r>
            <a:r>
              <a:rPr lang="it-IT" sz="1400" i="1" dirty="0" smtClean="0">
                <a:latin typeface="Trebuchet MS" pitchFamily="34" charset="0"/>
                <a:cs typeface="Trebuchet MS"/>
              </a:rPr>
              <a:t>ter</a:t>
            </a:r>
            <a:r>
              <a:rPr lang="it-IT" sz="1400" dirty="0" smtClean="0">
                <a:latin typeface="Trebuchet MS" pitchFamily="34" charset="0"/>
                <a:cs typeface="Trebuchet MS"/>
              </a:rPr>
              <a:t>, del Codice del Terzo </a:t>
            </a:r>
            <a:r>
              <a:rPr lang="it-IT" sz="1400" dirty="0">
                <a:latin typeface="Trebuchet MS" pitchFamily="34" charset="0"/>
                <a:cs typeface="Trebuchet MS"/>
              </a:rPr>
              <a:t>settore: «Il mutamento della qualifica, da ente di terzo settore non commerciale a ente di terzo settore commerciale, opera </a:t>
            </a:r>
            <a:r>
              <a:rPr lang="it-IT" sz="1400" b="1" u="sng" dirty="0">
                <a:latin typeface="Trebuchet MS" pitchFamily="34" charset="0"/>
                <a:cs typeface="Trebuchet MS"/>
              </a:rPr>
              <a:t>a partire dal periodo d’imposta in cui l’ente assume natura </a:t>
            </a:r>
            <a:r>
              <a:rPr lang="it-IT" sz="1400" b="1" u="sng" dirty="0" smtClean="0">
                <a:latin typeface="Trebuchet MS" pitchFamily="34" charset="0"/>
                <a:cs typeface="Trebuchet MS"/>
              </a:rPr>
              <a:t>commerciale</a:t>
            </a:r>
            <a:r>
              <a:rPr lang="it-IT" sz="1400" dirty="0" smtClean="0">
                <a:latin typeface="Trebuchet MS" pitchFamily="34" charset="0"/>
                <a:cs typeface="Trebuchet MS"/>
              </a:rPr>
              <a:t>»</a:t>
            </a:r>
          </a:p>
          <a:p>
            <a:pPr marL="0" lvl="0" indent="0" algn="just">
              <a:buNone/>
            </a:pPr>
            <a:endParaRPr lang="it-IT" sz="1400" dirty="0">
              <a:latin typeface="Trebuchet MS" pitchFamily="34" charset="0"/>
              <a:cs typeface="Trebuchet MS"/>
            </a:endParaRPr>
          </a:p>
          <a:p>
            <a:pPr marL="0" lvl="0" indent="0" algn="just">
              <a:buNone/>
            </a:pPr>
            <a:r>
              <a:rPr lang="it-IT" sz="1400" dirty="0" smtClean="0">
                <a:latin typeface="Trebuchet MS" pitchFamily="34" charset="0"/>
                <a:cs typeface="Trebuchet MS"/>
              </a:rPr>
              <a:t>Notevoli complicanze in capo agli ETS che perdono la natura non commerciale. </a:t>
            </a:r>
          </a:p>
          <a:p>
            <a:pPr marL="0" lvl="0" indent="0" algn="just">
              <a:buNone/>
            </a:pPr>
            <a:r>
              <a:rPr lang="it-IT" sz="1400" dirty="0" smtClean="0">
                <a:latin typeface="Trebuchet MS" pitchFamily="34" charset="0"/>
                <a:cs typeface="Trebuchet MS"/>
              </a:rPr>
              <a:t>Il rischio è di dover riqualificare, in un ottica commerciale, un esercizio interamente considerato non commerciale.</a:t>
            </a:r>
          </a:p>
          <a:p>
            <a:pPr marL="0" lvl="0" indent="0" algn="just">
              <a:buNone/>
            </a:pPr>
            <a:endParaRPr lang="it-IT" sz="1400" dirty="0">
              <a:latin typeface="Trebuchet MS" pitchFamily="34" charset="0"/>
              <a:cs typeface="Trebuchet MS"/>
            </a:endParaRPr>
          </a:p>
          <a:p>
            <a:pPr marL="0" lvl="0" indent="0" algn="just">
              <a:buNone/>
            </a:pPr>
            <a:r>
              <a:rPr lang="it-IT" sz="1400" b="1" u="sng" dirty="0" smtClean="0">
                <a:latin typeface="Trebuchet MS" pitchFamily="34" charset="0"/>
                <a:cs typeface="Trebuchet MS"/>
              </a:rPr>
              <a:t>NB: La perdita della natura non commerciale non comporta la cancellazione dal RUNTS. </a:t>
            </a:r>
            <a:endParaRPr lang="it-IT" sz="1400" b="1" u="sng" dirty="0">
              <a:latin typeface="Trebuchet MS" pitchFamily="34" charset="0"/>
              <a:cs typeface="Trebuchet MS"/>
            </a:endParaRPr>
          </a:p>
          <a:p>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68</a:t>
            </a:fld>
            <a:endParaRPr lang="it-IT">
              <a:solidFill>
                <a:prstClr val="black">
                  <a:tint val="75000"/>
                </a:prstClr>
              </a:solidFill>
            </a:endParaRPr>
          </a:p>
        </p:txBody>
      </p:sp>
    </p:spTree>
    <p:extLst>
      <p:ext uri="{BB962C8B-B14F-4D97-AF65-F5344CB8AC3E}">
        <p14:creationId xmlns:p14="http://schemas.microsoft.com/office/powerpoint/2010/main" val="350268001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a:xfrm>
            <a:off x="457200" y="3284984"/>
            <a:ext cx="8229600" cy="2841179"/>
          </a:xfrm>
        </p:spPr>
        <p:txBody>
          <a:bodyPr/>
          <a:lstStyle/>
          <a:p>
            <a:pPr marL="0" indent="0" algn="ctr">
              <a:buNone/>
            </a:pPr>
            <a:r>
              <a:rPr lang="it-IT" dirty="0" smtClean="0"/>
              <a:t>6. IL CINQUE PER MILLE</a:t>
            </a:r>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69</a:t>
            </a:fld>
            <a:endParaRPr lang="it-IT">
              <a:solidFill>
                <a:prstClr val="black">
                  <a:tint val="75000"/>
                </a:prstClr>
              </a:solidFill>
            </a:endParaRPr>
          </a:p>
        </p:txBody>
      </p:sp>
    </p:spTree>
    <p:extLst>
      <p:ext uri="{BB962C8B-B14F-4D97-AF65-F5344CB8AC3E}">
        <p14:creationId xmlns:p14="http://schemas.microsoft.com/office/powerpoint/2010/main" val="878921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contenuto 2"/>
          <p:cNvSpPr>
            <a:spLocks noGrp="1"/>
          </p:cNvSpPr>
          <p:nvPr>
            <p:ph idx="1"/>
          </p:nvPr>
        </p:nvSpPr>
        <p:spPr/>
        <p:txBody>
          <a:bodyPr>
            <a:normAutofit/>
          </a:bodyPr>
          <a:lstStyle/>
          <a:p>
            <a:pPr marL="0" lvl="0" indent="0" algn="just">
              <a:lnSpc>
                <a:spcPct val="90000"/>
              </a:lnSpc>
              <a:buNone/>
            </a:pPr>
            <a:r>
              <a:rPr lang="it-IT" altLang="it-IT" sz="1500" b="1" u="sng" dirty="0" smtClean="0">
                <a:solidFill>
                  <a:srgbClr val="3333CC"/>
                </a:solidFill>
                <a:latin typeface="Trebuchet MS" pitchFamily="34" charset="0"/>
                <a:cs typeface="Trebuchet MS"/>
              </a:rPr>
              <a:t>LA DOMANDA DI ISCRIZIONE – ART. 8 D.M. 106/2020</a:t>
            </a:r>
            <a:endParaRPr lang="it-IT" altLang="it-IT" sz="1500" dirty="0">
              <a:latin typeface="Trebuchet MS" panose="020B0603020202020204" pitchFamily="34" charset="0"/>
              <a:cs typeface="Trebuchet MS"/>
            </a:endParaRPr>
          </a:p>
          <a:p>
            <a:pPr marL="0" lvl="0" indent="0" algn="just">
              <a:lnSpc>
                <a:spcPct val="90000"/>
              </a:lnSpc>
              <a:buNone/>
            </a:pPr>
            <a:endParaRPr lang="it-IT" altLang="it-IT" sz="1500" b="1" u="sng" dirty="0" smtClean="0">
              <a:solidFill>
                <a:srgbClr val="3333CC"/>
              </a:solidFill>
              <a:latin typeface="Trebuchet MS" panose="020B0603020202020204" pitchFamily="34" charset="0"/>
              <a:cs typeface="Trebuchet MS"/>
            </a:endParaRPr>
          </a:p>
          <a:p>
            <a:endParaRPr lang="it-IT" sz="1400" dirty="0"/>
          </a:p>
          <a:p>
            <a:pPr marL="0" indent="0">
              <a:buNone/>
            </a:pPr>
            <a:r>
              <a:rPr lang="it-IT" sz="1400" dirty="0">
                <a:latin typeface="Trebuchet MS" panose="020B0603020202020204" pitchFamily="34" charset="0"/>
              </a:rPr>
              <a:t>La domanda di iscrizione nel </a:t>
            </a:r>
            <a:r>
              <a:rPr lang="it-IT" sz="1400" dirty="0" smtClean="0">
                <a:latin typeface="Trebuchet MS" panose="020B0603020202020204" pitchFamily="34" charset="0"/>
              </a:rPr>
              <a:t>RUNTS </a:t>
            </a:r>
            <a:r>
              <a:rPr lang="it-IT" sz="1400" dirty="0">
                <a:latin typeface="Trebuchet MS" panose="020B0603020202020204" pitchFamily="34" charset="0"/>
              </a:rPr>
              <a:t>è presentata dal rappresentante legale dell'ente o, su mandato di quest’ultimo, dal rappresentante legale della rete associativa cui l'ente aderisce</a:t>
            </a:r>
            <a:r>
              <a:rPr lang="it-IT" sz="1400" b="1" dirty="0">
                <a:latin typeface="Trebuchet MS" panose="020B0603020202020204" pitchFamily="34" charset="0"/>
              </a:rPr>
              <a:t>. </a:t>
            </a:r>
            <a:r>
              <a:rPr lang="it-IT" sz="1400" dirty="0">
                <a:latin typeface="Trebuchet MS" panose="020B0603020202020204" pitchFamily="34" charset="0"/>
              </a:rPr>
              <a:t>Nel secondo caso il mandato è allegato alla domanda unitamente all’attestazione di adesione dell’ente interessato alla rete associativa rilasciata dal rappresentante legale di quest’ultima. </a:t>
            </a:r>
            <a:endParaRPr lang="it-IT" sz="1400" dirty="0" smtClean="0">
              <a:latin typeface="Trebuchet MS" panose="020B0603020202020204" pitchFamily="34" charset="0"/>
            </a:endParaRPr>
          </a:p>
          <a:p>
            <a:pPr marL="0" indent="0">
              <a:buNone/>
            </a:pPr>
            <a:endParaRPr lang="it-IT" sz="1400" dirty="0"/>
          </a:p>
          <a:p>
            <a:pPr marL="0" indent="0">
              <a:buNone/>
            </a:pPr>
            <a:r>
              <a:rPr lang="it-IT" sz="1400" dirty="0">
                <a:latin typeface="Trebuchet MS" panose="020B0603020202020204" pitchFamily="34" charset="0"/>
              </a:rPr>
              <a:t>La domanda di iscrizione è presentata all'Ufficio del Registro unico nazionale della Regione o della Provincia autonoma in cui l'ente ha la sede </a:t>
            </a:r>
            <a:r>
              <a:rPr lang="it-IT" sz="1400" dirty="0" smtClean="0">
                <a:latin typeface="Trebuchet MS" panose="020B0603020202020204" pitchFamily="34" charset="0"/>
              </a:rPr>
              <a:t>legale.</a:t>
            </a:r>
          </a:p>
          <a:p>
            <a:pPr marL="0" indent="0">
              <a:buNone/>
            </a:pPr>
            <a:endParaRPr lang="it-IT" sz="1400" dirty="0">
              <a:latin typeface="Trebuchet MS" panose="020B0603020202020204" pitchFamily="34" charset="0"/>
            </a:endParaRPr>
          </a:p>
          <a:p>
            <a:pPr marL="0" indent="0">
              <a:buNone/>
            </a:pPr>
            <a:r>
              <a:rPr lang="it-IT" sz="1400" dirty="0" smtClean="0">
                <a:latin typeface="Trebuchet MS" panose="020B0603020202020204" pitchFamily="34" charset="0"/>
              </a:rPr>
              <a:t> </a:t>
            </a:r>
            <a:endParaRPr lang="it-IT" sz="1400" dirty="0">
              <a:latin typeface="Trebuchet MS" panose="020B0603020202020204" pitchFamily="34" charset="0"/>
            </a:endParaRPr>
          </a:p>
          <a:p>
            <a:pPr marL="0" indent="0">
              <a:buNone/>
            </a:pPr>
            <a:endParaRPr lang="it-IT" sz="1400" dirty="0">
              <a:latin typeface="Trebuchet MS" panose="020B0603020202020204" pitchFamily="34" charset="0"/>
            </a:endParaRPr>
          </a:p>
          <a:p>
            <a:pPr marL="0" indent="0">
              <a:buNone/>
            </a:pPr>
            <a:endParaRPr lang="it-IT" sz="1400" dirty="0">
              <a:latin typeface="Trebuchet MS" panose="020B0603020202020204" pitchFamily="34" charset="0"/>
            </a:endParaRPr>
          </a:p>
          <a:p>
            <a:pPr marL="0" lvl="0" indent="0" algn="just">
              <a:lnSpc>
                <a:spcPct val="90000"/>
              </a:lnSpc>
              <a:buNone/>
            </a:pPr>
            <a:endParaRPr lang="it-IT" altLang="it-IT" sz="1400" dirty="0">
              <a:solidFill>
                <a:srgbClr val="3333CC"/>
              </a:solidFill>
              <a:latin typeface="Trebuchet MS" pitchFamily="34" charset="0"/>
              <a:cs typeface="Trebuchet MS"/>
            </a:endParaRPr>
          </a:p>
        </p:txBody>
      </p:sp>
      <p:sp>
        <p:nvSpPr>
          <p:cNvPr id="10" name="Segnaposto piè di pagina 9"/>
          <p:cNvSpPr>
            <a:spLocks noGrp="1"/>
          </p:cNvSpPr>
          <p:nvPr>
            <p:ph type="ftr" sz="quarter" idx="11"/>
          </p:nvPr>
        </p:nvSpPr>
        <p:spPr/>
        <p:txBody>
          <a:bodyPr/>
          <a:lstStyle/>
          <a:p>
            <a:r>
              <a:rPr lang="it-IT" smtClean="0"/>
              <a:t>STUDIO MONTANELLI</a:t>
            </a:r>
            <a:endParaRPr lang="it-IT"/>
          </a:p>
        </p:txBody>
      </p:sp>
      <p:sp>
        <p:nvSpPr>
          <p:cNvPr id="11" name="Segnaposto numero diapositiva 10"/>
          <p:cNvSpPr>
            <a:spLocks noGrp="1"/>
          </p:cNvSpPr>
          <p:nvPr>
            <p:ph type="sldNum" sz="quarter" idx="12"/>
          </p:nvPr>
        </p:nvSpPr>
        <p:spPr/>
        <p:txBody>
          <a:bodyPr/>
          <a:lstStyle/>
          <a:p>
            <a:fld id="{3A722DC0-83A0-41F4-8BCA-3233C32B7CCC}" type="slidenum">
              <a:rPr lang="it-IT" smtClean="0"/>
              <a:t>7</a:t>
            </a:fld>
            <a:endParaRPr lang="it-IT"/>
          </a:p>
        </p:txBody>
      </p:sp>
    </p:spTree>
    <p:extLst>
      <p:ext uri="{BB962C8B-B14F-4D97-AF65-F5344CB8AC3E}">
        <p14:creationId xmlns:p14="http://schemas.microsoft.com/office/powerpoint/2010/main" val="175819661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normAutofit/>
          </a:bodyPr>
          <a:lstStyle/>
          <a:p>
            <a:pPr marL="0" lvl="0" indent="0" defTabSz="457200">
              <a:buClr>
                <a:srgbClr val="152460"/>
              </a:buClr>
              <a:buSzPct val="122000"/>
              <a:buNone/>
            </a:pPr>
            <a:r>
              <a:rPr lang="it-IT" sz="1600" b="1" u="sng" dirty="0">
                <a:solidFill>
                  <a:srgbClr val="3333CC"/>
                </a:solidFill>
                <a:latin typeface="Trebuchet MS" pitchFamily="34" charset="0"/>
                <a:cs typeface="Trebuchet MS"/>
              </a:rPr>
              <a:t>Il 5x1000 (d.lgs. 111/2017)</a:t>
            </a:r>
          </a:p>
          <a:p>
            <a:pPr marL="0" lvl="0" indent="0" defTabSz="457200">
              <a:buClr>
                <a:srgbClr val="152460"/>
              </a:buClr>
              <a:buSzPct val="122000"/>
              <a:buNone/>
            </a:pPr>
            <a:endParaRPr lang="it-IT" sz="1500" dirty="0">
              <a:solidFill>
                <a:srgbClr val="202020">
                  <a:lumMod val="90000"/>
                  <a:lumOff val="10000"/>
                </a:srgbClr>
              </a:solidFill>
              <a:latin typeface="Verdana"/>
            </a:endParaRPr>
          </a:p>
          <a:p>
            <a:pPr marL="0" lvl="0" indent="0" defTabSz="457200">
              <a:buClr>
                <a:srgbClr val="152460"/>
              </a:buClr>
              <a:buSzPct val="122000"/>
              <a:buNone/>
            </a:pPr>
            <a:r>
              <a:rPr lang="it-IT" sz="1400" dirty="0">
                <a:latin typeface="Trebuchet MS" pitchFamily="34" charset="0"/>
                <a:cs typeface="Trebuchet MS"/>
              </a:rPr>
              <a:t>In </a:t>
            </a:r>
            <a:r>
              <a:rPr lang="it-IT" sz="1400" dirty="0" smtClean="0">
                <a:latin typeface="Trebuchet MS" pitchFamily="34" charset="0"/>
                <a:cs typeface="Trebuchet MS"/>
              </a:rPr>
              <a:t>sintesi:</a:t>
            </a:r>
          </a:p>
          <a:p>
            <a:pPr marL="0" lvl="0" indent="0" defTabSz="457200">
              <a:buClr>
                <a:srgbClr val="152460"/>
              </a:buClr>
              <a:buSzPct val="122000"/>
              <a:buNone/>
            </a:pPr>
            <a:endParaRPr lang="it-IT" sz="1400" dirty="0">
              <a:latin typeface="Trebuchet MS" pitchFamily="34" charset="0"/>
              <a:cs typeface="Trebuchet MS"/>
            </a:endParaRPr>
          </a:p>
          <a:p>
            <a:pPr lvl="0" defTabSz="457200">
              <a:buClr>
                <a:srgbClr val="152460"/>
              </a:buClr>
              <a:buSzPct val="122000"/>
              <a:buFont typeface="Arial"/>
              <a:buChar char="•"/>
            </a:pPr>
            <a:r>
              <a:rPr lang="it-IT" sz="1400" dirty="0">
                <a:latin typeface="Trebuchet MS" pitchFamily="34" charset="0"/>
                <a:cs typeface="Trebuchet MS"/>
              </a:rPr>
              <a:t>Accesso al 5 per mille con l’iscrizione nel Registro Unico del Terzo </a:t>
            </a:r>
            <a:r>
              <a:rPr lang="it-IT" sz="1400" dirty="0" smtClean="0">
                <a:latin typeface="Trebuchet MS" pitchFamily="34" charset="0"/>
                <a:cs typeface="Trebuchet MS"/>
              </a:rPr>
              <a:t>Settore; </a:t>
            </a:r>
            <a:endParaRPr lang="it-IT" sz="1400" dirty="0">
              <a:latin typeface="Trebuchet MS" pitchFamily="34" charset="0"/>
              <a:cs typeface="Trebuchet MS"/>
            </a:endParaRPr>
          </a:p>
          <a:p>
            <a:pPr lvl="0" defTabSz="457200">
              <a:buClr>
                <a:srgbClr val="152460"/>
              </a:buClr>
              <a:buSzPct val="122000"/>
              <a:buFont typeface="Arial"/>
              <a:buChar char="•"/>
            </a:pPr>
            <a:r>
              <a:rPr lang="it-IT" sz="1400" dirty="0">
                <a:latin typeface="Trebuchet MS" pitchFamily="34" charset="0"/>
                <a:cs typeface="Trebuchet MS"/>
              </a:rPr>
              <a:t>Procedure di erogazione dei contributi più </a:t>
            </a:r>
            <a:r>
              <a:rPr lang="it-IT" sz="1400" dirty="0" smtClean="0">
                <a:latin typeface="Trebuchet MS" pitchFamily="34" charset="0"/>
                <a:cs typeface="Trebuchet MS"/>
              </a:rPr>
              <a:t>rapide;</a:t>
            </a:r>
            <a:endParaRPr lang="it-IT" sz="1400" dirty="0">
              <a:latin typeface="Trebuchet MS" pitchFamily="34" charset="0"/>
              <a:cs typeface="Trebuchet MS"/>
            </a:endParaRPr>
          </a:p>
          <a:p>
            <a:pPr lvl="0" defTabSz="457200">
              <a:buClr>
                <a:srgbClr val="152460"/>
              </a:buClr>
              <a:buSzPct val="122000"/>
              <a:buFont typeface="Arial"/>
              <a:buChar char="•"/>
            </a:pPr>
            <a:r>
              <a:rPr lang="it-IT" sz="1400" dirty="0">
                <a:latin typeface="Trebuchet MS" pitchFamily="34" charset="0"/>
                <a:cs typeface="Trebuchet MS"/>
              </a:rPr>
              <a:t>Soglie minime dell’importo erogabile sulla base delle scelte dei </a:t>
            </a:r>
            <a:r>
              <a:rPr lang="it-IT" sz="1400" dirty="0" smtClean="0">
                <a:latin typeface="Trebuchet MS" pitchFamily="34" charset="0"/>
                <a:cs typeface="Trebuchet MS"/>
              </a:rPr>
              <a:t>contribuenti;</a:t>
            </a:r>
            <a:endParaRPr lang="it-IT" sz="1400" dirty="0">
              <a:latin typeface="Trebuchet MS" pitchFamily="34" charset="0"/>
              <a:cs typeface="Trebuchet MS"/>
            </a:endParaRPr>
          </a:p>
          <a:p>
            <a:pPr lvl="0" defTabSz="457200">
              <a:buClr>
                <a:srgbClr val="152460"/>
              </a:buClr>
              <a:buSzPct val="122000"/>
              <a:buFont typeface="Arial"/>
              <a:buChar char="•"/>
            </a:pPr>
            <a:r>
              <a:rPr lang="it-IT" sz="1400" dirty="0">
                <a:latin typeface="Trebuchet MS" pitchFamily="34" charset="0"/>
                <a:cs typeface="Trebuchet MS"/>
              </a:rPr>
              <a:t>Trasparenza sulle informazioni relative all’utilizzo dei contributi </a:t>
            </a:r>
            <a:r>
              <a:rPr lang="it-IT" sz="1400" dirty="0" smtClean="0">
                <a:latin typeface="Trebuchet MS" pitchFamily="34" charset="0"/>
                <a:cs typeface="Trebuchet MS"/>
              </a:rPr>
              <a:t>ricevuti; </a:t>
            </a:r>
            <a:endParaRPr lang="it-IT" sz="1400" dirty="0">
              <a:latin typeface="Trebuchet MS" pitchFamily="34" charset="0"/>
              <a:cs typeface="Trebuchet MS"/>
            </a:endParaRPr>
          </a:p>
          <a:p>
            <a:pPr lvl="0" defTabSz="457200">
              <a:buClr>
                <a:srgbClr val="152460"/>
              </a:buClr>
              <a:buSzPct val="122000"/>
              <a:buFont typeface="Arial"/>
              <a:buChar char="•"/>
            </a:pPr>
            <a:r>
              <a:rPr lang="it-IT" sz="1400" dirty="0">
                <a:latin typeface="Trebuchet MS" pitchFamily="34" charset="0"/>
                <a:cs typeface="Trebuchet MS"/>
              </a:rPr>
              <a:t>Divieto di utilizzare le somme ricevute per coprire spese di pubblicità sostenute per campagne di sensibilizzazione alla destinazione del </a:t>
            </a:r>
            <a:r>
              <a:rPr lang="it-IT" sz="1400" dirty="0" smtClean="0">
                <a:latin typeface="Trebuchet MS" pitchFamily="34" charset="0"/>
                <a:cs typeface="Trebuchet MS"/>
              </a:rPr>
              <a:t>5x1000;</a:t>
            </a:r>
            <a:endParaRPr lang="it-IT" sz="1400" dirty="0">
              <a:latin typeface="Trebuchet MS" pitchFamily="34" charset="0"/>
              <a:cs typeface="Trebuchet MS"/>
            </a:endParaRPr>
          </a:p>
          <a:p>
            <a:pPr lvl="0" defTabSz="457200">
              <a:buClr>
                <a:srgbClr val="152460"/>
              </a:buClr>
              <a:buSzPct val="122000"/>
              <a:buFont typeface="Arial"/>
              <a:buChar char="•"/>
            </a:pPr>
            <a:r>
              <a:rPr lang="it-IT" sz="1400" dirty="0">
                <a:latin typeface="Trebuchet MS" pitchFamily="34" charset="0"/>
                <a:cs typeface="Trebuchet MS"/>
              </a:rPr>
              <a:t>Cambiano le modalità di ridistribuzione e criteri di ripartizione delle scelte «indistinte</a:t>
            </a:r>
            <a:r>
              <a:rPr lang="it-IT" sz="1400" dirty="0" smtClean="0">
                <a:latin typeface="Trebuchet MS" pitchFamily="34" charset="0"/>
                <a:cs typeface="Trebuchet MS"/>
              </a:rPr>
              <a:t>»;</a:t>
            </a:r>
            <a:endParaRPr lang="it-IT" sz="1400" dirty="0">
              <a:latin typeface="Trebuchet MS" pitchFamily="34" charset="0"/>
              <a:cs typeface="Trebuchet MS"/>
            </a:endParaRPr>
          </a:p>
          <a:p>
            <a:pPr lvl="0" defTabSz="457200">
              <a:buClr>
                <a:srgbClr val="152460"/>
              </a:buClr>
              <a:buSzPct val="122000"/>
              <a:buFont typeface="Arial"/>
              <a:buChar char="•"/>
            </a:pPr>
            <a:r>
              <a:rPr lang="it-IT" sz="1400" dirty="0">
                <a:latin typeface="Trebuchet MS" pitchFamily="34" charset="0"/>
                <a:cs typeface="Trebuchet MS"/>
              </a:rPr>
              <a:t>Comunicare modalità di </a:t>
            </a:r>
            <a:r>
              <a:rPr lang="it-IT" sz="1400" dirty="0" smtClean="0">
                <a:latin typeface="Trebuchet MS" pitchFamily="34" charset="0"/>
                <a:cs typeface="Trebuchet MS"/>
              </a:rPr>
              <a:t>pagamento.</a:t>
            </a:r>
            <a:endParaRPr lang="it-IT" sz="1400" dirty="0">
              <a:latin typeface="Trebuchet MS" pitchFamily="34" charset="0"/>
              <a:cs typeface="Trebuchet MS"/>
            </a:endParaRPr>
          </a:p>
          <a:p>
            <a:pPr lvl="0" defTabSz="457200">
              <a:buClr>
                <a:srgbClr val="152460"/>
              </a:buClr>
              <a:buSzPct val="122000"/>
              <a:buFont typeface="Arial"/>
              <a:buChar char="•"/>
            </a:pPr>
            <a:endParaRPr lang="it-IT" sz="1600" dirty="0">
              <a:latin typeface="Trebuchet MS" pitchFamily="34" charset="0"/>
              <a:cs typeface="Trebuchet MS"/>
            </a:endParaRPr>
          </a:p>
          <a:p>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70</a:t>
            </a:fld>
            <a:endParaRPr lang="it-IT">
              <a:solidFill>
                <a:prstClr val="black">
                  <a:tint val="75000"/>
                </a:prstClr>
              </a:solidFill>
            </a:endParaRPr>
          </a:p>
        </p:txBody>
      </p:sp>
    </p:spTree>
    <p:extLst>
      <p:ext uri="{BB962C8B-B14F-4D97-AF65-F5344CB8AC3E}">
        <p14:creationId xmlns:p14="http://schemas.microsoft.com/office/powerpoint/2010/main" val="27493149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defTabSz="457200">
              <a:buClr>
                <a:srgbClr val="152460"/>
              </a:buClr>
              <a:buSzPct val="122000"/>
              <a:buNone/>
            </a:pPr>
            <a:r>
              <a:rPr lang="it-IT" sz="1500" b="1" u="sng" dirty="0" smtClean="0">
                <a:solidFill>
                  <a:srgbClr val="3333CC"/>
                </a:solidFill>
                <a:latin typeface="Trebuchet MS" pitchFamily="34" charset="0"/>
                <a:cs typeface="Trebuchet MS"/>
              </a:rPr>
              <a:t>OBBLIGHI DI PUBBLICITA’</a:t>
            </a:r>
          </a:p>
          <a:p>
            <a:pPr marL="0" lvl="0" indent="0" defTabSz="457200">
              <a:buClr>
                <a:srgbClr val="152460"/>
              </a:buClr>
              <a:buSzPct val="122000"/>
              <a:buNone/>
            </a:pPr>
            <a:endParaRPr lang="it-IT" sz="1500" b="1" u="sng" dirty="0">
              <a:solidFill>
                <a:srgbClr val="3333CC"/>
              </a:solidFill>
              <a:latin typeface="Trebuchet MS" pitchFamily="34" charset="0"/>
              <a:cs typeface="Trebuchet MS"/>
            </a:endParaRPr>
          </a:p>
          <a:p>
            <a:pPr marL="0" lvl="0" indent="0" defTabSz="457200">
              <a:buClr>
                <a:srgbClr val="152460"/>
              </a:buClr>
              <a:buSzPct val="122000"/>
              <a:buNone/>
            </a:pPr>
            <a:endParaRPr lang="it-IT" sz="1500" b="1" u="sng" dirty="0" smtClean="0">
              <a:solidFill>
                <a:srgbClr val="3333CC"/>
              </a:solidFill>
              <a:latin typeface="Trebuchet MS" pitchFamily="34" charset="0"/>
              <a:cs typeface="Trebuchet MS"/>
            </a:endParaRPr>
          </a:p>
          <a:p>
            <a:pPr lvl="0" defTabSz="457200">
              <a:buClr>
                <a:srgbClr val="152460"/>
              </a:buClr>
              <a:buSzPct val="122000"/>
              <a:buFont typeface="Arial"/>
              <a:buChar char="•"/>
            </a:pPr>
            <a:r>
              <a:rPr lang="it-IT" sz="1500" dirty="0">
                <a:solidFill>
                  <a:prstClr val="black"/>
                </a:solidFill>
                <a:latin typeface="Trebuchet MS" pitchFamily="34" charset="0"/>
                <a:cs typeface="Trebuchet MS"/>
              </a:rPr>
              <a:t>R</a:t>
            </a:r>
            <a:r>
              <a:rPr lang="it-IT" sz="1500" dirty="0" smtClean="0">
                <a:solidFill>
                  <a:prstClr val="black"/>
                </a:solidFill>
                <a:latin typeface="Trebuchet MS" pitchFamily="34" charset="0"/>
                <a:cs typeface="Trebuchet MS"/>
              </a:rPr>
              <a:t>endiconto </a:t>
            </a:r>
            <a:r>
              <a:rPr lang="it-IT" sz="1500" dirty="0">
                <a:solidFill>
                  <a:prstClr val="black"/>
                </a:solidFill>
                <a:latin typeface="Trebuchet MS" pitchFamily="34" charset="0"/>
                <a:cs typeface="Trebuchet MS"/>
              </a:rPr>
              <a:t>entro un anno dalla </a:t>
            </a:r>
            <a:r>
              <a:rPr lang="it-IT" sz="1500" dirty="0" smtClean="0">
                <a:solidFill>
                  <a:prstClr val="black"/>
                </a:solidFill>
                <a:latin typeface="Trebuchet MS" pitchFamily="34" charset="0"/>
                <a:cs typeface="Trebuchet MS"/>
              </a:rPr>
              <a:t>ricezione;</a:t>
            </a:r>
          </a:p>
          <a:p>
            <a:pPr lvl="0" defTabSz="457200">
              <a:buClr>
                <a:srgbClr val="152460"/>
              </a:buClr>
              <a:buSzPct val="122000"/>
              <a:buFont typeface="Arial"/>
              <a:buChar char="•"/>
            </a:pPr>
            <a:r>
              <a:rPr lang="it-IT" sz="1500" dirty="0">
                <a:solidFill>
                  <a:prstClr val="black"/>
                </a:solidFill>
                <a:latin typeface="Trebuchet MS" pitchFamily="34" charset="0"/>
                <a:cs typeface="Trebuchet MS"/>
              </a:rPr>
              <a:t>N</a:t>
            </a:r>
            <a:r>
              <a:rPr lang="it-IT" sz="1500" dirty="0" smtClean="0">
                <a:solidFill>
                  <a:prstClr val="black"/>
                </a:solidFill>
                <a:latin typeface="Trebuchet MS" pitchFamily="34" charset="0"/>
                <a:cs typeface="Trebuchet MS"/>
              </a:rPr>
              <a:t>on </a:t>
            </a:r>
            <a:r>
              <a:rPr lang="it-IT" sz="1500" dirty="0">
                <a:solidFill>
                  <a:prstClr val="black"/>
                </a:solidFill>
                <a:latin typeface="Trebuchet MS" pitchFamily="34" charset="0"/>
                <a:cs typeface="Trebuchet MS"/>
              </a:rPr>
              <a:t>è più prevista soglia minima di </a:t>
            </a:r>
            <a:r>
              <a:rPr lang="it-IT" sz="1500" dirty="0" smtClean="0">
                <a:solidFill>
                  <a:prstClr val="black"/>
                </a:solidFill>
                <a:latin typeface="Trebuchet MS" pitchFamily="34" charset="0"/>
                <a:cs typeface="Trebuchet MS"/>
              </a:rPr>
              <a:t>€ 20,000;</a:t>
            </a:r>
          </a:p>
          <a:p>
            <a:pPr lvl="0" defTabSz="457200">
              <a:buClr>
                <a:srgbClr val="152460"/>
              </a:buClr>
              <a:buSzPct val="122000"/>
              <a:buFont typeface="Arial"/>
              <a:buChar char="•"/>
            </a:pPr>
            <a:r>
              <a:rPr lang="it-IT" sz="1500" dirty="0">
                <a:solidFill>
                  <a:prstClr val="black"/>
                </a:solidFill>
                <a:latin typeface="Trebuchet MS" pitchFamily="34" charset="0"/>
                <a:cs typeface="Trebuchet MS"/>
              </a:rPr>
              <a:t>T</a:t>
            </a:r>
            <a:r>
              <a:rPr lang="it-IT" sz="1500" dirty="0" smtClean="0">
                <a:solidFill>
                  <a:prstClr val="black"/>
                </a:solidFill>
                <a:latin typeface="Trebuchet MS" pitchFamily="34" charset="0"/>
                <a:cs typeface="Trebuchet MS"/>
              </a:rPr>
              <a:t>rasmissione </a:t>
            </a:r>
            <a:r>
              <a:rPr lang="it-IT" sz="1500" dirty="0">
                <a:solidFill>
                  <a:prstClr val="black"/>
                </a:solidFill>
                <a:latin typeface="Trebuchet MS" pitchFamily="34" charset="0"/>
                <a:cs typeface="Trebuchet MS"/>
              </a:rPr>
              <a:t>del rendiconto all’amministrazione erogatrice  entro 30 giorni successivi </a:t>
            </a:r>
            <a:r>
              <a:rPr lang="it-IT" sz="1500" dirty="0" smtClean="0">
                <a:solidFill>
                  <a:prstClr val="black"/>
                </a:solidFill>
                <a:latin typeface="Trebuchet MS" pitchFamily="34" charset="0"/>
                <a:cs typeface="Trebuchet MS"/>
              </a:rPr>
              <a:t>all’anno accompagnato d auna relazione illustrativa;</a:t>
            </a:r>
          </a:p>
          <a:p>
            <a:pPr lvl="0" defTabSz="457200">
              <a:buClr>
                <a:srgbClr val="152460"/>
              </a:buClr>
              <a:buSzPct val="122000"/>
              <a:buFont typeface="Arial"/>
              <a:buChar char="•"/>
            </a:pPr>
            <a:r>
              <a:rPr lang="it-IT" sz="1500" dirty="0">
                <a:solidFill>
                  <a:prstClr val="black"/>
                </a:solidFill>
                <a:latin typeface="Trebuchet MS" pitchFamily="34" charset="0"/>
                <a:cs typeface="Trebuchet MS"/>
              </a:rPr>
              <a:t>P</a:t>
            </a:r>
            <a:r>
              <a:rPr lang="it-IT" sz="1500" dirty="0" smtClean="0">
                <a:solidFill>
                  <a:prstClr val="black"/>
                </a:solidFill>
                <a:latin typeface="Trebuchet MS" pitchFamily="34" charset="0"/>
                <a:cs typeface="Trebuchet MS"/>
              </a:rPr>
              <a:t>ubblicazione </a:t>
            </a:r>
            <a:r>
              <a:rPr lang="it-IT" sz="1500" dirty="0">
                <a:solidFill>
                  <a:prstClr val="black"/>
                </a:solidFill>
                <a:latin typeface="Trebuchet MS" pitchFamily="34" charset="0"/>
                <a:cs typeface="Trebuchet MS"/>
              </a:rPr>
              <a:t>su proprio sito </a:t>
            </a:r>
            <a:r>
              <a:rPr lang="it-IT" sz="1500" dirty="0" smtClean="0">
                <a:solidFill>
                  <a:prstClr val="black"/>
                </a:solidFill>
                <a:latin typeface="Trebuchet MS" pitchFamily="34" charset="0"/>
                <a:cs typeface="Trebuchet MS"/>
              </a:rPr>
              <a:t>web;</a:t>
            </a:r>
          </a:p>
          <a:p>
            <a:pPr lvl="0" defTabSz="457200">
              <a:buClr>
                <a:srgbClr val="152460"/>
              </a:buClr>
              <a:buSzPct val="122000"/>
              <a:buFont typeface="Arial"/>
              <a:buChar char="•"/>
            </a:pPr>
            <a:r>
              <a:rPr lang="it-IT" sz="1500" dirty="0">
                <a:solidFill>
                  <a:prstClr val="black"/>
                </a:solidFill>
                <a:latin typeface="Trebuchet MS" pitchFamily="34" charset="0"/>
                <a:cs typeface="Trebuchet MS"/>
              </a:rPr>
              <a:t>A</a:t>
            </a:r>
            <a:r>
              <a:rPr lang="it-IT" sz="1500" dirty="0" smtClean="0">
                <a:solidFill>
                  <a:prstClr val="black"/>
                </a:solidFill>
                <a:latin typeface="Trebuchet MS" pitchFamily="34" charset="0"/>
                <a:cs typeface="Trebuchet MS"/>
              </a:rPr>
              <a:t>ttenzione </a:t>
            </a:r>
            <a:r>
              <a:rPr lang="it-IT" sz="1500" dirty="0">
                <a:solidFill>
                  <a:prstClr val="black"/>
                </a:solidFill>
                <a:latin typeface="Trebuchet MS" pitchFamily="34" charset="0"/>
                <a:cs typeface="Trebuchet MS"/>
              </a:rPr>
              <a:t>alle </a:t>
            </a:r>
            <a:r>
              <a:rPr lang="it-IT" sz="1500" dirty="0" smtClean="0">
                <a:solidFill>
                  <a:prstClr val="black"/>
                </a:solidFill>
                <a:latin typeface="Trebuchet MS" pitchFamily="34" charset="0"/>
                <a:cs typeface="Trebuchet MS"/>
              </a:rPr>
              <a:t>sanzioni in caso di violazione degli obblighi di pubblicazione!</a:t>
            </a:r>
            <a:endParaRPr lang="it-IT" sz="1500" dirty="0">
              <a:solidFill>
                <a:prstClr val="black"/>
              </a:solidFill>
              <a:latin typeface="Trebuchet MS" pitchFamily="34" charset="0"/>
              <a:cs typeface="Trebuchet MS"/>
            </a:endParaRPr>
          </a:p>
          <a:p>
            <a:pPr marL="0" lvl="0" indent="0" defTabSz="457200">
              <a:buClr>
                <a:srgbClr val="152460"/>
              </a:buClr>
              <a:buSzPct val="122000"/>
              <a:buNone/>
            </a:pPr>
            <a:endParaRPr lang="it-IT" sz="1500" b="1" u="sng" dirty="0">
              <a:solidFill>
                <a:srgbClr val="3333CC"/>
              </a:solidFill>
              <a:latin typeface="Trebuchet MS" pitchFamily="34" charset="0"/>
              <a:cs typeface="Trebuchet MS"/>
            </a:endParaRPr>
          </a:p>
          <a:p>
            <a:pPr marL="0" indent="0">
              <a:buNone/>
            </a:pPr>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71</a:t>
            </a:fld>
            <a:endParaRPr lang="it-IT">
              <a:solidFill>
                <a:prstClr val="black">
                  <a:tint val="75000"/>
                </a:prstClr>
              </a:solidFill>
            </a:endParaRPr>
          </a:p>
        </p:txBody>
      </p:sp>
    </p:spTree>
    <p:extLst>
      <p:ext uri="{BB962C8B-B14F-4D97-AF65-F5344CB8AC3E}">
        <p14:creationId xmlns:p14="http://schemas.microsoft.com/office/powerpoint/2010/main" val="135287712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testo 2"/>
          <p:cNvSpPr>
            <a:spLocks noGrp="1"/>
          </p:cNvSpPr>
          <p:nvPr>
            <p:ph idx="1"/>
          </p:nvPr>
        </p:nvSpPr>
        <p:spPr/>
        <p:txBody>
          <a:bodyPr/>
          <a:lstStyle/>
          <a:p>
            <a:pPr marL="0" lvl="0" indent="0" defTabSz="457200">
              <a:buClr>
                <a:srgbClr val="152460"/>
              </a:buClr>
              <a:buSzPct val="122000"/>
              <a:buNone/>
            </a:pPr>
            <a:r>
              <a:rPr lang="it-IT" sz="1500" b="1" u="sng" dirty="0" smtClean="0">
                <a:solidFill>
                  <a:srgbClr val="3333CC"/>
                </a:solidFill>
                <a:latin typeface="Trebuchet MS" pitchFamily="34" charset="0"/>
                <a:cs typeface="Trebuchet MS"/>
              </a:rPr>
              <a:t>COMUNICAZIONI AL RUNTS – D.M. 106/2020</a:t>
            </a:r>
          </a:p>
          <a:p>
            <a:pPr marL="0" lvl="0" indent="0" defTabSz="457200">
              <a:buClr>
                <a:srgbClr val="152460"/>
              </a:buClr>
              <a:buSzPct val="122000"/>
              <a:buNone/>
            </a:pPr>
            <a:endParaRPr lang="it-IT" sz="1500" b="1" u="sng" dirty="0">
              <a:solidFill>
                <a:srgbClr val="3333CC"/>
              </a:solidFill>
              <a:latin typeface="Trebuchet MS" pitchFamily="34" charset="0"/>
              <a:cs typeface="Trebuchet MS"/>
            </a:endParaRPr>
          </a:p>
          <a:p>
            <a:pPr marL="0" lvl="0" indent="0" defTabSz="457200">
              <a:buClr>
                <a:srgbClr val="152460"/>
              </a:buClr>
              <a:buSzPct val="122000"/>
              <a:buNone/>
            </a:pPr>
            <a:endParaRPr lang="it-IT" sz="1500" b="1" u="sng" dirty="0" smtClean="0">
              <a:solidFill>
                <a:srgbClr val="3333CC"/>
              </a:solidFill>
              <a:latin typeface="Trebuchet MS" pitchFamily="34" charset="0"/>
              <a:cs typeface="Trebuchet MS"/>
            </a:endParaRPr>
          </a:p>
          <a:p>
            <a:pPr marL="0" lvl="0" indent="0" defTabSz="457200">
              <a:buClr>
                <a:srgbClr val="152460"/>
              </a:buClr>
              <a:buSzPct val="122000"/>
              <a:buNone/>
            </a:pPr>
            <a:r>
              <a:rPr lang="it-IT" sz="1400" dirty="0" smtClean="0">
                <a:latin typeface="Trebuchet MS" pitchFamily="34" charset="0"/>
                <a:cs typeface="Trebuchet MS"/>
              </a:rPr>
              <a:t>All’interno della domanda di iscrizione al RUNTS può essere fornita «l’eventuale dichiarazione di accreditamento ai fini dell’accesso al contributo del 5 per mille».</a:t>
            </a:r>
          </a:p>
          <a:p>
            <a:pPr marL="0" lvl="0" indent="0" defTabSz="457200">
              <a:buClr>
                <a:srgbClr val="152460"/>
              </a:buClr>
              <a:buSzPct val="122000"/>
              <a:buNone/>
            </a:pPr>
            <a:endParaRPr lang="it-IT" sz="1400" u="sng" dirty="0">
              <a:latin typeface="Trebuchet MS" pitchFamily="34" charset="0"/>
              <a:cs typeface="Trebuchet MS"/>
            </a:endParaRPr>
          </a:p>
          <a:p>
            <a:pPr marL="0" lvl="0" indent="0" defTabSz="457200">
              <a:buClr>
                <a:srgbClr val="152460"/>
              </a:buClr>
              <a:buSzPct val="122000"/>
              <a:buNone/>
            </a:pPr>
            <a:r>
              <a:rPr lang="it-IT" sz="1400" dirty="0" smtClean="0">
                <a:latin typeface="Trebuchet MS" pitchFamily="34" charset="0"/>
                <a:cs typeface="Trebuchet MS"/>
              </a:rPr>
              <a:t>In ogni caso, in sede di successivo aggiornamento delle informazioni fornite al momento dell’iscrizione al RUNTS, l’ETS potrà presentare la dichiarazione di accreditamento ai fini dell’accesso al contributo del 5 per mille.</a:t>
            </a:r>
          </a:p>
          <a:p>
            <a:pPr marL="0" lvl="0" indent="0" defTabSz="457200">
              <a:buClr>
                <a:srgbClr val="152460"/>
              </a:buClr>
              <a:buSzPct val="122000"/>
              <a:buNone/>
            </a:pPr>
            <a:endParaRPr lang="it-IT" sz="1400" dirty="0">
              <a:latin typeface="Trebuchet MS" pitchFamily="34" charset="0"/>
              <a:cs typeface="Trebuchet MS"/>
            </a:endParaRPr>
          </a:p>
          <a:p>
            <a:pPr marL="0" lvl="0" indent="0" defTabSz="457200">
              <a:buClr>
                <a:srgbClr val="152460"/>
              </a:buClr>
              <a:buSzPct val="122000"/>
              <a:buNone/>
            </a:pPr>
            <a:r>
              <a:rPr lang="it-IT" sz="1400" dirty="0" smtClean="0">
                <a:latin typeface="Trebuchet MS" pitchFamily="34" charset="0"/>
                <a:cs typeface="Trebuchet MS"/>
              </a:rPr>
              <a:t>Fin dalla prima fase di operatività del RUNTS, le informazioni riguardanti l’eventuale dichiarazione di accreditamento ai fini dell’accesso al contributo del 5 per mille presentate dagli ETS saranno disponibili per la consultazione.</a:t>
            </a:r>
          </a:p>
          <a:p>
            <a:pPr marL="0" lvl="0" indent="0" defTabSz="457200">
              <a:buClr>
                <a:srgbClr val="152460"/>
              </a:buClr>
              <a:buSzPct val="122000"/>
              <a:buNone/>
            </a:pPr>
            <a:endParaRPr lang="it-IT" sz="1400" dirty="0">
              <a:latin typeface="Trebuchet MS" pitchFamily="34" charset="0"/>
              <a:cs typeface="Trebuchet MS"/>
            </a:endParaRPr>
          </a:p>
          <a:p>
            <a:pPr marL="0" lvl="0" indent="0" defTabSz="457200">
              <a:buClr>
                <a:srgbClr val="152460"/>
              </a:buClr>
              <a:buSzPct val="122000"/>
              <a:buNone/>
            </a:pPr>
            <a:r>
              <a:rPr lang="it-IT" sz="1400" dirty="0" smtClean="0">
                <a:latin typeface="Trebuchet MS" pitchFamily="34" charset="0"/>
                <a:cs typeface="Trebuchet MS"/>
              </a:rPr>
              <a:t> </a:t>
            </a:r>
            <a:endParaRPr lang="it-IT" sz="1400" dirty="0">
              <a:latin typeface="Trebuchet MS" pitchFamily="34" charset="0"/>
              <a:cs typeface="Trebuchet MS"/>
            </a:endParaRPr>
          </a:p>
          <a:p>
            <a:pPr marL="0" indent="0">
              <a:buNone/>
            </a:pPr>
            <a:endParaRPr lang="it-IT" dirty="0"/>
          </a:p>
        </p:txBody>
      </p:sp>
      <p:sp>
        <p:nvSpPr>
          <p:cNvPr id="7" name="Segnaposto piè di pagina 6"/>
          <p:cNvSpPr>
            <a:spLocks noGrp="1"/>
          </p:cNvSpPr>
          <p:nvPr>
            <p:ph type="ftr" sz="quarter" idx="11"/>
          </p:nvPr>
        </p:nvSpPr>
        <p:spPr/>
        <p:txBody>
          <a:bodyPr/>
          <a:lstStyle/>
          <a:p>
            <a:r>
              <a:rPr lang="it-IT" smtClean="0">
                <a:solidFill>
                  <a:prstClr val="black">
                    <a:tint val="75000"/>
                  </a:prstClr>
                </a:solidFill>
              </a:rPr>
              <a:t>STUDIO MONTANELLI</a:t>
            </a:r>
            <a:endParaRPr lang="it-IT">
              <a:solidFill>
                <a:prstClr val="black">
                  <a:tint val="75000"/>
                </a:prstClr>
              </a:solidFill>
            </a:endParaRPr>
          </a:p>
        </p:txBody>
      </p:sp>
      <p:sp>
        <p:nvSpPr>
          <p:cNvPr id="8" name="Segnaposto numero diapositiva 7"/>
          <p:cNvSpPr>
            <a:spLocks noGrp="1"/>
          </p:cNvSpPr>
          <p:nvPr>
            <p:ph type="sldNum" sz="quarter" idx="12"/>
          </p:nvPr>
        </p:nvSpPr>
        <p:spPr/>
        <p:txBody>
          <a:bodyPr/>
          <a:lstStyle/>
          <a:p>
            <a:fld id="{91138CFF-01D2-E747-91FA-2AA6EA3958D9}" type="slidenum">
              <a:rPr lang="it-IT" smtClean="0">
                <a:solidFill>
                  <a:prstClr val="black">
                    <a:tint val="75000"/>
                  </a:prstClr>
                </a:solidFill>
              </a:rPr>
              <a:pPr/>
              <a:t>72</a:t>
            </a:fld>
            <a:endParaRPr lang="it-IT">
              <a:solidFill>
                <a:prstClr val="black">
                  <a:tint val="75000"/>
                </a:prstClr>
              </a:solidFill>
            </a:endParaRPr>
          </a:p>
        </p:txBody>
      </p:sp>
    </p:spTree>
    <p:extLst>
      <p:ext uri="{BB962C8B-B14F-4D97-AF65-F5344CB8AC3E}">
        <p14:creationId xmlns:p14="http://schemas.microsoft.com/office/powerpoint/2010/main" val="10198314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contenuto 2"/>
          <p:cNvSpPr>
            <a:spLocks noGrp="1"/>
          </p:cNvSpPr>
          <p:nvPr>
            <p:ph idx="1"/>
          </p:nvPr>
        </p:nvSpPr>
        <p:spPr>
          <a:xfrm>
            <a:off x="457200" y="3212976"/>
            <a:ext cx="8229600" cy="2913187"/>
          </a:xfrm>
        </p:spPr>
        <p:txBody>
          <a:bodyPr/>
          <a:lstStyle/>
          <a:p>
            <a:pPr marL="0" indent="0" algn="ctr">
              <a:buNone/>
            </a:pPr>
            <a:r>
              <a:rPr lang="it-IT" dirty="0" smtClean="0"/>
              <a:t>GRAZIE PER L’ATTENZIONE!</a:t>
            </a:r>
            <a:endParaRPr lang="it-IT" dirty="0"/>
          </a:p>
        </p:txBody>
      </p:sp>
      <p:sp>
        <p:nvSpPr>
          <p:cNvPr id="10" name="Segnaposto piè di pagina 9"/>
          <p:cNvSpPr>
            <a:spLocks noGrp="1"/>
          </p:cNvSpPr>
          <p:nvPr>
            <p:ph type="ftr" sz="quarter" idx="11"/>
          </p:nvPr>
        </p:nvSpPr>
        <p:spPr/>
        <p:txBody>
          <a:bodyPr/>
          <a:lstStyle/>
          <a:p>
            <a:r>
              <a:rPr lang="it-IT" smtClean="0"/>
              <a:t>STUDIO MONTANELLI</a:t>
            </a:r>
            <a:endParaRPr lang="it-IT"/>
          </a:p>
        </p:txBody>
      </p:sp>
      <p:sp>
        <p:nvSpPr>
          <p:cNvPr id="11" name="Segnaposto numero diapositiva 10"/>
          <p:cNvSpPr>
            <a:spLocks noGrp="1"/>
          </p:cNvSpPr>
          <p:nvPr>
            <p:ph type="sldNum" sz="quarter" idx="12"/>
          </p:nvPr>
        </p:nvSpPr>
        <p:spPr/>
        <p:txBody>
          <a:bodyPr/>
          <a:lstStyle/>
          <a:p>
            <a:fld id="{3A722DC0-83A0-41F4-8BCA-3233C32B7CCC}" type="slidenum">
              <a:rPr lang="it-IT" smtClean="0"/>
              <a:t>73</a:t>
            </a:fld>
            <a:endParaRPr lang="it-IT" dirty="0"/>
          </a:p>
        </p:txBody>
      </p:sp>
    </p:spTree>
    <p:extLst>
      <p:ext uri="{BB962C8B-B14F-4D97-AF65-F5344CB8AC3E}">
        <p14:creationId xmlns:p14="http://schemas.microsoft.com/office/powerpoint/2010/main" val="2013300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solidFill>
                  <a:srgbClr val="1F497D"/>
                </a:solidFill>
                <a:latin typeface="Book Antiqua" panose="02040602050305030304" pitchFamily="18" charset="0"/>
              </a:rPr>
              <a:t>Le implicazioni fiscali dell’avvio del RUNTS</a:t>
            </a:r>
            <a:endParaRPr lang="it-IT" dirty="0"/>
          </a:p>
        </p:txBody>
      </p:sp>
      <p:sp>
        <p:nvSpPr>
          <p:cNvPr id="3" name="Segnaposto contenuto 2"/>
          <p:cNvSpPr>
            <a:spLocks noGrp="1"/>
          </p:cNvSpPr>
          <p:nvPr>
            <p:ph idx="1"/>
          </p:nvPr>
        </p:nvSpPr>
        <p:spPr>
          <a:xfrm>
            <a:off x="457200" y="1556792"/>
            <a:ext cx="8229600" cy="4525963"/>
          </a:xfrm>
        </p:spPr>
        <p:txBody>
          <a:bodyPr/>
          <a:lstStyle/>
          <a:p>
            <a:pPr marL="0" lvl="0" indent="0" algn="just">
              <a:lnSpc>
                <a:spcPct val="90000"/>
              </a:lnSpc>
              <a:buNone/>
            </a:pPr>
            <a:r>
              <a:rPr lang="it-IT" altLang="it-IT" sz="1500" b="1" u="sng" dirty="0">
                <a:solidFill>
                  <a:srgbClr val="3333CC"/>
                </a:solidFill>
                <a:latin typeface="Trebuchet MS" pitchFamily="34" charset="0"/>
                <a:cs typeface="Trebuchet MS"/>
              </a:rPr>
              <a:t>LA DOMANDA DI </a:t>
            </a:r>
            <a:r>
              <a:rPr lang="it-IT" altLang="it-IT" sz="1500" b="1" u="sng" dirty="0" smtClean="0">
                <a:solidFill>
                  <a:srgbClr val="3333CC"/>
                </a:solidFill>
                <a:latin typeface="Trebuchet MS" pitchFamily="34" charset="0"/>
                <a:cs typeface="Trebuchet MS"/>
              </a:rPr>
              <a:t>ISCRIZIONE – ART. 8 D.M. 106/2020</a:t>
            </a:r>
          </a:p>
          <a:p>
            <a:pPr marL="0" lvl="0" indent="0" algn="just">
              <a:lnSpc>
                <a:spcPct val="90000"/>
              </a:lnSpc>
              <a:buNone/>
            </a:pPr>
            <a:endParaRPr lang="it-IT" altLang="it-IT" sz="1500" b="1" u="sng" dirty="0" smtClean="0">
              <a:solidFill>
                <a:srgbClr val="3333CC"/>
              </a:solidFill>
              <a:latin typeface="Trebuchet MS" pitchFamily="34" charset="0"/>
              <a:cs typeface="Trebuchet MS"/>
            </a:endParaRPr>
          </a:p>
          <a:p>
            <a:pPr marL="0" lvl="0" indent="0" algn="just">
              <a:lnSpc>
                <a:spcPct val="90000"/>
              </a:lnSpc>
              <a:buNone/>
            </a:pPr>
            <a:endParaRPr lang="it-IT" altLang="it-IT" sz="1500" b="1" u="sng" dirty="0">
              <a:solidFill>
                <a:srgbClr val="3333CC"/>
              </a:solidFill>
              <a:latin typeface="Trebuchet MS" pitchFamily="34" charset="0"/>
              <a:cs typeface="Trebuchet MS"/>
            </a:endParaRPr>
          </a:p>
          <a:p>
            <a:pPr marL="0" lvl="0" indent="0" algn="just">
              <a:lnSpc>
                <a:spcPct val="90000"/>
              </a:lnSpc>
              <a:buNone/>
            </a:pPr>
            <a:r>
              <a:rPr lang="it-IT" altLang="it-IT" sz="1500" dirty="0" smtClean="0">
                <a:latin typeface="Trebuchet MS" pitchFamily="34" charset="0"/>
                <a:cs typeface="Trebuchet MS"/>
              </a:rPr>
              <a:t>Alla domanda di iscrizione sono allegati:</a:t>
            </a:r>
          </a:p>
          <a:p>
            <a:pPr marL="0" lvl="0" indent="0" algn="just">
              <a:lnSpc>
                <a:spcPct val="90000"/>
              </a:lnSpc>
              <a:buNone/>
            </a:pPr>
            <a:endParaRPr lang="it-IT" altLang="it-IT" sz="1500" dirty="0">
              <a:latin typeface="Trebuchet MS" pitchFamily="34" charset="0"/>
              <a:cs typeface="Trebuchet MS"/>
            </a:endParaRPr>
          </a:p>
          <a:p>
            <a:pPr lvl="1" algn="just">
              <a:lnSpc>
                <a:spcPct val="90000"/>
              </a:lnSpc>
              <a:buFont typeface="+mj-lt"/>
              <a:buAutoNum type="alphaLcParenR"/>
            </a:pPr>
            <a:r>
              <a:rPr lang="it-IT" altLang="it-IT" sz="1300" b="1" u="sng" dirty="0" smtClean="0">
                <a:latin typeface="Trebuchet MS" pitchFamily="34" charset="0"/>
                <a:cs typeface="Trebuchet MS"/>
              </a:rPr>
              <a:t>L’atto costitutivo</a:t>
            </a:r>
            <a:r>
              <a:rPr lang="it-IT" altLang="it-IT" sz="1300" dirty="0" smtClean="0">
                <a:latin typeface="Trebuchet MS" pitchFamily="34" charset="0"/>
                <a:cs typeface="Trebuchet MS"/>
              </a:rPr>
              <a:t>. Qualora gli enti non siano in grado di depositare l’atto costitutivo in ragione della sua insussistenza o di particolari motivi idonei a giustificarne l’irrecuperabilità, gli stessi possono depositare apposita documentazione, anche in forma di dichiarazione di insussistenza o di irrecuperabilità;</a:t>
            </a:r>
          </a:p>
          <a:p>
            <a:pPr lvl="1" algn="just">
              <a:lnSpc>
                <a:spcPct val="90000"/>
              </a:lnSpc>
              <a:buFont typeface="+mj-lt"/>
              <a:buAutoNum type="alphaLcParenR"/>
            </a:pPr>
            <a:endParaRPr lang="it-IT" altLang="it-IT" sz="1300" dirty="0" smtClean="0">
              <a:latin typeface="Trebuchet MS" pitchFamily="34" charset="0"/>
              <a:cs typeface="Trebuchet MS"/>
            </a:endParaRPr>
          </a:p>
          <a:p>
            <a:pPr lvl="1" algn="just">
              <a:lnSpc>
                <a:spcPct val="90000"/>
              </a:lnSpc>
              <a:buFont typeface="+mj-lt"/>
              <a:buAutoNum type="alphaLcParenR"/>
            </a:pPr>
            <a:r>
              <a:rPr lang="it-IT" altLang="it-IT" sz="1300" b="1" u="sng" dirty="0" smtClean="0">
                <a:latin typeface="Trebuchet MS" pitchFamily="34" charset="0"/>
                <a:cs typeface="Trebuchet MS"/>
              </a:rPr>
              <a:t>Lo statuto</a:t>
            </a:r>
            <a:r>
              <a:rPr lang="it-IT" altLang="it-IT" sz="1300" dirty="0" smtClean="0">
                <a:latin typeface="Trebuchet MS" pitchFamily="34" charset="0"/>
                <a:cs typeface="Trebuchet MS"/>
              </a:rPr>
              <a:t> registrato presso l’Agenzia delle Entrate;</a:t>
            </a:r>
          </a:p>
          <a:p>
            <a:pPr lvl="1" algn="just">
              <a:lnSpc>
                <a:spcPct val="90000"/>
              </a:lnSpc>
              <a:buFont typeface="+mj-lt"/>
              <a:buAutoNum type="alphaLcParenR"/>
            </a:pPr>
            <a:endParaRPr lang="it-IT" altLang="it-IT" sz="1300" dirty="0" smtClean="0">
              <a:latin typeface="Trebuchet MS" pitchFamily="34" charset="0"/>
              <a:cs typeface="Trebuchet MS"/>
            </a:endParaRPr>
          </a:p>
          <a:p>
            <a:pPr lvl="1" algn="just">
              <a:lnSpc>
                <a:spcPct val="90000"/>
              </a:lnSpc>
              <a:buFont typeface="+mj-lt"/>
              <a:buAutoNum type="alphaLcParenR"/>
            </a:pPr>
            <a:r>
              <a:rPr lang="it-IT" altLang="it-IT" sz="1300" b="1" dirty="0" smtClean="0">
                <a:latin typeface="Trebuchet MS" pitchFamily="34" charset="0"/>
                <a:cs typeface="Trebuchet MS"/>
              </a:rPr>
              <a:t>P</a:t>
            </a:r>
            <a:r>
              <a:rPr lang="it-IT" altLang="it-IT" sz="1300" dirty="0" smtClean="0">
                <a:latin typeface="Trebuchet MS" pitchFamily="34" charset="0"/>
                <a:cs typeface="Trebuchet MS"/>
              </a:rPr>
              <a:t>er gli enti già esercitanti l’attività da uno o più esercizi, rispettivamente</a:t>
            </a:r>
            <a:r>
              <a:rPr lang="it-IT" altLang="it-IT" sz="1300" b="1" dirty="0" smtClean="0">
                <a:latin typeface="Trebuchet MS" pitchFamily="34" charset="0"/>
                <a:cs typeface="Trebuchet MS"/>
              </a:rPr>
              <a:t> </a:t>
            </a:r>
            <a:r>
              <a:rPr lang="it-IT" altLang="it-IT" sz="1300" b="1" u="sng" dirty="0" smtClean="0">
                <a:latin typeface="Trebuchet MS" pitchFamily="34" charset="0"/>
                <a:cs typeface="Trebuchet MS"/>
              </a:rPr>
              <a:t>l’ultimo o gli ultimi due bilanci consuntivi approvati</a:t>
            </a:r>
            <a:r>
              <a:rPr lang="it-IT" altLang="it-IT" sz="1300" dirty="0" smtClean="0">
                <a:latin typeface="Trebuchet MS" pitchFamily="34" charset="0"/>
                <a:cs typeface="Trebuchet MS"/>
              </a:rPr>
              <a:t>, se disponibili, unitamente alle copie dei verbali assembleari contenenti la delibera di approvazione;</a:t>
            </a:r>
          </a:p>
          <a:p>
            <a:pPr lvl="1" algn="just">
              <a:lnSpc>
                <a:spcPct val="90000"/>
              </a:lnSpc>
              <a:buFont typeface="+mj-lt"/>
              <a:buAutoNum type="alphaLcParenR"/>
            </a:pPr>
            <a:endParaRPr lang="it-IT" altLang="it-IT" sz="1300" dirty="0" smtClean="0">
              <a:latin typeface="Trebuchet MS" pitchFamily="34" charset="0"/>
              <a:cs typeface="Trebuchet MS"/>
            </a:endParaRPr>
          </a:p>
          <a:p>
            <a:pPr lvl="1" algn="just">
              <a:lnSpc>
                <a:spcPct val="90000"/>
              </a:lnSpc>
              <a:buFont typeface="+mj-lt"/>
              <a:buAutoNum type="alphaLcParenR"/>
            </a:pPr>
            <a:r>
              <a:rPr lang="it-IT" altLang="it-IT" sz="1300" b="1" u="sng" dirty="0" smtClean="0">
                <a:latin typeface="Trebuchet MS" pitchFamily="34" charset="0"/>
                <a:cs typeface="Trebuchet MS"/>
              </a:rPr>
              <a:t>In caso di affiliazione a una rete associativa, una attestazione di adesione</a:t>
            </a:r>
            <a:r>
              <a:rPr lang="it-IT" altLang="it-IT" sz="1300" dirty="0" smtClean="0">
                <a:latin typeface="Trebuchet MS" pitchFamily="34" charset="0"/>
                <a:cs typeface="Trebuchet MS"/>
              </a:rPr>
              <a:t> alla medesima rilasciata dal rappresentante legale di quest’ultima. Qualora l’ente si dichiari affiliato a più reti, dovrà essere allegata un’attestazione per ciascuna rete.</a:t>
            </a:r>
          </a:p>
          <a:p>
            <a:pPr lvl="1" algn="just">
              <a:lnSpc>
                <a:spcPct val="90000"/>
              </a:lnSpc>
              <a:buFont typeface="+mj-lt"/>
              <a:buAutoNum type="alphaLcParenR"/>
            </a:pPr>
            <a:endParaRPr lang="it-IT" altLang="it-IT" sz="1300" dirty="0">
              <a:solidFill>
                <a:prstClr val="black"/>
              </a:solidFill>
              <a:latin typeface="Trebuchet MS" panose="020B0603020202020204" pitchFamily="34" charset="0"/>
              <a:cs typeface="Trebuchet MS"/>
            </a:endParaRPr>
          </a:p>
          <a:p>
            <a:pPr marL="0" indent="0">
              <a:buNone/>
            </a:pPr>
            <a:endParaRPr lang="it-IT" dirty="0"/>
          </a:p>
        </p:txBody>
      </p:sp>
      <p:sp>
        <p:nvSpPr>
          <p:cNvPr id="10" name="Segnaposto piè di pagina 9"/>
          <p:cNvSpPr>
            <a:spLocks noGrp="1"/>
          </p:cNvSpPr>
          <p:nvPr>
            <p:ph type="ftr" sz="quarter" idx="11"/>
          </p:nvPr>
        </p:nvSpPr>
        <p:spPr/>
        <p:txBody>
          <a:bodyPr/>
          <a:lstStyle/>
          <a:p>
            <a:r>
              <a:rPr lang="it-IT" smtClean="0"/>
              <a:t>STUDIO MONTANELLI</a:t>
            </a:r>
            <a:endParaRPr lang="it-IT"/>
          </a:p>
        </p:txBody>
      </p:sp>
      <p:sp>
        <p:nvSpPr>
          <p:cNvPr id="11" name="Segnaposto numero diapositiva 10"/>
          <p:cNvSpPr>
            <a:spLocks noGrp="1"/>
          </p:cNvSpPr>
          <p:nvPr>
            <p:ph type="sldNum" sz="quarter" idx="12"/>
          </p:nvPr>
        </p:nvSpPr>
        <p:spPr/>
        <p:txBody>
          <a:bodyPr/>
          <a:lstStyle/>
          <a:p>
            <a:fld id="{3A722DC0-83A0-41F4-8BCA-3233C32B7CCC}" type="slidenum">
              <a:rPr lang="it-IT" smtClean="0"/>
              <a:t>8</a:t>
            </a:fld>
            <a:endParaRPr lang="it-IT"/>
          </a:p>
        </p:txBody>
      </p:sp>
    </p:spTree>
    <p:extLst>
      <p:ext uri="{BB962C8B-B14F-4D97-AF65-F5344CB8AC3E}">
        <p14:creationId xmlns:p14="http://schemas.microsoft.com/office/powerpoint/2010/main" val="2371882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solidFill>
                  <a:srgbClr val="1F497D"/>
                </a:solidFill>
                <a:latin typeface="Book Antiqua" panose="02040602050305030304" pitchFamily="18" charset="0"/>
              </a:rPr>
              <a:t>Le implicazioni fiscali dell’avvio del RUNTS</a:t>
            </a:r>
            <a:endParaRPr lang="it-IT" sz="3600" dirty="0"/>
          </a:p>
        </p:txBody>
      </p:sp>
      <p:sp>
        <p:nvSpPr>
          <p:cNvPr id="3" name="Segnaposto contenuto 2"/>
          <p:cNvSpPr>
            <a:spLocks noGrp="1"/>
          </p:cNvSpPr>
          <p:nvPr>
            <p:ph idx="1"/>
          </p:nvPr>
        </p:nvSpPr>
        <p:spPr>
          <a:xfrm>
            <a:off x="457200" y="1567333"/>
            <a:ext cx="8229600" cy="4525963"/>
          </a:xfrm>
        </p:spPr>
        <p:txBody>
          <a:bodyPr>
            <a:normAutofit fontScale="85000" lnSpcReduction="20000"/>
          </a:bodyPr>
          <a:lstStyle/>
          <a:p>
            <a:pPr marL="0" lvl="0" indent="0" algn="just">
              <a:lnSpc>
                <a:spcPct val="90000"/>
              </a:lnSpc>
              <a:buNone/>
            </a:pPr>
            <a:r>
              <a:rPr lang="it-IT" altLang="it-IT" sz="1800" b="1" u="sng" dirty="0">
                <a:solidFill>
                  <a:srgbClr val="3333CC"/>
                </a:solidFill>
                <a:latin typeface="Trebuchet MS" pitchFamily="34" charset="0"/>
                <a:cs typeface="Trebuchet MS"/>
              </a:rPr>
              <a:t>LA DOMANDA DI </a:t>
            </a:r>
            <a:r>
              <a:rPr lang="it-IT" altLang="it-IT" sz="1800" b="1" u="sng" dirty="0" smtClean="0">
                <a:solidFill>
                  <a:srgbClr val="3333CC"/>
                </a:solidFill>
                <a:latin typeface="Trebuchet MS" pitchFamily="34" charset="0"/>
                <a:cs typeface="Trebuchet MS"/>
              </a:rPr>
              <a:t>ISCRIZIONE – ART. 8 D.M. 106/2020</a:t>
            </a:r>
            <a:endParaRPr lang="it-IT" altLang="it-IT" sz="1800" b="1" u="sng" dirty="0">
              <a:solidFill>
                <a:srgbClr val="3333CC"/>
              </a:solidFill>
              <a:latin typeface="Trebuchet MS" pitchFamily="34" charset="0"/>
              <a:cs typeface="Trebuchet MS"/>
            </a:endParaRPr>
          </a:p>
          <a:p>
            <a:pPr marL="0" indent="0">
              <a:buNone/>
            </a:pPr>
            <a:endParaRPr lang="it-IT" sz="1600" dirty="0" smtClean="0">
              <a:latin typeface="Trebuchet MS" panose="020B0603020202020204" pitchFamily="34" charset="0"/>
            </a:endParaRPr>
          </a:p>
          <a:p>
            <a:pPr marL="0" indent="0">
              <a:buNone/>
            </a:pPr>
            <a:endParaRPr lang="it-IT" sz="1600" dirty="0">
              <a:latin typeface="Trebuchet MS" panose="020B0603020202020204" pitchFamily="34" charset="0"/>
            </a:endParaRPr>
          </a:p>
          <a:p>
            <a:pPr marL="0" indent="0">
              <a:buNone/>
            </a:pPr>
            <a:r>
              <a:rPr lang="it-IT" sz="1600" dirty="0" smtClean="0">
                <a:latin typeface="Trebuchet MS" panose="020B0603020202020204" pitchFamily="34" charset="0"/>
              </a:rPr>
              <a:t>La domanda di iscrizione al RUNTS deve necessariamente contenere le seguenti informazioni (Art. 8, c. 6, del D. M. n. 106/2020):</a:t>
            </a:r>
          </a:p>
          <a:p>
            <a:endParaRPr lang="it-IT" sz="1600" dirty="0" smtClean="0">
              <a:latin typeface="Trebuchet MS" panose="020B0603020202020204" pitchFamily="34" charset="0"/>
            </a:endParaRPr>
          </a:p>
          <a:p>
            <a:pPr marL="857250" lvl="1" indent="-457200">
              <a:buFont typeface="+mj-lt"/>
              <a:buAutoNum type="alphaLcParenR"/>
            </a:pPr>
            <a:r>
              <a:rPr lang="it-IT" sz="1600" dirty="0">
                <a:latin typeface="Trebuchet MS" panose="020B0603020202020204" pitchFamily="34" charset="0"/>
              </a:rPr>
              <a:t>L</a:t>
            </a:r>
            <a:r>
              <a:rPr lang="it-IT" sz="1600" dirty="0" smtClean="0">
                <a:latin typeface="Trebuchet MS" panose="020B0603020202020204" pitchFamily="34" charset="0"/>
              </a:rPr>
              <a:t>’indicazione </a:t>
            </a:r>
            <a:r>
              <a:rPr lang="it-IT" sz="1600" dirty="0">
                <a:latin typeface="Trebuchet MS" panose="020B0603020202020204" pitchFamily="34" charset="0"/>
              </a:rPr>
              <a:t>della sezione del RUNTS nella quale si richiede l’iscrizione</a:t>
            </a:r>
            <a:r>
              <a:rPr lang="it-IT" sz="1600" dirty="0" smtClean="0">
                <a:latin typeface="Trebuchet MS" panose="020B0603020202020204" pitchFamily="34" charset="0"/>
              </a:rPr>
              <a:t>;</a:t>
            </a:r>
          </a:p>
          <a:p>
            <a:pPr marL="857250" lvl="1" indent="-457200">
              <a:buFont typeface="+mj-lt"/>
              <a:buAutoNum type="alphaLcParenR"/>
            </a:pPr>
            <a:r>
              <a:rPr lang="it-IT" sz="1600" dirty="0">
                <a:latin typeface="Trebuchet MS" panose="020B0603020202020204" pitchFamily="34" charset="0"/>
              </a:rPr>
              <a:t>L</a:t>
            </a:r>
            <a:r>
              <a:rPr lang="it-IT" sz="1600" dirty="0" smtClean="0">
                <a:latin typeface="Trebuchet MS" panose="020B0603020202020204" pitchFamily="34" charset="0"/>
              </a:rPr>
              <a:t>a </a:t>
            </a:r>
            <a:r>
              <a:rPr lang="it-IT" sz="1600" dirty="0">
                <a:latin typeface="Trebuchet MS" panose="020B0603020202020204" pitchFamily="34" charset="0"/>
              </a:rPr>
              <a:t>denominazione, che dovrà essere formata nel rispetto di quanto previsto dal Codice, anche con riferimento alle singole tipologie di enti del Terzo settore</a:t>
            </a:r>
            <a:r>
              <a:rPr lang="it-IT" sz="1600" dirty="0" smtClean="0">
                <a:latin typeface="Trebuchet MS" panose="020B0603020202020204" pitchFamily="34" charset="0"/>
              </a:rPr>
              <a:t>;</a:t>
            </a:r>
          </a:p>
          <a:p>
            <a:pPr marL="857250" lvl="1" indent="-457200">
              <a:buFont typeface="+mj-lt"/>
              <a:buAutoNum type="alphaLcParenR"/>
            </a:pPr>
            <a:r>
              <a:rPr lang="it-IT" sz="1600" dirty="0" smtClean="0">
                <a:latin typeface="Trebuchet MS" panose="020B0603020202020204" pitchFamily="34" charset="0"/>
              </a:rPr>
              <a:t>Il codice fiscale;</a:t>
            </a:r>
          </a:p>
          <a:p>
            <a:pPr marL="857250" lvl="1" indent="-457200">
              <a:buFont typeface="+mj-lt"/>
              <a:buAutoNum type="alphaLcParenR"/>
            </a:pPr>
            <a:r>
              <a:rPr lang="it-IT" sz="1600" dirty="0" smtClean="0">
                <a:latin typeface="Trebuchet MS" panose="020B0603020202020204" pitchFamily="34" charset="0"/>
              </a:rPr>
              <a:t>L’eventuale Partita IVA;</a:t>
            </a:r>
          </a:p>
          <a:p>
            <a:pPr marL="857250" lvl="1" indent="-457200">
              <a:buFont typeface="+mj-lt"/>
              <a:buAutoNum type="alphaLcParenR"/>
            </a:pPr>
            <a:r>
              <a:rPr lang="it-IT" sz="1600" dirty="0" smtClean="0">
                <a:latin typeface="Trebuchet MS" panose="020B0603020202020204" pitchFamily="34" charset="0"/>
              </a:rPr>
              <a:t>La forma giuridica;</a:t>
            </a:r>
          </a:p>
          <a:p>
            <a:pPr marL="857250" lvl="1" indent="-457200">
              <a:buFont typeface="+mj-lt"/>
              <a:buAutoNum type="alphaLcParenR"/>
            </a:pPr>
            <a:r>
              <a:rPr lang="it-IT" sz="1600" dirty="0" smtClean="0">
                <a:latin typeface="Trebuchet MS" panose="020B0603020202020204" pitchFamily="34" charset="0"/>
              </a:rPr>
              <a:t>La sede legale;</a:t>
            </a:r>
          </a:p>
          <a:p>
            <a:pPr marL="857250" lvl="1" indent="-457200">
              <a:buFont typeface="+mj-lt"/>
              <a:buAutoNum type="alphaLcParenR"/>
            </a:pPr>
            <a:r>
              <a:rPr lang="it-IT" sz="1600" dirty="0" smtClean="0">
                <a:latin typeface="Trebuchet MS" panose="020B0603020202020204" pitchFamily="34" charset="0"/>
              </a:rPr>
              <a:t>Un indirizzo PEC;</a:t>
            </a:r>
          </a:p>
          <a:p>
            <a:pPr marL="857250" lvl="1" indent="-457200">
              <a:buFont typeface="+mj-lt"/>
              <a:buAutoNum type="alphaLcParenR"/>
            </a:pPr>
            <a:r>
              <a:rPr lang="it-IT" sz="1600" dirty="0" smtClean="0">
                <a:latin typeface="Trebuchet MS" panose="020B0603020202020204" pitchFamily="34" charset="0"/>
              </a:rPr>
              <a:t>Almeno un contatto telefonico;</a:t>
            </a:r>
          </a:p>
          <a:p>
            <a:pPr marL="857250" lvl="1" indent="-457200">
              <a:buFont typeface="+mj-lt"/>
              <a:buAutoNum type="alphaLcParenR"/>
            </a:pPr>
            <a:r>
              <a:rPr lang="it-IT" sz="1600" dirty="0" smtClean="0">
                <a:latin typeface="Trebuchet MS" panose="020B0603020202020204" pitchFamily="34" charset="0"/>
              </a:rPr>
              <a:t>Le eventuali sedi secondarie. Non costituiscono sedi secondarie dell’ente le sedi legali di eventuali enti affiliati dotati di diverso codice fiscale;</a:t>
            </a:r>
          </a:p>
          <a:p>
            <a:pPr marL="857250" lvl="1" indent="-457200">
              <a:buFont typeface="+mj-lt"/>
              <a:buAutoNum type="alphaLcParenR"/>
            </a:pPr>
            <a:r>
              <a:rPr lang="it-IT" sz="1600" dirty="0" smtClean="0">
                <a:latin typeface="Trebuchet MS" panose="020B0603020202020204" pitchFamily="34" charset="0"/>
              </a:rPr>
              <a:t>La data di costituzione dell’ente;</a:t>
            </a:r>
          </a:p>
          <a:p>
            <a:pPr marL="857250" lvl="1" indent="-457200">
              <a:buFont typeface="+mj-lt"/>
              <a:buAutoNum type="alphaLcParenR"/>
            </a:pPr>
            <a:r>
              <a:rPr lang="it-IT" sz="1600" dirty="0" smtClean="0">
                <a:latin typeface="Trebuchet MS" panose="020B0603020202020204" pitchFamily="34" charset="0"/>
              </a:rPr>
              <a:t>La o le attività di interesse generale effettivamente esercitate, da individuarsi tra quelle di cui all’articolo 5 del Codice del Terzo settore;</a:t>
            </a:r>
          </a:p>
          <a:p>
            <a:pPr marL="400050" lvl="1" indent="0">
              <a:buNone/>
            </a:pPr>
            <a:endParaRPr lang="it-IT" sz="1600" dirty="0"/>
          </a:p>
        </p:txBody>
      </p:sp>
      <p:sp>
        <p:nvSpPr>
          <p:cNvPr id="4" name="Freccia a destra 3"/>
          <p:cNvSpPr/>
          <p:nvPr/>
        </p:nvSpPr>
        <p:spPr>
          <a:xfrm>
            <a:off x="7164288" y="580526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Segnaposto piè di pagina 10"/>
          <p:cNvSpPr>
            <a:spLocks noGrp="1"/>
          </p:cNvSpPr>
          <p:nvPr>
            <p:ph type="ftr" sz="quarter" idx="11"/>
          </p:nvPr>
        </p:nvSpPr>
        <p:spPr/>
        <p:txBody>
          <a:bodyPr/>
          <a:lstStyle/>
          <a:p>
            <a:r>
              <a:rPr lang="it-IT" smtClean="0"/>
              <a:t>STUDIO MONTANELLI</a:t>
            </a:r>
            <a:endParaRPr lang="it-IT"/>
          </a:p>
        </p:txBody>
      </p:sp>
      <p:sp>
        <p:nvSpPr>
          <p:cNvPr id="12" name="Segnaposto numero diapositiva 11"/>
          <p:cNvSpPr>
            <a:spLocks noGrp="1"/>
          </p:cNvSpPr>
          <p:nvPr>
            <p:ph type="sldNum" sz="quarter" idx="12"/>
          </p:nvPr>
        </p:nvSpPr>
        <p:spPr/>
        <p:txBody>
          <a:bodyPr/>
          <a:lstStyle/>
          <a:p>
            <a:fld id="{3A722DC0-83A0-41F4-8BCA-3233C32B7CCC}" type="slidenum">
              <a:rPr lang="it-IT" smtClean="0"/>
              <a:t>9</a:t>
            </a:fld>
            <a:endParaRPr lang="it-IT"/>
          </a:p>
        </p:txBody>
      </p:sp>
    </p:spTree>
    <p:extLst>
      <p:ext uri="{BB962C8B-B14F-4D97-AF65-F5344CB8AC3E}">
        <p14:creationId xmlns:p14="http://schemas.microsoft.com/office/powerpoint/2010/main" val="1491620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1906</TotalTime>
  <Words>8321</Words>
  <Application>Microsoft Office PowerPoint</Application>
  <PresentationFormat>Presentazione su schermo (4:3)</PresentationFormat>
  <Paragraphs>962</Paragraphs>
  <Slides>73</Slides>
  <Notes>5</Notes>
  <HiddenSlides>0</HiddenSlides>
  <MMClips>0</MMClips>
  <ScaleCrop>false</ScaleCrop>
  <HeadingPairs>
    <vt:vector size="4" baseType="variant">
      <vt:variant>
        <vt:lpstr>Tema</vt:lpstr>
      </vt:variant>
      <vt:variant>
        <vt:i4>3</vt:i4>
      </vt:variant>
      <vt:variant>
        <vt:lpstr>Titoli diapositive</vt:lpstr>
      </vt:variant>
      <vt:variant>
        <vt:i4>73</vt:i4>
      </vt:variant>
    </vt:vector>
  </HeadingPairs>
  <TitlesOfParts>
    <vt:vector size="76" baseType="lpstr">
      <vt:lpstr>Tema di Office</vt:lpstr>
      <vt:lpstr>1_Tema di Office</vt:lpstr>
      <vt:lpstr>2_Tema di Office</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lpstr>Le implicazioni fiscali dell’avvio del RUNTS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Luca Carminati</dc:creator>
  <cp:lastModifiedBy>Luca Carminati</cp:lastModifiedBy>
  <cp:revision>181</cp:revision>
  <cp:lastPrinted>2020-11-20T14:47:48Z</cp:lastPrinted>
  <dcterms:created xsi:type="dcterms:W3CDTF">2020-11-11T09:36:19Z</dcterms:created>
  <dcterms:modified xsi:type="dcterms:W3CDTF">2020-11-20T14:53:03Z</dcterms:modified>
</cp:coreProperties>
</file>