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62" r:id="rId8"/>
    <p:sldId id="263" r:id="rId9"/>
    <p:sldId id="264" r:id="rId10"/>
    <p:sldId id="265" r:id="rId11"/>
    <p:sldId id="267" r:id="rId12"/>
    <p:sldId id="266" r:id="rId13"/>
    <p:sldId id="261" r:id="rId14"/>
    <p:sldId id="268" r:id="rId15"/>
    <p:sldId id="269" r:id="rId16"/>
    <p:sldId id="270" r:id="rId17"/>
    <p:sldId id="275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81400" autoAdjust="0"/>
  </p:normalViewPr>
  <p:slideViewPr>
    <p:cSldViewPr snapToGrid="0">
      <p:cViewPr varScale="1">
        <p:scale>
          <a:sx n="59" d="100"/>
          <a:sy n="59" d="100"/>
        </p:scale>
        <p:origin x="114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6D5FE-9926-9049-BB26-78F18B6061A0}" type="datetimeFigureOut">
              <a:rPr lang="x-none" smtClean="0"/>
              <a:t>16/06/2021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CEC70-7BBB-314E-95F8-F13AC2473B09}" type="slidenum">
              <a:rPr lang="x-none" smtClean="0"/>
              <a:t>‹N›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405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FCEC70-7BBB-314E-95F8-F13AC2473B09}" type="slidenum">
              <a:rPr lang="x-none" smtClean="0"/>
              <a:t>12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2150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FCEC70-7BBB-314E-95F8-F13AC2473B09}" type="slidenum">
              <a:rPr lang="x-none" smtClean="0"/>
              <a:t>14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905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E93741-8EB3-4D37-8E09-7FDCF8C8E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1BCA12-306D-4A4A-920F-E0446BEE5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63616E-D38B-47C0-BD10-4AEC99DB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6DCE-4611-C143-86FF-E4DD8DBC945B}" type="datetime1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BA87F6-9A13-41FD-A197-765F03E9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A11FA6-E9F8-49E5-B97C-4CEB4BD1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61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6B45A3-FFE4-4D98-BE0D-67F2944E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4CB0D92-EFC9-4E31-91AC-F1542420D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E00366-E4CA-4945-884C-5B40ED26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57C5-8D20-3148-AC41-6EECAF87CCE6}" type="datetime1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6868F2-5056-4C24-B320-7B086665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178343-1F53-429C-A47E-066BAC96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1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B142C4C-EDD5-460E-9929-95CBDC01C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843E27B-60E9-4B03-8EDA-F84AE1C9B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7FDCC0-CEC0-4C66-8E80-9C662FD4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F5B5-D535-DE41-84C9-1C24BD9390FF}" type="datetime1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C114B5-B4AE-49E4-8392-0F6F09BA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D85571-DF6D-4830-8A12-6590CA12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5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A6D489-D9EB-4199-B5CE-C97EF0D4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47516F-1AD1-42E9-BC46-11123042B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D2CBB5-3021-4BBE-A5E8-A371B67F3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0FA7-4ADF-E446-A50B-572A4D4B0CE7}" type="datetime1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4AD3CA-DA17-4C98-86CE-F8D152F1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F16CDA-7F22-433E-9694-48BB2FCD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78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5DAFC4-EBB6-44BD-BA5D-C0638DF8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C8FED31-6038-4CDE-9F37-215FF380C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A8C2F3-F7F7-42E1-87C6-A5E6F56F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3164-35C0-8440-953D-E5CCAEF06C6C}" type="datetime1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9A5B33-86F4-4019-A333-553799F2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558E3D-FBBA-49AE-8DEC-E7D3AD97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93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7C586A-6249-4D27-8D03-B804E6560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0519D8-FAEB-4514-A5E9-8B0B21012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6D3129-A1A5-4788-90E9-8A46A8608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E5A135-3044-4218-8470-B1322F26D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403D-D7BF-484D-B698-A3257515EBEE}" type="datetime1">
              <a:rPr lang="it-IT" smtClean="0"/>
              <a:t>16/06/2021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4AFC3C-35E8-43FE-8842-8674542A6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1E4C5B-8C2A-42C6-ADBD-9D6C0CA5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27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86ACA9-C4F8-445B-A236-ED5F8B9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33846D-A9E9-4AD4-8F21-C5367A367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581065-130F-4E80-95A5-2AD7D0F12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495589-FBB3-4A0B-9050-11762EC30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ACB05DF-68AF-4098-8A78-B2557CACB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C3FB30F-0CFB-4752-8D5F-328DE968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A712-6D5B-BC46-9311-7F16E58562ED}" type="datetime1">
              <a:rPr lang="it-IT" smtClean="0"/>
              <a:t>16/06/2021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1738821-5196-45AB-A9B4-B41B3253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EE398A2-173B-42CB-8813-A409707F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9B52B-5DB9-4CDF-9D5F-8F189902B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34A1713-77EC-4B96-92EE-299C484A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1F71-0F3F-0A4E-A808-A7391D867B47}" type="datetime1">
              <a:rPr lang="it-IT" smtClean="0"/>
              <a:t>16/06/2021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6D718B1-B88B-4794-AC11-0F77A85F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D674568-9314-49A5-BDA8-DA107A92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51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31E1064-C0E1-4E64-B957-28314FE8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E55D-DCAB-534F-AD0E-72B2E0BE8F9F}" type="datetime1">
              <a:rPr lang="it-IT" smtClean="0"/>
              <a:t>16/06/2021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1597F15-D76F-467D-9F64-6D1879A67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BFD586-4AE6-4092-81AF-186AA78D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1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EFED97-A663-4EB1-9DD8-5EDA7B163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456364-9E84-49EF-954F-3AAF444BB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257A40-F682-440F-893A-9F5AC574B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DB2C7B-7D6B-483F-92F3-0F92523A5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E583-4A9A-7F45-92FF-E37273EBF2A5}" type="datetime1">
              <a:rPr lang="it-IT" smtClean="0"/>
              <a:t>16/06/2021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3EAB1B-BFFB-4CA8-975B-0F9C2D1E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51DB4C-09C8-41CE-909B-17593F6E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97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933210-1796-4CA0-A39B-CE871C103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5A890D3-DED2-4CD0-93B1-8BFAAFC48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496AF28-0D08-40C9-B57F-F93A06FF3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8931BC-47FC-4085-A362-9EFC87EC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E0F63-63DD-E147-BFDB-4F72CF8869F1}" type="datetime1">
              <a:rPr lang="it-IT" smtClean="0"/>
              <a:t>16/06/2021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6B2D2A-73C2-49F5-B1B8-89275589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375E15-AEEE-4153-A965-6D0856EA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19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A1A6876-2DA3-4CD6-AF60-322059041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7316D9-E80E-4F50-81AB-C6F1031DB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B36BD2-4219-4F33-9F3D-BECECACCC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2ABE-72D2-D645-AAE1-74984F0F74BF}" type="datetime1">
              <a:rPr lang="it-IT" smtClean="0"/>
              <a:t>16/06/2021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EADF17-881F-4E39-BB19-857390277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D9675B-5B0E-4875-B0B0-75059924D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C010-8FDF-45A7-8B9A-5894046A0D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41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9990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400" b="1" i="1" dirty="0">
                <a:solidFill>
                  <a:srgbClr val="0070C0"/>
                </a:solidFill>
              </a:rPr>
              <a:t>Laboratorio</a:t>
            </a:r>
            <a:br>
              <a:rPr lang="it-IT" sz="3400" b="1" i="1" dirty="0">
                <a:solidFill>
                  <a:srgbClr val="0070C0"/>
                </a:solidFill>
              </a:rPr>
            </a:br>
            <a:r>
              <a:rPr lang="it-IT" sz="3400" b="1" i="1" dirty="0">
                <a:solidFill>
                  <a:srgbClr val="0070C0"/>
                </a:solidFill>
              </a:rPr>
              <a:t>per un sistema collaborativo </a:t>
            </a:r>
            <a:br>
              <a:rPr lang="it-IT" sz="3400" b="1" i="1" dirty="0">
                <a:solidFill>
                  <a:srgbClr val="0070C0"/>
                </a:solidFill>
              </a:rPr>
            </a:br>
            <a:r>
              <a:rPr lang="it-IT" sz="3400" b="1" i="1" dirty="0">
                <a:solidFill>
                  <a:srgbClr val="0070C0"/>
                </a:solidFill>
              </a:rPr>
              <a:t>tra enti locali e enti di terzo settore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98E900E-0257-4358-9510-68C279018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5323" y="4768570"/>
            <a:ext cx="9144000" cy="959958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maggio – giugno 2021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89C81-1747-A54F-AE63-11CCA92D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1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2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8130" y="2038053"/>
            <a:ext cx="8630093" cy="31259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lang="it-IT" sz="3600" b="1" i="1" dirty="0">
                <a:solidFill>
                  <a:srgbClr val="FF0000"/>
                </a:solidFill>
              </a:rPr>
            </a:br>
            <a:br>
              <a:rPr lang="it-IT" sz="3600" b="1" i="1" dirty="0">
                <a:solidFill>
                  <a:srgbClr val="FF0000"/>
                </a:solidFill>
              </a:rPr>
            </a:br>
            <a:endParaRPr lang="it-IT" sz="3600" b="1" i="1" dirty="0">
              <a:solidFill>
                <a:srgbClr val="FF000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CA3443-614F-C840-930E-04DF9185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10</a:t>
            </a:fld>
            <a:endParaRPr lang="it-IT" sz="18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131887"/>
            <a:ext cx="11747500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871826A-8951-453F-B713-0A7F114D5D3A}"/>
              </a:ext>
            </a:extLst>
          </p:cNvPr>
          <p:cNvSpPr txBox="1"/>
          <p:nvPr/>
        </p:nvSpPr>
        <p:spPr>
          <a:xfrm>
            <a:off x="2343895" y="1732041"/>
            <a:ext cx="863009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i="1" dirty="0">
                <a:solidFill>
                  <a:srgbClr val="FF0000"/>
                </a:solidFill>
              </a:rPr>
              <a:t>IL CONTENUTO DELLA PROPOSTA DEL PRIVATO – IL COINVOLGIMENTO E L’IMPATTO SOCIALE</a:t>
            </a:r>
          </a:p>
          <a:p>
            <a:endParaRPr lang="it-IT" sz="2400" i="1" dirty="0">
              <a:solidFill>
                <a:srgbClr val="FF0000"/>
              </a:solidFill>
            </a:endParaRPr>
          </a:p>
          <a:p>
            <a:r>
              <a:rPr lang="it-IT" sz="2400" i="1" dirty="0">
                <a:solidFill>
                  <a:srgbClr val="0070C0"/>
                </a:solidFill>
              </a:rPr>
              <a:t>Modalità di coinvolgimento degli abitanti del quartiere</a:t>
            </a:r>
          </a:p>
          <a:p>
            <a:endParaRPr lang="it-IT" sz="2400" i="1" dirty="0">
              <a:solidFill>
                <a:srgbClr val="0070C0"/>
              </a:solidFill>
            </a:endParaRPr>
          </a:p>
          <a:p>
            <a:r>
              <a:rPr lang="it-IT" sz="2400" i="1" dirty="0">
                <a:solidFill>
                  <a:srgbClr val="0070C0"/>
                </a:solidFill>
              </a:rPr>
              <a:t>In che modo la proposta coinvolge e migliora il quartiere?</a:t>
            </a:r>
          </a:p>
          <a:p>
            <a:endParaRPr lang="it-IT" sz="2400" i="1" dirty="0">
              <a:solidFill>
                <a:srgbClr val="0070C0"/>
              </a:solidFill>
            </a:endParaRPr>
          </a:p>
          <a:p>
            <a:r>
              <a:rPr lang="it-IT" sz="2400" i="1" dirty="0">
                <a:solidFill>
                  <a:srgbClr val="0070C0"/>
                </a:solidFill>
              </a:rPr>
              <a:t>Hai già provato a metterla in pratica o sei in contatto con altri cittadini/associazioni che vogliono aiutarti? </a:t>
            </a:r>
          </a:p>
          <a:p>
            <a:endParaRPr lang="it-IT" sz="2400" i="1" dirty="0">
              <a:solidFill>
                <a:srgbClr val="0070C0"/>
              </a:solidFill>
            </a:endParaRPr>
          </a:p>
          <a:p>
            <a:r>
              <a:rPr lang="it-IT" sz="2400" i="1" dirty="0">
                <a:solidFill>
                  <a:srgbClr val="0070C0"/>
                </a:solidFill>
              </a:rPr>
              <a:t>Quale impatto avrà sul territorio?</a:t>
            </a:r>
          </a:p>
        </p:txBody>
      </p:sp>
    </p:spTree>
    <p:extLst>
      <p:ext uri="{BB962C8B-B14F-4D97-AF65-F5344CB8AC3E}">
        <p14:creationId xmlns:p14="http://schemas.microsoft.com/office/powerpoint/2010/main" val="158003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11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599" y="529360"/>
            <a:ext cx="1712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773" y="529360"/>
            <a:ext cx="1607376" cy="81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299" y="601952"/>
            <a:ext cx="24082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90" y="1554595"/>
            <a:ext cx="10353820" cy="445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74536" y="1798461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rgbClr val="FF0000"/>
                </a:solidFill>
              </a:rPr>
              <a:t>IL CONTENUTO DELLA PROPOSTA DEL PRIVATO – FORME DI SOSTEGNO DELLA PA</a:t>
            </a:r>
          </a:p>
          <a:p>
            <a:endParaRPr lang="it-IT" sz="2400" i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i="1" dirty="0">
                <a:solidFill>
                  <a:srgbClr val="0070C0"/>
                </a:solidFill>
              </a:rPr>
              <a:t>Formazione;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400" i="1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i="1" dirty="0">
                <a:solidFill>
                  <a:srgbClr val="0070C0"/>
                </a:solidFill>
              </a:rPr>
              <a:t>Fornitura dispositivi protezione;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400" i="1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i="1" dirty="0">
                <a:solidFill>
                  <a:srgbClr val="0070C0"/>
                </a:solidFill>
              </a:rPr>
              <a:t>Beni strumentali/materiali di consumo;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400" i="1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i="1" dirty="0">
                <a:solidFill>
                  <a:srgbClr val="0070C0"/>
                </a:solidFill>
              </a:rPr>
              <a:t>Affiancamento personale comunale, etc </a:t>
            </a:r>
            <a:r>
              <a:rPr lang="it-IT" sz="2400" i="1" dirty="0" err="1">
                <a:solidFill>
                  <a:srgbClr val="0070C0"/>
                </a:solidFill>
              </a:rPr>
              <a:t>etc</a:t>
            </a:r>
            <a:r>
              <a:rPr lang="it-IT" sz="2400" i="1" dirty="0">
                <a:solidFill>
                  <a:srgbClr val="0070C0"/>
                </a:solidFill>
              </a:rPr>
              <a:t>…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400" i="1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94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12</a:t>
            </a:fld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215" y="456478"/>
            <a:ext cx="1712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13" y="548843"/>
            <a:ext cx="160972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772" y="621867"/>
            <a:ext cx="24082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98" y="1360056"/>
            <a:ext cx="10219154" cy="4659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73884" y="1579416"/>
            <a:ext cx="9393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200" dirty="0">
              <a:solidFill>
                <a:srgbClr val="0070C0"/>
              </a:solidFill>
            </a:endParaRPr>
          </a:p>
          <a:p>
            <a:r>
              <a:rPr lang="it-IT" sz="22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7BCE3A7-78D8-48BE-8AE8-D2F902D14217}"/>
              </a:ext>
            </a:extLst>
          </p:cNvPr>
          <p:cNvSpPr txBox="1"/>
          <p:nvPr/>
        </p:nvSpPr>
        <p:spPr>
          <a:xfrm>
            <a:off x="1173884" y="1717323"/>
            <a:ext cx="939338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ANCORA SUL TEMA ASSICURATIVO</a:t>
            </a:r>
          </a:p>
          <a:p>
            <a:pPr algn="just"/>
            <a:endParaRPr lang="it-IT" sz="2400" dirty="0">
              <a:solidFill>
                <a:srgbClr val="FF0000"/>
              </a:solidFill>
            </a:endParaRPr>
          </a:p>
          <a:p>
            <a:pPr algn="just"/>
            <a:r>
              <a:rPr lang="it-IT" sz="2400" dirty="0">
                <a:solidFill>
                  <a:srgbClr val="0070C0"/>
                </a:solidFill>
              </a:rPr>
              <a:t>Lo stesso trova specifica definizione all’interno del Codice del Terzo Settore e, segnatamente, all’art. 18 che sancisce l’obbligo assicurativo:</a:t>
            </a:r>
          </a:p>
          <a:p>
            <a:pPr algn="just"/>
            <a:endParaRPr lang="it-IT" sz="2400" dirty="0">
              <a:solidFill>
                <a:srgbClr val="0070C0"/>
              </a:solidFill>
            </a:endParaRPr>
          </a:p>
          <a:p>
            <a:pPr algn="just"/>
            <a:r>
              <a:rPr lang="it-IT" sz="2400" i="1" dirty="0">
                <a:solidFill>
                  <a:srgbClr val="0070C0"/>
                </a:solidFill>
              </a:rPr>
              <a:t>Gli enti del Terzo settore che si avvalgono di volontari devono assicurarli contro gli infortuni e le malattie connessi allo svolgimento dell'attività di volontariato, nonché per la responsabilità civile verso i terzi.</a:t>
            </a:r>
          </a:p>
          <a:p>
            <a:pPr algn="just"/>
            <a:endParaRPr lang="it-IT" sz="2400" dirty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32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13</a:t>
            </a:fld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62" y="581170"/>
            <a:ext cx="171291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494" y="723900"/>
            <a:ext cx="160972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663" y="683924"/>
            <a:ext cx="24082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525701"/>
            <a:ext cx="1021715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14162" y="2432738"/>
            <a:ext cx="94300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L’ASSICURAZIONE E LE CONVENZIONI CON LA PA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 copertura assicurativa è elemento essenziale delle convenzioni tra gli enti del Terzo settore e le amministrazioni pubbliche, e i relativi oneri sono a </a:t>
            </a:r>
            <a:r>
              <a:rPr kumimoji="0" lang="it-IT" sz="2400" b="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carico dell'amministrazione pubblica con la quale viene stipulata la convenzione</a:t>
            </a:r>
            <a:r>
              <a:rPr kumimoji="0" lang="it-IT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(art. 18, comma 3, D.lgs 117/2017)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060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3D918F9-EB2E-4D3B-96A9-42F5CE05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mtClean="0"/>
              <a:t>14</a:t>
            </a:fld>
            <a:endParaRPr lang="it-IT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A6E3A11-E232-4BBD-B29F-0766EAF5F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379" y="908976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7DD48C6-7557-4916-973A-488EED67CA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1430" y="1025969"/>
            <a:ext cx="1609483" cy="810838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C9341729-C7F2-40D0-9C96-F9B712A29C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4840" y="1025969"/>
            <a:ext cx="2408129" cy="664522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D40E567-7B9F-437A-BBC0-393299A2C246}"/>
              </a:ext>
            </a:extLst>
          </p:cNvPr>
          <p:cNvSpPr txBox="1"/>
          <p:nvPr/>
        </p:nvSpPr>
        <p:spPr>
          <a:xfrm>
            <a:off x="2276620" y="2979606"/>
            <a:ext cx="7413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GRAZIE DELL’ATTENZIONE !</a:t>
            </a:r>
          </a:p>
          <a:p>
            <a:endParaRPr lang="it-IT" dirty="0"/>
          </a:p>
          <a:p>
            <a:pPr algn="ctr"/>
            <a:r>
              <a:rPr lang="it-IT" dirty="0"/>
              <a:t>ORA NON VI RESTA CHE METTERVI ALL’OPERA</a:t>
            </a:r>
          </a:p>
        </p:txBody>
      </p:sp>
    </p:spTree>
    <p:extLst>
      <p:ext uri="{BB962C8B-B14F-4D97-AF65-F5344CB8AC3E}">
        <p14:creationId xmlns:p14="http://schemas.microsoft.com/office/powerpoint/2010/main" val="99789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195" y="3532019"/>
            <a:ext cx="8739964" cy="18818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2800" b="1" dirty="0">
                <a:solidFill>
                  <a:srgbClr val="0070C0"/>
                </a:solidFill>
              </a:rPr>
              <a:t>TERZO LABORATORIO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i="1" dirty="0">
                <a:solidFill>
                  <a:srgbClr val="C00000"/>
                </a:solidFill>
              </a:rPr>
              <a:t>Patti di collaborazione, promozione della cultura del volontariato (studenti, aduti) progetti di utilità collettiva e sistemi di incrocio domanda/offerta di volontariato – assciurazioni per i volontari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(Luca DEGANI)</a:t>
            </a:r>
            <a:br>
              <a:rPr lang="it-IT" sz="2800" b="1" dirty="0">
                <a:solidFill>
                  <a:srgbClr val="0070C0"/>
                </a:solidFill>
              </a:rPr>
            </a:b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800" b="1" dirty="0">
                <a:solidFill>
                  <a:srgbClr val="0070C0"/>
                </a:solidFill>
              </a:rPr>
              <a:t>26 maggio – 9 giugno – 16 giugno 2021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05215-9AB8-3C4F-9E34-D51AB068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2</a:t>
            </a:fld>
            <a:endParaRPr lang="it-IT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0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752" y="1200907"/>
            <a:ext cx="11550687" cy="5216237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3</a:t>
            </a:fld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BEEF060-7952-4A8A-B9F7-842FCD9AFAD8}"/>
              </a:ext>
            </a:extLst>
          </p:cNvPr>
          <p:cNvSpPr txBox="1"/>
          <p:nvPr/>
        </p:nvSpPr>
        <p:spPr>
          <a:xfrm>
            <a:off x="847395" y="2246842"/>
            <a:ext cx="10972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IL PROCEDIMENTO A IMPULSO DEL PRIVATO – I° STEP</a:t>
            </a:r>
          </a:p>
          <a:p>
            <a:endParaRPr lang="it-IT" sz="2400" b="1" dirty="0">
              <a:solidFill>
                <a:srgbClr val="FF0000"/>
              </a:solidFill>
            </a:endParaRPr>
          </a:p>
          <a:p>
            <a:r>
              <a:rPr lang="it-IT" sz="2400" b="1" dirty="0">
                <a:solidFill>
                  <a:srgbClr val="0070C0"/>
                </a:solidFill>
              </a:rPr>
              <a:t>Nel caso in cui la proposta sia presentata dai cittadini, la struttura deputata alla gestione della proposta di collaborazione comunica al proponente il </a:t>
            </a:r>
            <a:r>
              <a:rPr lang="it-IT" sz="2400" b="1" u="sng" dirty="0">
                <a:solidFill>
                  <a:srgbClr val="0070C0"/>
                </a:solidFill>
              </a:rPr>
              <a:t>tempo necessario alla conclusione dell’iter istruttorio </a:t>
            </a:r>
            <a:r>
              <a:rPr lang="it-IT" sz="2400" b="1" dirty="0">
                <a:solidFill>
                  <a:srgbClr val="0070C0"/>
                </a:solidFill>
              </a:rPr>
              <a:t>in relazione alla complessità dell’intervento ed alla completezza degli elementi conoscitivi forniti. Comunica altresì l’elenco delle strutture che, in relazione al contenuto della proposta, coinvolgerà nell’istruttoria. </a:t>
            </a:r>
          </a:p>
          <a:p>
            <a:endParaRPr lang="it-IT" sz="2800" b="1" dirty="0">
              <a:solidFill>
                <a:srgbClr val="0070C0"/>
              </a:solidFill>
            </a:endParaRPr>
          </a:p>
          <a:p>
            <a:r>
              <a:rPr lang="it-IT" b="1" dirty="0">
                <a:solidFill>
                  <a:srgbClr val="0070C0"/>
                </a:solidFill>
              </a:rPr>
              <a:t> </a:t>
            </a:r>
          </a:p>
          <a:p>
            <a:endParaRPr lang="it-IT" b="1" dirty="0">
              <a:solidFill>
                <a:srgbClr val="0070C0"/>
              </a:solidFill>
            </a:endParaRPr>
          </a:p>
          <a:p>
            <a:endParaRPr lang="it-IT" b="1" dirty="0">
              <a:solidFill>
                <a:srgbClr val="0070C0"/>
              </a:solidFill>
            </a:endParaRPr>
          </a:p>
          <a:p>
            <a:endParaRPr lang="it-IT" b="1" dirty="0">
              <a:solidFill>
                <a:srgbClr val="0070C0"/>
              </a:solidFill>
            </a:endParaRPr>
          </a:p>
          <a:p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2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623" y="1348886"/>
            <a:ext cx="10889177" cy="5024732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br>
              <a:rPr lang="it-IT" sz="2400" b="1" dirty="0">
                <a:solidFill>
                  <a:srgbClr val="0070C0"/>
                </a:solidFill>
              </a:rPr>
            </a:b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4</a:t>
            </a:fld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9A0972F-867B-4158-8C0C-0C52B6608E22}"/>
              </a:ext>
            </a:extLst>
          </p:cNvPr>
          <p:cNvSpPr txBox="1"/>
          <p:nvPr/>
        </p:nvSpPr>
        <p:spPr>
          <a:xfrm>
            <a:off x="1562445" y="2185127"/>
            <a:ext cx="820146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IL PROCEDIMENTO A IMPULSO DEL PRIVATO -  II° STEP</a:t>
            </a:r>
          </a:p>
          <a:p>
            <a:endParaRPr lang="it-IT" sz="2400" b="1" dirty="0">
              <a:solidFill>
                <a:srgbClr val="FF0000"/>
              </a:solidFill>
            </a:endParaRPr>
          </a:p>
          <a:p>
            <a:r>
              <a:rPr lang="it-IT" sz="2400" b="1" dirty="0">
                <a:solidFill>
                  <a:srgbClr val="0070C0"/>
                </a:solidFill>
              </a:rPr>
              <a:t>Qualora ritenga che non sussistano le condizioni tecniche o di opportunità per procedere, la struttura lo comunica al richiedente illustrandone le motivazioni e ne informa gli uffici e le istanze politiche coinvolte nell’istruttoria.</a:t>
            </a:r>
          </a:p>
          <a:p>
            <a:endParaRPr lang="it-IT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63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838" y="1214551"/>
            <a:ext cx="11571024" cy="4521231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br>
              <a:rPr lang="it-IT" sz="2400" dirty="0">
                <a:solidFill>
                  <a:srgbClr val="0070C0"/>
                </a:solidFill>
              </a:rPr>
            </a:br>
            <a:endParaRPr lang="it-IT" sz="2400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5</a:t>
            </a:fld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9CF9416-8553-4B39-AC2B-2FBB9A57A647}"/>
              </a:ext>
            </a:extLst>
          </p:cNvPr>
          <p:cNvSpPr txBox="1"/>
          <p:nvPr/>
        </p:nvSpPr>
        <p:spPr>
          <a:xfrm>
            <a:off x="1181686" y="1673131"/>
            <a:ext cx="939753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IL PROCEDIMENTO A IMPULSO DEL PRIVATO - III° STEP</a:t>
            </a:r>
          </a:p>
          <a:p>
            <a:endParaRPr lang="it-IT" sz="2400" b="1" dirty="0">
              <a:solidFill>
                <a:srgbClr val="FF0000"/>
              </a:solidFill>
            </a:endParaRPr>
          </a:p>
          <a:p>
            <a:r>
              <a:rPr lang="it-IT" sz="2400" b="1" dirty="0">
                <a:solidFill>
                  <a:srgbClr val="0070C0"/>
                </a:solidFill>
              </a:rPr>
              <a:t>Le proposte di collaborazione che prefigurino interventi di rigenerazione dello spazio pubblico devono pervenire all’Amministrazione corredate dalla</a:t>
            </a:r>
            <a:r>
              <a:rPr lang="it-IT" sz="2400" b="1" u="sng" dirty="0">
                <a:solidFill>
                  <a:srgbClr val="0070C0"/>
                </a:solidFill>
              </a:rPr>
              <a:t> documentazione atta a descrivere con chiarezza l’intervento che si intende realizzare</a:t>
            </a:r>
            <a:r>
              <a:rPr lang="it-IT" sz="2400" b="1" dirty="0">
                <a:solidFill>
                  <a:srgbClr val="0070C0"/>
                </a:solidFill>
              </a:rPr>
              <a:t>. Devono in particolare essere presenti: </a:t>
            </a: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rgbClr val="0070C0"/>
                </a:solidFill>
              </a:rPr>
              <a:t>relazione illustrativa;</a:t>
            </a: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rgbClr val="0070C0"/>
                </a:solidFill>
              </a:rPr>
              <a:t>programma di manutenzione;</a:t>
            </a: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rgbClr val="0070C0"/>
                </a:solidFill>
              </a:rPr>
              <a:t>tavole grafiche in scala adeguata della proposta progettuale;</a:t>
            </a: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rgbClr val="0070C0"/>
                </a:solidFill>
              </a:rPr>
              <a:t>stima dei lavori da eseguirsi.</a:t>
            </a:r>
          </a:p>
        </p:txBody>
      </p:sp>
    </p:spTree>
    <p:extLst>
      <p:ext uri="{BB962C8B-B14F-4D97-AF65-F5344CB8AC3E}">
        <p14:creationId xmlns:p14="http://schemas.microsoft.com/office/powerpoint/2010/main" val="208645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10" y="1406769"/>
            <a:ext cx="11738344" cy="4473526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br>
              <a:rPr lang="it-IT" sz="2400" b="1" dirty="0">
                <a:solidFill>
                  <a:srgbClr val="0070C0"/>
                </a:solidFill>
              </a:rPr>
            </a:b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6</a:t>
            </a:fld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40672CC-011F-4F97-8C3B-B3F4CC478281}"/>
              </a:ext>
            </a:extLst>
          </p:cNvPr>
          <p:cNvSpPr txBox="1"/>
          <p:nvPr/>
        </p:nvSpPr>
        <p:spPr>
          <a:xfrm>
            <a:off x="903311" y="1620659"/>
            <a:ext cx="10002129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000" b="1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A8D63E5-A351-41E5-A8A6-081059A019D0}"/>
              </a:ext>
            </a:extLst>
          </p:cNvPr>
          <p:cNvSpPr txBox="1"/>
          <p:nvPr/>
        </p:nvSpPr>
        <p:spPr>
          <a:xfrm>
            <a:off x="1058055" y="2297767"/>
            <a:ext cx="1023063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IL PROCEDIMENTO A IMPULSO DEL PRIVATO - IV° STEP</a:t>
            </a:r>
          </a:p>
          <a:p>
            <a:endParaRPr lang="it-IT" sz="2400" b="1" dirty="0">
              <a:solidFill>
                <a:srgbClr val="FF0000"/>
              </a:solidFill>
            </a:endParaRPr>
          </a:p>
          <a:p>
            <a:r>
              <a:rPr lang="it-IT" sz="2400" b="1" dirty="0">
                <a:solidFill>
                  <a:srgbClr val="0070C0"/>
                </a:solidFill>
              </a:rPr>
              <a:t>Sono disposte adeguate forme di pubblicità della proposta di collaborazione, al fine di acquisire, da parte di tutti i soggetti interessati, entro i termini indicati, osservazioni utili alla valutazione degli interessi coinvolti o a far emergere gli eventuali effetti pregiudizievoli della proposta stessa, oppure ulteriori contributi o apporti.</a:t>
            </a:r>
          </a:p>
        </p:txBody>
      </p:sp>
    </p:spTree>
    <p:extLst>
      <p:ext uri="{BB962C8B-B14F-4D97-AF65-F5344CB8AC3E}">
        <p14:creationId xmlns:p14="http://schemas.microsoft.com/office/powerpoint/2010/main" val="154464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828" y="1499191"/>
            <a:ext cx="11738344" cy="4099700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/>
            <a:br>
              <a:rPr lang="it-IT" sz="2400" b="1" dirty="0">
                <a:solidFill>
                  <a:srgbClr val="0070C0"/>
                </a:solidFill>
              </a:rPr>
            </a:br>
            <a:br>
              <a:rPr lang="it-IT" sz="2400" b="1" dirty="0">
                <a:solidFill>
                  <a:srgbClr val="0070C0"/>
                </a:solidFill>
              </a:rPr>
            </a:b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7</a:t>
            </a:fld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64214D6-EE67-46F0-85C5-4EBD4C3CCE13}"/>
              </a:ext>
            </a:extLst>
          </p:cNvPr>
          <p:cNvSpPr txBox="1"/>
          <p:nvPr/>
        </p:nvSpPr>
        <p:spPr>
          <a:xfrm>
            <a:off x="694006" y="2089923"/>
            <a:ext cx="1080398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IL PROCEDIMENTO A IMPULSO DEL PRIVATO - V° STEP </a:t>
            </a:r>
          </a:p>
          <a:p>
            <a:endParaRPr lang="it-IT" sz="2400" b="1" dirty="0">
              <a:solidFill>
                <a:srgbClr val="FF0000"/>
              </a:solidFill>
            </a:endParaRPr>
          </a:p>
          <a:p>
            <a:r>
              <a:rPr lang="it-IT" sz="2400" b="1" dirty="0">
                <a:solidFill>
                  <a:srgbClr val="0070C0"/>
                </a:solidFill>
              </a:rPr>
              <a:t>In caso di esito favorevole dell'istruttoria, l’iter amministrativo si conclude con la sottoscrizione del patto di collaborazione.</a:t>
            </a:r>
          </a:p>
          <a:p>
            <a:endParaRPr lang="it-IT" sz="2400" b="1" dirty="0">
              <a:solidFill>
                <a:srgbClr val="0070C0"/>
              </a:solidFill>
            </a:endParaRPr>
          </a:p>
          <a:p>
            <a:r>
              <a:rPr lang="it-IT" sz="2400" b="1" dirty="0">
                <a:solidFill>
                  <a:srgbClr val="0070C0"/>
                </a:solidFill>
              </a:rPr>
              <a:t>*non esiste un termine legale di durata massima dell’istruttoria</a:t>
            </a:r>
          </a:p>
        </p:txBody>
      </p:sp>
    </p:spTree>
    <p:extLst>
      <p:ext uri="{BB962C8B-B14F-4D97-AF65-F5344CB8AC3E}">
        <p14:creationId xmlns:p14="http://schemas.microsoft.com/office/powerpoint/2010/main" val="157073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234" y="1517073"/>
            <a:ext cx="11346978" cy="4954065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400" b="1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8</a:t>
            </a:fld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7DC17E3-093C-4622-AAF9-C38BDC000A76}"/>
              </a:ext>
            </a:extLst>
          </p:cNvPr>
          <p:cNvSpPr txBox="1"/>
          <p:nvPr/>
        </p:nvSpPr>
        <p:spPr>
          <a:xfrm>
            <a:off x="1354707" y="2228552"/>
            <a:ext cx="956603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i="1" dirty="0">
                <a:solidFill>
                  <a:srgbClr val="FF0000"/>
                </a:solidFill>
              </a:rPr>
              <a:t>IL CONTENUTO DELLA PROPOSTA DEL PRIVATO - IL BENE</a:t>
            </a:r>
          </a:p>
          <a:p>
            <a:endParaRPr lang="it-IT" sz="2400" i="1" dirty="0">
              <a:solidFill>
                <a:srgbClr val="0070C0"/>
              </a:solidFill>
            </a:endParaRPr>
          </a:p>
          <a:p>
            <a:r>
              <a:rPr lang="it-IT" sz="2400" i="1" dirty="0">
                <a:solidFill>
                  <a:srgbClr val="0070C0"/>
                </a:solidFill>
              </a:rPr>
              <a:t>Indicazione del luogo o del bene comune oggetto della proposta.</a:t>
            </a:r>
          </a:p>
          <a:p>
            <a:endParaRPr lang="it-IT" sz="2400" i="1" dirty="0">
              <a:solidFill>
                <a:srgbClr val="0070C0"/>
              </a:solidFill>
            </a:endParaRPr>
          </a:p>
          <a:p>
            <a:r>
              <a:rPr lang="it-IT" sz="2400" i="1" dirty="0">
                <a:solidFill>
                  <a:srgbClr val="0070C0"/>
                </a:solidFill>
              </a:rPr>
              <a:t>Se non sussiste ancora l’identificazione di un luogo o di un bene specifico ma si dispone solo un’idea per un’attività, è sufficiente descrivere lo spazio dove si ha in mente di svolgerla.</a:t>
            </a:r>
          </a:p>
          <a:p>
            <a:endParaRPr lang="it-IT" sz="2400" i="1" dirty="0">
              <a:solidFill>
                <a:srgbClr val="0070C0"/>
              </a:solidFill>
            </a:endParaRPr>
          </a:p>
          <a:p>
            <a:endParaRPr lang="it-IT" sz="2400" i="1" dirty="0">
              <a:solidFill>
                <a:srgbClr val="0070C0"/>
              </a:solidFill>
            </a:endParaRPr>
          </a:p>
          <a:p>
            <a:endParaRPr lang="it-IT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80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EC2B493-DB85-474A-A6FB-D39A341C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55" y="214093"/>
            <a:ext cx="1713124" cy="70719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360B3EF-4C48-47B6-B1FE-CF499631C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559" y="214093"/>
            <a:ext cx="1341236" cy="67671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7DCC09D-7F00-4D84-8F8A-462F1B65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656" y="1322676"/>
            <a:ext cx="11194393" cy="5216236"/>
          </a:xfrm>
          <a:noFill/>
          <a:ln>
            <a:solidFill>
              <a:schemeClr val="accent4"/>
            </a:solidFill>
          </a:ln>
        </p:spPr>
        <p:txBody>
          <a:bodyPr>
            <a:noAutofit/>
          </a:bodyPr>
          <a:lstStyle/>
          <a:p>
            <a:pPr algn="l"/>
            <a:br>
              <a:rPr lang="en-GB" sz="2400" dirty="0"/>
            </a:b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 </a:t>
            </a:r>
            <a:endParaRPr lang="it-IT" sz="2400" b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3E28354-F7B1-4AAC-A211-F0123888E9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0606" y="271364"/>
            <a:ext cx="2408617" cy="66452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85305-7A59-644D-A1F8-D7A4DFB4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BC010-8FDF-45A7-8B9A-5894046A0D1A}" type="slidenum">
              <a:rPr lang="it-IT" sz="1800" smtClean="0">
                <a:solidFill>
                  <a:srgbClr val="FF0000"/>
                </a:solidFill>
              </a:rPr>
              <a:t>9</a:t>
            </a:fld>
            <a:endParaRPr lang="it-IT" sz="1800" dirty="0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636D52C-FB5F-414A-B26C-1A5DB9036AC4}"/>
              </a:ext>
            </a:extLst>
          </p:cNvPr>
          <p:cNvSpPr txBox="1"/>
          <p:nvPr/>
        </p:nvSpPr>
        <p:spPr>
          <a:xfrm>
            <a:off x="1636541" y="1832035"/>
            <a:ext cx="8918917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i="1" dirty="0">
                <a:solidFill>
                  <a:srgbClr val="FF0000"/>
                </a:solidFill>
              </a:rPr>
              <a:t>IL CONTENUTO DELLA PROPOSTA DEL PRIVATO – OBBIETTIVI E DESTINATARI</a:t>
            </a:r>
          </a:p>
          <a:p>
            <a:endParaRPr lang="it-IT" sz="2400" i="1" dirty="0">
              <a:solidFill>
                <a:srgbClr val="FF0000"/>
              </a:solidFill>
            </a:endParaRPr>
          </a:p>
          <a:p>
            <a:r>
              <a:rPr lang="it-IT" sz="2400" i="1" dirty="0">
                <a:solidFill>
                  <a:srgbClr val="0070C0"/>
                </a:solidFill>
              </a:rPr>
              <a:t>Descrizione degli obbiettivi del tuo progetto.</a:t>
            </a:r>
          </a:p>
          <a:p>
            <a:endParaRPr lang="it-IT" sz="2400" i="1" dirty="0">
              <a:solidFill>
                <a:srgbClr val="0070C0"/>
              </a:solidFill>
            </a:endParaRPr>
          </a:p>
          <a:p>
            <a:r>
              <a:rPr lang="it-IT" sz="2400" i="1" dirty="0">
                <a:solidFill>
                  <a:srgbClr val="0070C0"/>
                </a:solidFill>
              </a:rPr>
              <a:t>Quali bisogni può soddisfare? </a:t>
            </a:r>
          </a:p>
          <a:p>
            <a:endParaRPr lang="it-IT" sz="2400" i="1" dirty="0">
              <a:solidFill>
                <a:srgbClr val="0070C0"/>
              </a:solidFill>
            </a:endParaRPr>
          </a:p>
          <a:p>
            <a:r>
              <a:rPr lang="it-IT" sz="2400" i="1" dirty="0">
                <a:solidFill>
                  <a:srgbClr val="0070C0"/>
                </a:solidFill>
              </a:rPr>
              <a:t>Chi sono i destinatari della proposta ? </a:t>
            </a:r>
          </a:p>
          <a:p>
            <a:endParaRPr lang="it-IT" sz="2400" i="1" dirty="0">
              <a:solidFill>
                <a:srgbClr val="0070C0"/>
              </a:solidFill>
            </a:endParaRPr>
          </a:p>
          <a:p>
            <a:r>
              <a:rPr lang="it-IT" sz="2400" i="1" dirty="0">
                <a:solidFill>
                  <a:srgbClr val="0070C0"/>
                </a:solidFill>
              </a:rPr>
              <a:t>Quali età/tipologie di cittadini si vorrebbero coinvolgere? E in che modo?</a:t>
            </a:r>
          </a:p>
          <a:p>
            <a:endParaRPr lang="it-IT" sz="2400" i="1" dirty="0">
              <a:solidFill>
                <a:srgbClr val="0070C0"/>
              </a:solidFill>
            </a:endParaRPr>
          </a:p>
          <a:p>
            <a:endParaRPr lang="it-IT" sz="2400" i="1" dirty="0">
              <a:solidFill>
                <a:srgbClr val="0070C0"/>
              </a:solidFill>
            </a:endParaRPr>
          </a:p>
          <a:p>
            <a:endParaRPr lang="it-IT" sz="2400" i="1" dirty="0">
              <a:solidFill>
                <a:srgbClr val="FF0000"/>
              </a:solidFill>
            </a:endParaRPr>
          </a:p>
          <a:p>
            <a:endParaRPr lang="it-IT" i="1" dirty="0">
              <a:solidFill>
                <a:srgbClr val="FF0000"/>
              </a:solidFill>
            </a:endParaRPr>
          </a:p>
          <a:p>
            <a:r>
              <a:rPr lang="it-IT" sz="1800" i="1" dirty="0">
                <a:solidFill>
                  <a:srgbClr val="FF0000"/>
                </a:solidFill>
              </a:rPr>
              <a:t> </a:t>
            </a:r>
          </a:p>
          <a:p>
            <a:endParaRPr lang="it-IT" sz="1800" i="1" dirty="0">
              <a:solidFill>
                <a:srgbClr val="0070C0"/>
              </a:solidFill>
            </a:endParaRPr>
          </a:p>
          <a:p>
            <a:endParaRPr lang="it-IT" sz="1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513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12F98BEEB29154EB4DC45411DEE126A" ma:contentTypeVersion="10" ma:contentTypeDescription="Creare un nuovo documento." ma:contentTypeScope="" ma:versionID="2519d5a9a64d5165a3e11fd8de0b82d2">
  <xsd:schema xmlns:xsd="http://www.w3.org/2001/XMLSchema" xmlns:xs="http://www.w3.org/2001/XMLSchema" xmlns:p="http://schemas.microsoft.com/office/2006/metadata/properties" xmlns:ns2="a76e3bf6-662a-445e-9dd0-292a99d8e630" targetNamespace="http://schemas.microsoft.com/office/2006/metadata/properties" ma:root="true" ma:fieldsID="0ad8fce79faccd0e11cabfedffa0d01e" ns2:_="">
    <xsd:import namespace="a76e3bf6-662a-445e-9dd0-292a99d8e6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6e3bf6-662a-445e-9dd0-292a99d8e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317F28-5FF6-4E69-A3C4-D5072E47554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76e3bf6-662a-445e-9dd0-292a99d8e6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0BB890-724B-44B6-8243-8E7BA84F88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9683C3-D040-402E-9389-3A5F6125D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6e3bf6-662a-445e-9dd0-292a99d8e6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711</Words>
  <Application>Microsoft Office PowerPoint</Application>
  <PresentationFormat>Widescreen</PresentationFormat>
  <Paragraphs>106</Paragraphs>
  <Slides>14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di Office</vt:lpstr>
      <vt:lpstr>Laboratorio per un sistema collaborativo  tra enti locali e enti di terzo settore</vt:lpstr>
      <vt:lpstr>TERZO LABORATORIO  Patti di collaborazione, promozione della cultura del volontariato (studenti, aduti) progetti di utilità collettiva e sistemi di incrocio domanda/offerta di volontariato – assciurazioni per i volontari (Luca DEGANI)  26 maggio – 9 giugno – 16 giugno 2021</vt:lpstr>
      <vt:lpstr>          </vt:lpstr>
      <vt:lpstr> </vt:lpstr>
      <vt:lpstr> </vt:lpstr>
      <vt:lpstr> </vt:lpstr>
      <vt:lpstr>  </vt:lpstr>
      <vt:lpstr>.</vt:lpstr>
      <vt:lpstr>    </vt:lpstr>
      <vt:lpstr> 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 Alampi</dc:creator>
  <cp:lastModifiedBy>Marco Ubezio</cp:lastModifiedBy>
  <cp:revision>66</cp:revision>
  <dcterms:created xsi:type="dcterms:W3CDTF">2021-05-12T15:51:17Z</dcterms:created>
  <dcterms:modified xsi:type="dcterms:W3CDTF">2021-06-16T09:24:48Z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0x010100212F98BEEB29154EB4DC45411DEE126A</vt:lpwstr>
  </property>
</Properties>
</file>