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sldIdLst>
    <p:sldId id="256" r:id="rId5"/>
    <p:sldId id="257" r:id="rId6"/>
    <p:sldId id="258" r:id="rId7"/>
    <p:sldId id="262" r:id="rId8"/>
    <p:sldId id="263" r:id="rId9"/>
    <p:sldId id="264" r:id="rId10"/>
    <p:sldId id="265" r:id="rId11"/>
    <p:sldId id="267" r:id="rId12"/>
    <p:sldId id="266" r:id="rId13"/>
    <p:sldId id="261" r:id="rId14"/>
    <p:sldId id="268" r:id="rId15"/>
    <p:sldId id="269" r:id="rId16"/>
    <p:sldId id="270" r:id="rId17"/>
    <p:sldId id="275" r:id="rId1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27" autoAdjust="0"/>
    <p:restoredTop sz="81400" autoAdjust="0"/>
  </p:normalViewPr>
  <p:slideViewPr>
    <p:cSldViewPr snapToGrid="0">
      <p:cViewPr varScale="1">
        <p:scale>
          <a:sx n="59" d="100"/>
          <a:sy n="59" d="100"/>
        </p:scale>
        <p:origin x="114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60" d="100"/>
        <a:sy n="16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66D5FE-9926-9049-BB26-78F18B6061A0}" type="datetimeFigureOut">
              <a:rPr lang="x-none" smtClean="0"/>
              <a:t>16/06/2021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CEC70-7BBB-314E-95F8-F13AC2473B09}" type="slidenum">
              <a:rPr lang="x-none" smtClean="0"/>
              <a:t>‹N›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414050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FCEC70-7BBB-314E-95F8-F13AC2473B09}" type="slidenum">
              <a:rPr lang="x-none" smtClean="0"/>
              <a:t>12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21503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FCEC70-7BBB-314E-95F8-F13AC2473B09}" type="slidenum">
              <a:rPr lang="x-none" smtClean="0"/>
              <a:t>14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090565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FE93741-8EB3-4D37-8E09-7FDCF8C8E7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31BCA12-306D-4A4A-920F-E0446BEE55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663616E-D38B-47C0-BD10-4AEC99DBF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D6DCE-4611-C143-86FF-E4DD8DBC945B}" type="datetime1">
              <a:rPr lang="it-IT" smtClean="0"/>
              <a:t>16/06/2021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7BA87F6-9A13-41FD-A197-765F03E9B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3A11FA6-E9F8-49E5-B97C-4CEB4BD17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BC010-8FDF-45A7-8B9A-5894046A0D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9615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D6B45A3-FFE4-4D98-BE0D-67F2944E3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4CB0D92-EFC9-4E31-91AC-F1542420DB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EE00366-E4CA-4945-884C-5B40ED261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B57C5-8D20-3148-AC41-6EECAF87CCE6}" type="datetime1">
              <a:rPr lang="it-IT" smtClean="0"/>
              <a:t>16/06/2021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16868F2-5056-4C24-B320-7B0866653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F178343-1F53-429C-A47E-066BAC962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BC010-8FDF-45A7-8B9A-5894046A0D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6122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0B142C4C-EDD5-460E-9929-95CBDC01CC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843E27B-60E9-4B03-8EDA-F84AE1C9B2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A7FDCC0-CEC0-4C66-8E80-9C662FD41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F5B5-D535-DE41-84C9-1C24BD9390FF}" type="datetime1">
              <a:rPr lang="it-IT" smtClean="0"/>
              <a:t>16/06/2021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1C114B5-B4AE-49E4-8392-0F6F09BA4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5D85571-DF6D-4830-8A12-6590CA12D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BC010-8FDF-45A7-8B9A-5894046A0D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451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FA6D489-D9EB-4199-B5CE-C97EF0D4E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147516F-1AD1-42E9-BC46-11123042B3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CD2CBB5-3021-4BBE-A5E8-A371B67F3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A0FA7-4ADF-E446-A50B-572A4D4B0CE7}" type="datetime1">
              <a:rPr lang="it-IT" smtClean="0"/>
              <a:t>16/06/2021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34AD3CA-DA17-4C98-86CE-F8D152F1E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7F16CDA-7F22-433E-9694-48BB2FCDF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BC010-8FDF-45A7-8B9A-5894046A0D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5788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5DAFC4-EBB6-44BD-BA5D-C0638DF884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C8FED31-6038-4CDE-9F37-215FF380CC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FA8C2F3-F7F7-42E1-87C6-A5E6F56F8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03164-35C0-8440-953D-E5CCAEF06C6C}" type="datetime1">
              <a:rPr lang="it-IT" smtClean="0"/>
              <a:t>16/06/2021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E9A5B33-86F4-4019-A333-553799F27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5558E3D-FBBA-49AE-8DEC-E7D3AD97F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BC010-8FDF-45A7-8B9A-5894046A0D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3931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97C586A-6249-4D27-8D03-B804E6560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E0519D8-FAEB-4514-A5E9-8B0B210125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C6D3129-A1A5-4788-90E9-8A46A86080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5E5A135-3044-4218-8470-B1322F26D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A403D-D7BF-484D-B698-A3257515EBEE}" type="datetime1">
              <a:rPr lang="it-IT" smtClean="0"/>
              <a:t>16/06/2021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14AFC3C-35E8-43FE-8842-8674542A6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E1E4C5B-8C2A-42C6-ADBD-9D6C0CA5E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BC010-8FDF-45A7-8B9A-5894046A0D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3275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386ACA9-C4F8-445B-A236-ED5F8B92F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033846D-A9E9-4AD4-8F21-C5367A3673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F581065-130F-4E80-95A5-2AD7D0F12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C495589-FBB3-4A0B-9050-11762EC30F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2ACB05DF-68AF-4098-8A78-B2557CACB5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2C3FB30F-0CFB-4752-8D5F-328DE9689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1A712-6D5B-BC46-9311-7F16E58562ED}" type="datetime1">
              <a:rPr lang="it-IT" smtClean="0"/>
              <a:t>16/06/2021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91738821-5196-45AB-A9B4-B41B32538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FEE398A2-173B-42CB-8813-A409707F3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BC010-8FDF-45A7-8B9A-5894046A0D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00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DC9B52B-5DB9-4CDF-9D5F-8F189902B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D34A1713-77EC-4B96-92EE-299C484A6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81F71-0F3F-0A4E-A808-A7391D867B47}" type="datetime1">
              <a:rPr lang="it-IT" smtClean="0"/>
              <a:t>16/06/2021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6D718B1-B88B-4794-AC11-0F77A85F1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D674568-9314-49A5-BDA8-DA107A928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BC010-8FDF-45A7-8B9A-5894046A0D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7514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B31E1064-C0E1-4E64-B957-28314FE8B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DE55D-DCAB-534F-AD0E-72B2E0BE8F9F}" type="datetime1">
              <a:rPr lang="it-IT" smtClean="0"/>
              <a:t>16/06/2021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51597F15-D76F-467D-9F64-6D1879A67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EBFD586-4AE6-4092-81AF-186AA78D7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BC010-8FDF-45A7-8B9A-5894046A0D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212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FEFED97-A663-4EB1-9DD8-5EDA7B1636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0456364-9E84-49EF-954F-3AAF444BBE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D257A40-F682-440F-893A-9F5AC574B1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FDB2C7B-7D6B-483F-92F3-0F92523A5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8E583-4A9A-7F45-92FF-E37273EBF2A5}" type="datetime1">
              <a:rPr lang="it-IT" smtClean="0"/>
              <a:t>16/06/2021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D3EAB1B-BFFB-4CA8-975B-0F9C2D1E9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D51DB4C-09C8-41CE-909B-17593F6E4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BC010-8FDF-45A7-8B9A-5894046A0D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5978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B933210-1796-4CA0-A39B-CE871C103A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05A890D3-DED2-4CD0-93B1-8BFAAFC487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496AF28-0D08-40C9-B57F-F93A06FF39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98931BC-47FC-4085-A362-9EFC87ECF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E0F63-63DD-E147-BFDB-4F72CF8869F1}" type="datetime1">
              <a:rPr lang="it-IT" smtClean="0"/>
              <a:t>16/06/2021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B6B2D2A-73C2-49F5-B1B8-89275589C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F375E15-AEEE-4153-A965-6D0856EA7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BC010-8FDF-45A7-8B9A-5894046A0D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1191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BA1A6876-2DA3-4CD6-AF60-3220590418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57316D9-E80E-4F50-81AB-C6F1031DB8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7B36BD2-4219-4F33-9F3D-BECECACCC9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12ABE-72D2-D645-AAE1-74984F0F74BF}" type="datetime1">
              <a:rPr lang="it-IT" smtClean="0"/>
              <a:t>16/06/2021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8EADF17-881F-4E39-BB19-857390277E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2D9675B-5B0E-4875-B0B0-75059924D9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4BC010-8FDF-45A7-8B9A-5894046A0D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7416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5EC2B493-DB85-474A-A6FB-D39A341C81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8055" y="214093"/>
            <a:ext cx="1713124" cy="707197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E360B3EF-4C48-47B6-B1FE-CF499631C6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2559" y="214093"/>
            <a:ext cx="1341236" cy="676715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B7DCC09D-7F00-4D84-8F8A-462F1B6597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39990"/>
            <a:ext cx="9144000" cy="23876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it-IT" sz="3400" b="1" i="1" dirty="0">
                <a:solidFill>
                  <a:srgbClr val="0070C0"/>
                </a:solidFill>
              </a:rPr>
              <a:t>Laboratorio</a:t>
            </a:r>
            <a:br>
              <a:rPr lang="it-IT" sz="3400" b="1" i="1" dirty="0">
                <a:solidFill>
                  <a:srgbClr val="0070C0"/>
                </a:solidFill>
              </a:rPr>
            </a:br>
            <a:r>
              <a:rPr lang="it-IT" sz="3400" b="1" i="1" dirty="0">
                <a:solidFill>
                  <a:srgbClr val="0070C0"/>
                </a:solidFill>
              </a:rPr>
              <a:t>per un sistema collaborativo </a:t>
            </a:r>
            <a:br>
              <a:rPr lang="it-IT" sz="3400" b="1" i="1" dirty="0">
                <a:solidFill>
                  <a:srgbClr val="0070C0"/>
                </a:solidFill>
              </a:rPr>
            </a:br>
            <a:r>
              <a:rPr lang="it-IT" sz="3400" b="1" i="1" dirty="0">
                <a:solidFill>
                  <a:srgbClr val="0070C0"/>
                </a:solidFill>
              </a:rPr>
              <a:t>tra enti locali e enti di terzo settore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98E900E-0257-4358-9510-68C2790181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75323" y="4768570"/>
            <a:ext cx="9144000" cy="959958"/>
          </a:xfrm>
        </p:spPr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maggio – giugno 2021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03E28354-F7B1-4AAC-A211-F0123888E9B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70606" y="271364"/>
            <a:ext cx="2408617" cy="664522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A89C81-1747-A54F-AE63-11CCA92D3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BC010-8FDF-45A7-8B9A-5894046A0D1A}" type="slidenum">
              <a:rPr lang="it-IT" sz="1800" smtClean="0">
                <a:solidFill>
                  <a:srgbClr val="FF0000"/>
                </a:solidFill>
              </a:rPr>
              <a:t>1</a:t>
            </a:fld>
            <a:endParaRPr lang="it-IT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63258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5EC2B493-DB85-474A-A6FB-D39A341C81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8055" y="214093"/>
            <a:ext cx="1713124" cy="707197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E360B3EF-4C48-47B6-B1FE-CF499631C6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2559" y="214093"/>
            <a:ext cx="1341236" cy="676715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B7DCC09D-7F00-4D84-8F8A-462F1B6597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48130" y="2038053"/>
            <a:ext cx="8630093" cy="312597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br>
              <a:rPr lang="it-IT" sz="3600" b="1" i="1" dirty="0">
                <a:solidFill>
                  <a:srgbClr val="FF0000"/>
                </a:solidFill>
              </a:rPr>
            </a:br>
            <a:br>
              <a:rPr lang="it-IT" sz="3600" b="1" i="1" dirty="0">
                <a:solidFill>
                  <a:srgbClr val="FF0000"/>
                </a:solidFill>
              </a:rPr>
            </a:br>
            <a:endParaRPr lang="it-IT" sz="3600" b="1" i="1" dirty="0">
              <a:solidFill>
                <a:srgbClr val="FF0000"/>
              </a:solidFill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03E28354-F7B1-4AAC-A211-F0123888E9B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70606" y="271364"/>
            <a:ext cx="2408617" cy="664522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2CA3443-614F-C840-930E-04DF9185B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BC010-8FDF-45A7-8B9A-5894046A0D1A}" type="slidenum">
              <a:rPr lang="it-IT" sz="1800" smtClean="0">
                <a:solidFill>
                  <a:srgbClr val="FF0000"/>
                </a:solidFill>
              </a:rPr>
              <a:t>10</a:t>
            </a:fld>
            <a:endParaRPr lang="it-IT" sz="1800" dirty="0">
              <a:solidFill>
                <a:srgbClr val="FF0000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50" y="1131887"/>
            <a:ext cx="11747500" cy="5224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3871826A-8951-453F-B713-0A7F114D5D3A}"/>
              </a:ext>
            </a:extLst>
          </p:cNvPr>
          <p:cNvSpPr txBox="1"/>
          <p:nvPr/>
        </p:nvSpPr>
        <p:spPr>
          <a:xfrm>
            <a:off x="2343895" y="1732041"/>
            <a:ext cx="8630092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400" i="1" dirty="0">
                <a:solidFill>
                  <a:srgbClr val="FF0000"/>
                </a:solidFill>
              </a:rPr>
              <a:t>IL CONTENUTO DELLA PROPOSTA DEL PRIVATO – IL COINVOLGIMENTO E L’IMPATTO SOCIALE</a:t>
            </a:r>
          </a:p>
          <a:p>
            <a:endParaRPr lang="it-IT" sz="2400" i="1" dirty="0">
              <a:solidFill>
                <a:srgbClr val="FF0000"/>
              </a:solidFill>
            </a:endParaRPr>
          </a:p>
          <a:p>
            <a:r>
              <a:rPr lang="it-IT" sz="2400" i="1" dirty="0">
                <a:solidFill>
                  <a:srgbClr val="0070C0"/>
                </a:solidFill>
              </a:rPr>
              <a:t>Modalità di coinvolgimento degli abitanti del quartiere</a:t>
            </a:r>
          </a:p>
          <a:p>
            <a:endParaRPr lang="it-IT" sz="2400" i="1" dirty="0">
              <a:solidFill>
                <a:srgbClr val="0070C0"/>
              </a:solidFill>
            </a:endParaRPr>
          </a:p>
          <a:p>
            <a:r>
              <a:rPr lang="it-IT" sz="2400" i="1" dirty="0">
                <a:solidFill>
                  <a:srgbClr val="0070C0"/>
                </a:solidFill>
              </a:rPr>
              <a:t>In che modo la proposta coinvolge e migliora il quartiere?</a:t>
            </a:r>
          </a:p>
          <a:p>
            <a:endParaRPr lang="it-IT" sz="2400" i="1" dirty="0">
              <a:solidFill>
                <a:srgbClr val="0070C0"/>
              </a:solidFill>
            </a:endParaRPr>
          </a:p>
          <a:p>
            <a:r>
              <a:rPr lang="it-IT" sz="2400" i="1" dirty="0">
                <a:solidFill>
                  <a:srgbClr val="0070C0"/>
                </a:solidFill>
              </a:rPr>
              <a:t>Hai già provato a metterla in pratica o sei in contatto con altri cittadini/associazioni che vogliono aiutarti? </a:t>
            </a:r>
          </a:p>
          <a:p>
            <a:endParaRPr lang="it-IT" sz="2400" i="1" dirty="0">
              <a:solidFill>
                <a:srgbClr val="0070C0"/>
              </a:solidFill>
            </a:endParaRPr>
          </a:p>
          <a:p>
            <a:r>
              <a:rPr lang="it-IT" sz="2400" i="1" dirty="0">
                <a:solidFill>
                  <a:srgbClr val="0070C0"/>
                </a:solidFill>
              </a:rPr>
              <a:t>Quale impatto avrà sul territorio?</a:t>
            </a:r>
          </a:p>
        </p:txBody>
      </p:sp>
    </p:spTree>
    <p:extLst>
      <p:ext uri="{BB962C8B-B14F-4D97-AF65-F5344CB8AC3E}">
        <p14:creationId xmlns:p14="http://schemas.microsoft.com/office/powerpoint/2010/main" val="1580038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BC010-8FDF-45A7-8B9A-5894046A0D1A}" type="slidenum">
              <a:rPr lang="it-IT" smtClean="0"/>
              <a:t>11</a:t>
            </a:fld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2599" y="529360"/>
            <a:ext cx="1712913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2773" y="529360"/>
            <a:ext cx="1607376" cy="8103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0299" y="601952"/>
            <a:ext cx="2408237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090" y="1554595"/>
            <a:ext cx="10353820" cy="4451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774536" y="1798461"/>
            <a:ext cx="9144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i="1" dirty="0">
                <a:solidFill>
                  <a:srgbClr val="FF0000"/>
                </a:solidFill>
              </a:rPr>
              <a:t>IL CONTENUTO DELLA PROPOSTA DEL PRIVATO – FORME DI SOSTEGNO DELLA PA</a:t>
            </a:r>
          </a:p>
          <a:p>
            <a:endParaRPr lang="it-IT" sz="2400" i="1" dirty="0">
              <a:solidFill>
                <a:srgbClr val="FF0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it-IT" sz="2400" i="1" dirty="0">
                <a:solidFill>
                  <a:srgbClr val="0070C0"/>
                </a:solidFill>
              </a:rPr>
              <a:t>Formazione;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it-IT" sz="2400" i="1" dirty="0">
              <a:solidFill>
                <a:srgbClr val="0070C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it-IT" sz="2400" i="1" dirty="0">
                <a:solidFill>
                  <a:srgbClr val="0070C0"/>
                </a:solidFill>
              </a:rPr>
              <a:t>Fornitura dispositivi protezione;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it-IT" sz="2400" i="1" dirty="0">
              <a:solidFill>
                <a:srgbClr val="0070C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it-IT" sz="2400" i="1" dirty="0">
                <a:solidFill>
                  <a:srgbClr val="0070C0"/>
                </a:solidFill>
              </a:rPr>
              <a:t>Beni strumentali/materiali di consumo;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it-IT" sz="2400" i="1" dirty="0">
              <a:solidFill>
                <a:srgbClr val="0070C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it-IT" sz="2400" i="1" dirty="0">
                <a:solidFill>
                  <a:srgbClr val="0070C0"/>
                </a:solidFill>
              </a:rPr>
              <a:t>Affiancamento personale comunale, etc </a:t>
            </a:r>
            <a:r>
              <a:rPr lang="it-IT" sz="2400" i="1" dirty="0" err="1">
                <a:solidFill>
                  <a:srgbClr val="0070C0"/>
                </a:solidFill>
              </a:rPr>
              <a:t>etc</a:t>
            </a:r>
            <a:r>
              <a:rPr lang="it-IT" sz="2400" i="1" dirty="0">
                <a:solidFill>
                  <a:srgbClr val="0070C0"/>
                </a:solidFill>
              </a:rPr>
              <a:t>…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it-IT" sz="2400" i="1" dirty="0">
              <a:solidFill>
                <a:srgbClr val="0070C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it-IT" sz="24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61940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BC010-8FDF-45A7-8B9A-5894046A0D1A}" type="slidenum">
              <a:rPr lang="it-IT" smtClean="0"/>
              <a:t>12</a:t>
            </a:fld>
            <a:endParaRPr lang="it-IT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215" y="456478"/>
            <a:ext cx="1712913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5713" y="548843"/>
            <a:ext cx="1609725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5772" y="621867"/>
            <a:ext cx="2408237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998" y="1360056"/>
            <a:ext cx="10219154" cy="46598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173884" y="1579416"/>
            <a:ext cx="93933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2200" dirty="0">
              <a:solidFill>
                <a:srgbClr val="0070C0"/>
              </a:solidFill>
            </a:endParaRPr>
          </a:p>
          <a:p>
            <a:r>
              <a:rPr lang="it-IT" sz="2200" dirty="0">
                <a:solidFill>
                  <a:srgbClr val="0070C0"/>
                </a:solidFill>
              </a:rPr>
              <a:t>.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B7BCE3A7-78D8-48BE-8AE8-D2F902D14217}"/>
              </a:ext>
            </a:extLst>
          </p:cNvPr>
          <p:cNvSpPr txBox="1"/>
          <p:nvPr/>
        </p:nvSpPr>
        <p:spPr>
          <a:xfrm>
            <a:off x="1173884" y="1717323"/>
            <a:ext cx="9393381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it-IT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it-IT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ANCORA SUL TEMA ASSICURATIVO</a:t>
            </a:r>
          </a:p>
          <a:p>
            <a:pPr algn="just"/>
            <a:endParaRPr lang="it-IT" sz="2400" dirty="0">
              <a:solidFill>
                <a:srgbClr val="FF0000"/>
              </a:solidFill>
            </a:endParaRPr>
          </a:p>
          <a:p>
            <a:pPr algn="just"/>
            <a:r>
              <a:rPr lang="it-IT" sz="2400" dirty="0">
                <a:solidFill>
                  <a:srgbClr val="0070C0"/>
                </a:solidFill>
              </a:rPr>
              <a:t>Lo stesso trova specifica definizione all’interno del Codice del Terzo Settore e, segnatamente, all’art. 18 che sancisce l’obbligo assicurativo:</a:t>
            </a:r>
          </a:p>
          <a:p>
            <a:pPr algn="just"/>
            <a:endParaRPr lang="it-IT" sz="2400" dirty="0">
              <a:solidFill>
                <a:srgbClr val="0070C0"/>
              </a:solidFill>
            </a:endParaRPr>
          </a:p>
          <a:p>
            <a:pPr algn="just"/>
            <a:r>
              <a:rPr lang="it-IT" sz="2400" i="1" dirty="0">
                <a:solidFill>
                  <a:srgbClr val="0070C0"/>
                </a:solidFill>
              </a:rPr>
              <a:t>Gli enti del Terzo settore che si avvalgono di volontari devono assicurarli contro gli infortuni e le malattie connessi allo svolgimento dell'attività di volontariato, nonché per la responsabilità civile verso i terzi.</a:t>
            </a:r>
          </a:p>
          <a:p>
            <a:pPr algn="just"/>
            <a:endParaRPr lang="it-IT" sz="2400" dirty="0">
              <a:solidFill>
                <a:srgbClr val="FF0000"/>
              </a:solidFill>
            </a:endParaRPr>
          </a:p>
          <a:p>
            <a:pPr algn="just"/>
            <a:endParaRPr lang="it-IT" sz="2400" dirty="0">
              <a:solidFill>
                <a:srgbClr val="FF0000"/>
              </a:solidFill>
            </a:endParaRPr>
          </a:p>
          <a:p>
            <a:pPr algn="just"/>
            <a:endParaRPr lang="it-IT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9327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BC010-8FDF-45A7-8B9A-5894046A0D1A}" type="slidenum">
              <a:rPr lang="it-IT" smtClean="0"/>
              <a:t>13</a:t>
            </a:fld>
            <a:endParaRPr lang="it-IT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4162" y="581170"/>
            <a:ext cx="1712913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6494" y="723900"/>
            <a:ext cx="1609725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4663" y="683924"/>
            <a:ext cx="2408237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425" y="1525701"/>
            <a:ext cx="1021715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314162" y="2432738"/>
            <a:ext cx="943003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L’ASSICURAZIONE E LE CONVENZIONI CON LA PA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400" b="0" i="1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La copertura assicurativa è elemento essenziale delle convenzioni tra gli enti del Terzo settore e le amministrazioni pubbliche, e i relativi oneri sono a </a:t>
            </a:r>
            <a:r>
              <a:rPr kumimoji="0" lang="it-IT" sz="2400" b="0" i="1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carico dell'amministrazione pubblica con la quale viene stipulata la convenzione</a:t>
            </a:r>
            <a:r>
              <a:rPr kumimoji="0" lang="it-IT" sz="2400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(art. 18, comma 3, D.lgs 117/2017)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06014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53D918F9-EB2E-4D3B-96A9-42F5CE055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BC010-8FDF-45A7-8B9A-5894046A0D1A}" type="slidenum">
              <a:rPr lang="it-IT" smtClean="0"/>
              <a:t>14</a:t>
            </a:fld>
            <a:endParaRPr lang="it-IT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5A6E3A11-E232-4BBD-B29F-0766EAF5F8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4379" y="908976"/>
            <a:ext cx="1713124" cy="707197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47DD48C6-7557-4916-973A-488EED67CAB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11430" y="1025969"/>
            <a:ext cx="1609483" cy="810838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C9341729-C7F2-40D0-9C96-F9B712A29CD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24840" y="1025969"/>
            <a:ext cx="2408129" cy="664522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2D40E567-7B9F-437A-BBC0-393299A2C246}"/>
              </a:ext>
            </a:extLst>
          </p:cNvPr>
          <p:cNvSpPr txBox="1"/>
          <p:nvPr/>
        </p:nvSpPr>
        <p:spPr>
          <a:xfrm>
            <a:off x="2276620" y="2979606"/>
            <a:ext cx="74136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dirty="0">
                <a:solidFill>
                  <a:srgbClr val="FF0000"/>
                </a:solidFill>
              </a:rPr>
              <a:t>GRAZIE DELL’ATTENZIONE !</a:t>
            </a:r>
          </a:p>
          <a:p>
            <a:endParaRPr lang="it-IT" dirty="0"/>
          </a:p>
          <a:p>
            <a:pPr algn="ctr"/>
            <a:r>
              <a:rPr lang="it-IT" dirty="0"/>
              <a:t>ORA NON VI RESTA CHE METTERVI ALL’OPERA</a:t>
            </a:r>
          </a:p>
        </p:txBody>
      </p:sp>
    </p:spTree>
    <p:extLst>
      <p:ext uri="{BB962C8B-B14F-4D97-AF65-F5344CB8AC3E}">
        <p14:creationId xmlns:p14="http://schemas.microsoft.com/office/powerpoint/2010/main" val="997890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5EC2B493-DB85-474A-A6FB-D39A341C81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8055" y="214093"/>
            <a:ext cx="1713124" cy="707197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E360B3EF-4C48-47B6-B1FE-CF499631C6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2559" y="214093"/>
            <a:ext cx="1341236" cy="676715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B7DCC09D-7F00-4D84-8F8A-462F1B6597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3195" y="3532019"/>
            <a:ext cx="8739964" cy="188185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it-IT" sz="2800" b="1" dirty="0">
                <a:solidFill>
                  <a:srgbClr val="0070C0"/>
                </a:solidFill>
              </a:rPr>
              <a:t>TERZO LABORATORIO</a:t>
            </a:r>
            <a:br>
              <a:rPr lang="it-IT" sz="2800" b="1" dirty="0">
                <a:solidFill>
                  <a:srgbClr val="0070C0"/>
                </a:solidFill>
              </a:rPr>
            </a:br>
            <a:br>
              <a:rPr lang="it-IT" sz="2800" b="1" dirty="0">
                <a:solidFill>
                  <a:srgbClr val="0070C0"/>
                </a:solidFill>
              </a:rPr>
            </a:br>
            <a:r>
              <a:rPr lang="it-IT" sz="2800" b="1" i="1" dirty="0">
                <a:solidFill>
                  <a:srgbClr val="C00000"/>
                </a:solidFill>
              </a:rPr>
              <a:t>Patti di collaborazione, promozione della cultura del volontariato (studenti, aduti) progetti di utilità collettiva e sistemi di incrocio domanda/offerta di volontariato – assciurazioni per i volontari</a:t>
            </a:r>
            <a:br>
              <a:rPr lang="it-IT" sz="2800" b="1" dirty="0">
                <a:solidFill>
                  <a:srgbClr val="0070C0"/>
                </a:solidFill>
              </a:rPr>
            </a:br>
            <a:r>
              <a:rPr lang="it-IT" sz="2800" b="1" dirty="0">
                <a:solidFill>
                  <a:srgbClr val="0070C0"/>
                </a:solidFill>
              </a:rPr>
              <a:t>(Luca DEGANI)</a:t>
            </a:r>
            <a:br>
              <a:rPr lang="it-IT" sz="2800" b="1" dirty="0">
                <a:solidFill>
                  <a:srgbClr val="0070C0"/>
                </a:solidFill>
              </a:rPr>
            </a:br>
            <a:br>
              <a:rPr lang="it-IT" sz="2800" b="1" dirty="0">
                <a:solidFill>
                  <a:srgbClr val="0070C0"/>
                </a:solidFill>
              </a:rPr>
            </a:br>
            <a:r>
              <a:rPr lang="it-IT" sz="2800" b="1" dirty="0">
                <a:solidFill>
                  <a:srgbClr val="0070C0"/>
                </a:solidFill>
              </a:rPr>
              <a:t>26 maggio – 9 giugno – 16 giugno 2021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03E28354-F7B1-4AAC-A211-F0123888E9B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70606" y="271364"/>
            <a:ext cx="2408617" cy="664522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F05215-9AB8-3C4F-9E34-D51AB068F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BC010-8FDF-45A7-8B9A-5894046A0D1A}" type="slidenum">
              <a:rPr lang="it-IT" sz="1800" smtClean="0">
                <a:solidFill>
                  <a:srgbClr val="FF0000"/>
                </a:solidFill>
              </a:rPr>
              <a:t>2</a:t>
            </a:fld>
            <a:endParaRPr lang="it-IT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0105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5EC2B493-DB85-474A-A6FB-D39A341C81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8055" y="214093"/>
            <a:ext cx="1713124" cy="707197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E360B3EF-4C48-47B6-B1FE-CF499631C6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2559" y="214093"/>
            <a:ext cx="1341236" cy="676715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B7DCC09D-7F00-4D84-8F8A-462F1B6597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4752" y="1200907"/>
            <a:ext cx="11550687" cy="5216237"/>
          </a:xfrm>
          <a:noFill/>
          <a:ln>
            <a:solidFill>
              <a:schemeClr val="accent4"/>
            </a:solidFill>
          </a:ln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br>
              <a:rPr lang="it-IT" sz="2800" b="1" dirty="0">
                <a:solidFill>
                  <a:srgbClr val="FF0000"/>
                </a:solidFill>
              </a:rPr>
            </a:br>
            <a:br>
              <a:rPr lang="it-IT" sz="2800" b="1" dirty="0">
                <a:solidFill>
                  <a:srgbClr val="FF0000"/>
                </a:solidFill>
              </a:rPr>
            </a:br>
            <a:br>
              <a:rPr lang="it-IT" sz="2800" b="1" dirty="0">
                <a:solidFill>
                  <a:srgbClr val="FF0000"/>
                </a:solidFill>
              </a:rPr>
            </a:br>
            <a:br>
              <a:rPr lang="it-IT" sz="2800" b="1" dirty="0">
                <a:solidFill>
                  <a:srgbClr val="FF0000"/>
                </a:solidFill>
              </a:rPr>
            </a:br>
            <a:br>
              <a:rPr lang="it-IT" sz="2800" b="1" dirty="0">
                <a:solidFill>
                  <a:srgbClr val="FF0000"/>
                </a:solidFill>
              </a:rPr>
            </a:br>
            <a:br>
              <a:rPr lang="it-IT" sz="2800" b="1" dirty="0">
                <a:solidFill>
                  <a:srgbClr val="FF0000"/>
                </a:solidFill>
              </a:rPr>
            </a:br>
            <a:br>
              <a:rPr lang="it-IT" sz="2800" b="1" dirty="0">
                <a:solidFill>
                  <a:srgbClr val="FF0000"/>
                </a:solidFill>
              </a:rPr>
            </a:br>
            <a:br>
              <a:rPr lang="it-IT" sz="2800" b="1" dirty="0">
                <a:solidFill>
                  <a:srgbClr val="FF0000"/>
                </a:solidFill>
              </a:rPr>
            </a:br>
            <a:br>
              <a:rPr lang="it-IT" sz="2800" b="1" dirty="0">
                <a:solidFill>
                  <a:srgbClr val="FF0000"/>
                </a:solidFill>
              </a:rPr>
            </a:br>
            <a:br>
              <a:rPr lang="it-IT" sz="2800" b="1" dirty="0">
                <a:solidFill>
                  <a:srgbClr val="FF0000"/>
                </a:solidFill>
              </a:rPr>
            </a:br>
            <a:endParaRPr lang="it-IT" sz="2800" b="1" dirty="0">
              <a:solidFill>
                <a:srgbClr val="0070C0"/>
              </a:solidFill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03E28354-F7B1-4AAC-A211-F0123888E9B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70606" y="271364"/>
            <a:ext cx="2408617" cy="664522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D185305-7A59-644D-A1F8-D7A4DFB4D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BC010-8FDF-45A7-8B9A-5894046A0D1A}" type="slidenum">
              <a:rPr lang="it-IT" sz="1800" smtClean="0">
                <a:solidFill>
                  <a:srgbClr val="FF0000"/>
                </a:solidFill>
              </a:rPr>
              <a:t>3</a:t>
            </a:fld>
            <a:endParaRPr lang="it-IT" sz="1800" dirty="0">
              <a:solidFill>
                <a:srgbClr val="FF0000"/>
              </a:solidFill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6BEEF060-7952-4A8A-B9F7-842FCD9AFAD8}"/>
              </a:ext>
            </a:extLst>
          </p:cNvPr>
          <p:cNvSpPr txBox="1"/>
          <p:nvPr/>
        </p:nvSpPr>
        <p:spPr>
          <a:xfrm>
            <a:off x="847395" y="2246842"/>
            <a:ext cx="10972800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rgbClr val="FF0000"/>
                </a:solidFill>
              </a:rPr>
              <a:t>IL PROCEDIMENTO A IMPULSO DEL PRIVATO – I° STEP</a:t>
            </a:r>
          </a:p>
          <a:p>
            <a:endParaRPr lang="it-IT" sz="2400" b="1" dirty="0">
              <a:solidFill>
                <a:srgbClr val="FF0000"/>
              </a:solidFill>
            </a:endParaRPr>
          </a:p>
          <a:p>
            <a:r>
              <a:rPr lang="it-IT" sz="2400" b="1" dirty="0">
                <a:solidFill>
                  <a:srgbClr val="0070C0"/>
                </a:solidFill>
              </a:rPr>
              <a:t>Nel caso in cui la proposta sia presentata dai cittadini, la struttura deputata alla gestione della proposta di collaborazione comunica al proponente il </a:t>
            </a:r>
            <a:r>
              <a:rPr lang="it-IT" sz="2400" b="1" u="sng" dirty="0">
                <a:solidFill>
                  <a:srgbClr val="0070C0"/>
                </a:solidFill>
              </a:rPr>
              <a:t>tempo necessario alla conclusione dell’iter istruttorio </a:t>
            </a:r>
            <a:r>
              <a:rPr lang="it-IT" sz="2400" b="1" dirty="0">
                <a:solidFill>
                  <a:srgbClr val="0070C0"/>
                </a:solidFill>
              </a:rPr>
              <a:t>in relazione alla complessità dell’intervento ed alla completezza degli elementi conoscitivi forniti. Comunica altresì l’elenco delle strutture che, in relazione al contenuto della proposta, coinvolgerà nell’istruttoria. </a:t>
            </a:r>
          </a:p>
          <a:p>
            <a:endParaRPr lang="it-IT" sz="2800" b="1" dirty="0">
              <a:solidFill>
                <a:srgbClr val="0070C0"/>
              </a:solidFill>
            </a:endParaRPr>
          </a:p>
          <a:p>
            <a:r>
              <a:rPr lang="it-IT" b="1" dirty="0">
                <a:solidFill>
                  <a:srgbClr val="0070C0"/>
                </a:solidFill>
              </a:rPr>
              <a:t> </a:t>
            </a:r>
          </a:p>
          <a:p>
            <a:endParaRPr lang="it-IT" b="1" dirty="0">
              <a:solidFill>
                <a:srgbClr val="0070C0"/>
              </a:solidFill>
            </a:endParaRPr>
          </a:p>
          <a:p>
            <a:endParaRPr lang="it-IT" b="1" dirty="0">
              <a:solidFill>
                <a:srgbClr val="0070C0"/>
              </a:solidFill>
            </a:endParaRPr>
          </a:p>
          <a:p>
            <a:endParaRPr lang="it-IT" b="1" dirty="0">
              <a:solidFill>
                <a:srgbClr val="0070C0"/>
              </a:solidFill>
            </a:endParaRPr>
          </a:p>
          <a:p>
            <a:endParaRPr lang="it-IT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6127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5EC2B493-DB85-474A-A6FB-D39A341C81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8055" y="214093"/>
            <a:ext cx="1713124" cy="707197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E360B3EF-4C48-47B6-B1FE-CF499631C6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2559" y="214093"/>
            <a:ext cx="1341236" cy="676715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B7DCC09D-7F00-4D84-8F8A-462F1B6597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4623" y="1348886"/>
            <a:ext cx="10889177" cy="5024732"/>
          </a:xfrm>
          <a:noFill/>
          <a:ln>
            <a:solidFill>
              <a:schemeClr val="accent4"/>
            </a:solidFill>
          </a:ln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br>
              <a:rPr lang="it-IT" sz="2400" b="1" dirty="0">
                <a:solidFill>
                  <a:srgbClr val="0070C0"/>
                </a:solidFill>
              </a:rPr>
            </a:br>
            <a:endParaRPr lang="it-IT" sz="2400" b="1" dirty="0">
              <a:solidFill>
                <a:srgbClr val="0070C0"/>
              </a:solidFill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03E28354-F7B1-4AAC-A211-F0123888E9B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70606" y="271364"/>
            <a:ext cx="2408617" cy="664522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D185305-7A59-644D-A1F8-D7A4DFB4D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BC010-8FDF-45A7-8B9A-5894046A0D1A}" type="slidenum">
              <a:rPr lang="it-IT" sz="1800" smtClean="0">
                <a:solidFill>
                  <a:srgbClr val="FF0000"/>
                </a:solidFill>
              </a:rPr>
              <a:t>4</a:t>
            </a:fld>
            <a:endParaRPr lang="it-IT" sz="1800" dirty="0">
              <a:solidFill>
                <a:srgbClr val="FF0000"/>
              </a:solidFill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69A0972F-867B-4158-8C0C-0C52B6608E22}"/>
              </a:ext>
            </a:extLst>
          </p:cNvPr>
          <p:cNvSpPr txBox="1"/>
          <p:nvPr/>
        </p:nvSpPr>
        <p:spPr>
          <a:xfrm>
            <a:off x="1562445" y="2185127"/>
            <a:ext cx="8201464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400" b="1" dirty="0">
                <a:solidFill>
                  <a:srgbClr val="FF0000"/>
                </a:solidFill>
              </a:rPr>
              <a:t>IL PROCEDIMENTO A IMPULSO DEL PRIVATO -  II° STEP</a:t>
            </a:r>
          </a:p>
          <a:p>
            <a:endParaRPr lang="it-IT" sz="2400" b="1" dirty="0">
              <a:solidFill>
                <a:srgbClr val="FF0000"/>
              </a:solidFill>
            </a:endParaRPr>
          </a:p>
          <a:p>
            <a:r>
              <a:rPr lang="it-IT" sz="2400" b="1" dirty="0">
                <a:solidFill>
                  <a:srgbClr val="0070C0"/>
                </a:solidFill>
              </a:rPr>
              <a:t>Qualora ritenga che non sussistano le condizioni tecniche o di opportunità per procedere, la struttura lo comunica al richiedente illustrandone le motivazioni e ne informa gli uffici e le istanze politiche coinvolte nell’istruttoria.</a:t>
            </a:r>
          </a:p>
          <a:p>
            <a:endParaRPr lang="it-IT" sz="1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0639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5EC2B493-DB85-474A-A6FB-D39A341C81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8055" y="214093"/>
            <a:ext cx="1713124" cy="707197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E360B3EF-4C48-47B6-B1FE-CF499631C6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2559" y="214093"/>
            <a:ext cx="1341236" cy="676715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B7DCC09D-7F00-4D84-8F8A-462F1B6597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5838" y="1214551"/>
            <a:ext cx="11571024" cy="4521231"/>
          </a:xfrm>
          <a:noFill/>
          <a:ln>
            <a:solidFill>
              <a:schemeClr val="accent4"/>
            </a:solidFill>
          </a:ln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br>
              <a:rPr lang="it-IT" sz="2400" dirty="0">
                <a:solidFill>
                  <a:srgbClr val="0070C0"/>
                </a:solidFill>
              </a:rPr>
            </a:br>
            <a:endParaRPr lang="it-IT" sz="2400" dirty="0">
              <a:solidFill>
                <a:srgbClr val="0070C0"/>
              </a:solidFill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03E28354-F7B1-4AAC-A211-F0123888E9B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70606" y="271364"/>
            <a:ext cx="2408617" cy="664522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D185305-7A59-644D-A1F8-D7A4DFB4D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BC010-8FDF-45A7-8B9A-5894046A0D1A}" type="slidenum">
              <a:rPr lang="it-IT" sz="1800" smtClean="0">
                <a:solidFill>
                  <a:srgbClr val="FF0000"/>
                </a:solidFill>
              </a:rPr>
              <a:t>5</a:t>
            </a:fld>
            <a:endParaRPr lang="it-IT" sz="1800" dirty="0">
              <a:solidFill>
                <a:srgbClr val="FF0000"/>
              </a:solidFill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89CF9416-8553-4B39-AC2B-2FBB9A57A647}"/>
              </a:ext>
            </a:extLst>
          </p:cNvPr>
          <p:cNvSpPr txBox="1"/>
          <p:nvPr/>
        </p:nvSpPr>
        <p:spPr>
          <a:xfrm>
            <a:off x="1181686" y="1673131"/>
            <a:ext cx="9397537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400" b="1" dirty="0">
                <a:solidFill>
                  <a:srgbClr val="FF0000"/>
                </a:solidFill>
              </a:rPr>
              <a:t>IL PROCEDIMENTO A IMPULSO DEL PRIVATO - III° STEP</a:t>
            </a:r>
          </a:p>
          <a:p>
            <a:endParaRPr lang="it-IT" sz="2400" b="1" dirty="0">
              <a:solidFill>
                <a:srgbClr val="FF0000"/>
              </a:solidFill>
            </a:endParaRPr>
          </a:p>
          <a:p>
            <a:r>
              <a:rPr lang="it-IT" sz="2400" b="1" dirty="0">
                <a:solidFill>
                  <a:srgbClr val="0070C0"/>
                </a:solidFill>
              </a:rPr>
              <a:t>Le proposte di collaborazione che prefigurino interventi di rigenerazione dello spazio pubblico devono pervenire all’Amministrazione corredate dalla</a:t>
            </a:r>
            <a:r>
              <a:rPr lang="it-IT" sz="2400" b="1" u="sng" dirty="0">
                <a:solidFill>
                  <a:srgbClr val="0070C0"/>
                </a:solidFill>
              </a:rPr>
              <a:t> documentazione atta a descrivere con chiarezza l’intervento che si intende realizzare</a:t>
            </a:r>
            <a:r>
              <a:rPr lang="it-IT" sz="2400" b="1" dirty="0">
                <a:solidFill>
                  <a:srgbClr val="0070C0"/>
                </a:solidFill>
              </a:rPr>
              <a:t>. Devono in particolare essere presenti: </a:t>
            </a:r>
          </a:p>
          <a:p>
            <a:pPr marL="342900" indent="-342900">
              <a:buFontTx/>
              <a:buChar char="-"/>
            </a:pPr>
            <a:r>
              <a:rPr lang="it-IT" sz="2400" b="1" dirty="0">
                <a:solidFill>
                  <a:srgbClr val="0070C0"/>
                </a:solidFill>
              </a:rPr>
              <a:t>relazione illustrativa;</a:t>
            </a:r>
          </a:p>
          <a:p>
            <a:pPr marL="342900" indent="-342900">
              <a:buFontTx/>
              <a:buChar char="-"/>
            </a:pPr>
            <a:r>
              <a:rPr lang="it-IT" sz="2400" b="1" dirty="0">
                <a:solidFill>
                  <a:srgbClr val="0070C0"/>
                </a:solidFill>
              </a:rPr>
              <a:t>programma di manutenzione;</a:t>
            </a:r>
          </a:p>
          <a:p>
            <a:pPr marL="342900" indent="-342900">
              <a:buFontTx/>
              <a:buChar char="-"/>
            </a:pPr>
            <a:r>
              <a:rPr lang="it-IT" sz="2400" b="1" dirty="0">
                <a:solidFill>
                  <a:srgbClr val="0070C0"/>
                </a:solidFill>
              </a:rPr>
              <a:t>tavole grafiche in scala adeguata della proposta progettuale;</a:t>
            </a:r>
          </a:p>
          <a:p>
            <a:pPr marL="342900" indent="-342900">
              <a:buFontTx/>
              <a:buChar char="-"/>
            </a:pPr>
            <a:r>
              <a:rPr lang="it-IT" sz="2400" b="1" dirty="0">
                <a:solidFill>
                  <a:srgbClr val="0070C0"/>
                </a:solidFill>
              </a:rPr>
              <a:t>stima dei lavori da eseguirsi.</a:t>
            </a:r>
          </a:p>
        </p:txBody>
      </p:sp>
    </p:spTree>
    <p:extLst>
      <p:ext uri="{BB962C8B-B14F-4D97-AF65-F5344CB8AC3E}">
        <p14:creationId xmlns:p14="http://schemas.microsoft.com/office/powerpoint/2010/main" val="2086451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5EC2B493-DB85-474A-A6FB-D39A341C81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8055" y="214093"/>
            <a:ext cx="1713124" cy="707197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E360B3EF-4C48-47B6-B1FE-CF499631C6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2559" y="214093"/>
            <a:ext cx="1341236" cy="676715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B7DCC09D-7F00-4D84-8F8A-462F1B6597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7610" y="1406769"/>
            <a:ext cx="11738344" cy="4473526"/>
          </a:xfrm>
          <a:noFill/>
          <a:ln>
            <a:solidFill>
              <a:schemeClr val="accent4"/>
            </a:solidFill>
          </a:ln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br>
              <a:rPr lang="it-IT" sz="2400" b="1" dirty="0">
                <a:solidFill>
                  <a:srgbClr val="0070C0"/>
                </a:solidFill>
              </a:rPr>
            </a:br>
            <a:endParaRPr lang="it-IT" sz="2400" b="1" dirty="0">
              <a:solidFill>
                <a:srgbClr val="0070C0"/>
              </a:solidFill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03E28354-F7B1-4AAC-A211-F0123888E9B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70606" y="271364"/>
            <a:ext cx="2408617" cy="664522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D185305-7A59-644D-A1F8-D7A4DFB4D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BC010-8FDF-45A7-8B9A-5894046A0D1A}" type="slidenum">
              <a:rPr lang="it-IT" sz="1800" smtClean="0">
                <a:solidFill>
                  <a:srgbClr val="FF0000"/>
                </a:solidFill>
              </a:rPr>
              <a:t>6</a:t>
            </a:fld>
            <a:endParaRPr lang="it-IT" sz="1800" dirty="0">
              <a:solidFill>
                <a:srgbClr val="FF0000"/>
              </a:solidFill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840672CC-011F-4F97-8C3B-B3F4CC478281}"/>
              </a:ext>
            </a:extLst>
          </p:cNvPr>
          <p:cNvSpPr txBox="1"/>
          <p:nvPr/>
        </p:nvSpPr>
        <p:spPr>
          <a:xfrm>
            <a:off x="903311" y="1620659"/>
            <a:ext cx="10002129" cy="6771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it-IT" sz="2000" b="1" dirty="0">
              <a:solidFill>
                <a:srgbClr val="C00000"/>
              </a:solidFill>
            </a:endParaRPr>
          </a:p>
          <a:p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CA8D63E5-A351-41E5-A8A6-081059A019D0}"/>
              </a:ext>
            </a:extLst>
          </p:cNvPr>
          <p:cNvSpPr txBox="1"/>
          <p:nvPr/>
        </p:nvSpPr>
        <p:spPr>
          <a:xfrm>
            <a:off x="1058055" y="2297767"/>
            <a:ext cx="10230634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400" b="1" dirty="0">
                <a:solidFill>
                  <a:srgbClr val="FF0000"/>
                </a:solidFill>
              </a:rPr>
              <a:t>IL PROCEDIMENTO A IMPULSO DEL PRIVATO - IV° STEP</a:t>
            </a:r>
          </a:p>
          <a:p>
            <a:endParaRPr lang="it-IT" sz="2400" b="1" dirty="0">
              <a:solidFill>
                <a:srgbClr val="FF0000"/>
              </a:solidFill>
            </a:endParaRPr>
          </a:p>
          <a:p>
            <a:r>
              <a:rPr lang="it-IT" sz="2400" b="1" dirty="0">
                <a:solidFill>
                  <a:srgbClr val="0070C0"/>
                </a:solidFill>
              </a:rPr>
              <a:t>Sono disposte adeguate forme di pubblicità della proposta di collaborazione, al fine di acquisire, da parte di tutti i soggetti interessati, entro i termini indicati, osservazioni utili alla valutazione degli interessi coinvolti o a far emergere gli eventuali effetti pregiudizievoli della proposta stessa, oppure ulteriori contributi o apporti.</a:t>
            </a:r>
          </a:p>
        </p:txBody>
      </p:sp>
    </p:spTree>
    <p:extLst>
      <p:ext uri="{BB962C8B-B14F-4D97-AF65-F5344CB8AC3E}">
        <p14:creationId xmlns:p14="http://schemas.microsoft.com/office/powerpoint/2010/main" val="15446473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5EC2B493-DB85-474A-A6FB-D39A341C81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8055" y="214093"/>
            <a:ext cx="1713124" cy="707197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E360B3EF-4C48-47B6-B1FE-CF499631C6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2559" y="214093"/>
            <a:ext cx="1341236" cy="676715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B7DCC09D-7F00-4D84-8F8A-462F1B6597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6828" y="1499191"/>
            <a:ext cx="11738344" cy="4099700"/>
          </a:xfrm>
          <a:noFill/>
          <a:ln>
            <a:solidFill>
              <a:schemeClr val="accent4"/>
            </a:solidFill>
          </a:ln>
        </p:spPr>
        <p:txBody>
          <a:bodyPr>
            <a:noAutofit/>
          </a:bodyPr>
          <a:lstStyle/>
          <a:p>
            <a:pPr algn="l"/>
            <a:br>
              <a:rPr lang="it-IT" sz="2400" b="1" dirty="0">
                <a:solidFill>
                  <a:srgbClr val="0070C0"/>
                </a:solidFill>
              </a:rPr>
            </a:br>
            <a:br>
              <a:rPr lang="it-IT" sz="2400" b="1" dirty="0">
                <a:solidFill>
                  <a:srgbClr val="0070C0"/>
                </a:solidFill>
              </a:rPr>
            </a:br>
            <a:endParaRPr lang="it-IT" sz="2400" b="1" dirty="0">
              <a:solidFill>
                <a:srgbClr val="0070C0"/>
              </a:solidFill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03E28354-F7B1-4AAC-A211-F0123888E9B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70606" y="271364"/>
            <a:ext cx="2408617" cy="664522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D185305-7A59-644D-A1F8-D7A4DFB4D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BC010-8FDF-45A7-8B9A-5894046A0D1A}" type="slidenum">
              <a:rPr lang="it-IT" sz="1800" smtClean="0">
                <a:solidFill>
                  <a:srgbClr val="FF0000"/>
                </a:solidFill>
              </a:rPr>
              <a:t>7</a:t>
            </a:fld>
            <a:endParaRPr lang="it-IT" sz="1800" dirty="0">
              <a:solidFill>
                <a:srgbClr val="FF0000"/>
              </a:solidFill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364214D6-EE67-46F0-85C5-4EBD4C3CCE13}"/>
              </a:ext>
            </a:extLst>
          </p:cNvPr>
          <p:cNvSpPr txBox="1"/>
          <p:nvPr/>
        </p:nvSpPr>
        <p:spPr>
          <a:xfrm>
            <a:off x="694006" y="2089923"/>
            <a:ext cx="10803987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400" b="1" dirty="0">
                <a:solidFill>
                  <a:srgbClr val="FF0000"/>
                </a:solidFill>
              </a:rPr>
              <a:t>IL PROCEDIMENTO A IMPULSO DEL PRIVATO - V° STEP </a:t>
            </a:r>
          </a:p>
          <a:p>
            <a:endParaRPr lang="it-IT" sz="2400" b="1" dirty="0">
              <a:solidFill>
                <a:srgbClr val="FF0000"/>
              </a:solidFill>
            </a:endParaRPr>
          </a:p>
          <a:p>
            <a:r>
              <a:rPr lang="it-IT" sz="2400" b="1" dirty="0">
                <a:solidFill>
                  <a:srgbClr val="0070C0"/>
                </a:solidFill>
              </a:rPr>
              <a:t>In caso di esito favorevole dell'istruttoria, l’iter amministrativo si conclude con la sottoscrizione del patto di collaborazione.</a:t>
            </a:r>
          </a:p>
          <a:p>
            <a:endParaRPr lang="it-IT" sz="2400" b="1" dirty="0">
              <a:solidFill>
                <a:srgbClr val="0070C0"/>
              </a:solidFill>
            </a:endParaRPr>
          </a:p>
          <a:p>
            <a:r>
              <a:rPr lang="it-IT" sz="2400" b="1" dirty="0">
                <a:solidFill>
                  <a:srgbClr val="0070C0"/>
                </a:solidFill>
              </a:rPr>
              <a:t>*non esiste un termine legale di durata massima dell’istruttoria</a:t>
            </a:r>
          </a:p>
        </p:txBody>
      </p:sp>
    </p:spTree>
    <p:extLst>
      <p:ext uri="{BB962C8B-B14F-4D97-AF65-F5344CB8AC3E}">
        <p14:creationId xmlns:p14="http://schemas.microsoft.com/office/powerpoint/2010/main" val="1570738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5EC2B493-DB85-474A-A6FB-D39A341C81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8055" y="214093"/>
            <a:ext cx="1713124" cy="707197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E360B3EF-4C48-47B6-B1FE-CF499631C6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2559" y="214093"/>
            <a:ext cx="1341236" cy="676715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B7DCC09D-7F00-4D84-8F8A-462F1B6597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4234" y="1517073"/>
            <a:ext cx="11346978" cy="4954065"/>
          </a:xfrm>
          <a:noFill/>
          <a:ln>
            <a:solidFill>
              <a:schemeClr val="accent4"/>
            </a:solidFill>
          </a:ln>
        </p:spPr>
        <p:txBody>
          <a:bodyPr>
            <a:noAutofit/>
          </a:bodyPr>
          <a:lstStyle/>
          <a:p>
            <a:pPr algn="l"/>
            <a:r>
              <a:rPr lang="it-IT" sz="2400" b="1" dirty="0">
                <a:solidFill>
                  <a:srgbClr val="0070C0"/>
                </a:solidFill>
              </a:rPr>
              <a:t>.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03E28354-F7B1-4AAC-A211-F0123888E9B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70606" y="271364"/>
            <a:ext cx="2408617" cy="664522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D185305-7A59-644D-A1F8-D7A4DFB4D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BC010-8FDF-45A7-8B9A-5894046A0D1A}" type="slidenum">
              <a:rPr lang="it-IT" sz="1800" smtClean="0">
                <a:solidFill>
                  <a:srgbClr val="FF0000"/>
                </a:solidFill>
              </a:rPr>
              <a:t>8</a:t>
            </a:fld>
            <a:endParaRPr lang="it-IT" sz="1800" dirty="0">
              <a:solidFill>
                <a:srgbClr val="FF0000"/>
              </a:solidFill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17DC17E3-093C-4622-AAF9-C38BDC000A76}"/>
              </a:ext>
            </a:extLst>
          </p:cNvPr>
          <p:cNvSpPr txBox="1"/>
          <p:nvPr/>
        </p:nvSpPr>
        <p:spPr>
          <a:xfrm>
            <a:off x="1354707" y="2228552"/>
            <a:ext cx="9566031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400" i="1" dirty="0">
                <a:solidFill>
                  <a:srgbClr val="FF0000"/>
                </a:solidFill>
              </a:rPr>
              <a:t>IL CONTENUTO DELLA PROPOSTA DEL PRIVATO - IL BENE</a:t>
            </a:r>
          </a:p>
          <a:p>
            <a:endParaRPr lang="it-IT" sz="2400" i="1" dirty="0">
              <a:solidFill>
                <a:srgbClr val="0070C0"/>
              </a:solidFill>
            </a:endParaRPr>
          </a:p>
          <a:p>
            <a:r>
              <a:rPr lang="it-IT" sz="2400" i="1" dirty="0">
                <a:solidFill>
                  <a:srgbClr val="0070C0"/>
                </a:solidFill>
              </a:rPr>
              <a:t>Indicazione del luogo o del bene comune oggetto della proposta.</a:t>
            </a:r>
          </a:p>
          <a:p>
            <a:endParaRPr lang="it-IT" sz="2400" i="1" dirty="0">
              <a:solidFill>
                <a:srgbClr val="0070C0"/>
              </a:solidFill>
            </a:endParaRPr>
          </a:p>
          <a:p>
            <a:r>
              <a:rPr lang="it-IT" sz="2400" i="1" dirty="0">
                <a:solidFill>
                  <a:srgbClr val="0070C0"/>
                </a:solidFill>
              </a:rPr>
              <a:t>Se non sussiste ancora l’identificazione di un luogo o di un bene specifico ma si dispone solo un’idea per un’attività, è sufficiente descrivere lo spazio dove si ha in mente di svolgerla.</a:t>
            </a:r>
          </a:p>
          <a:p>
            <a:endParaRPr lang="it-IT" sz="2400" i="1" dirty="0">
              <a:solidFill>
                <a:srgbClr val="0070C0"/>
              </a:solidFill>
            </a:endParaRPr>
          </a:p>
          <a:p>
            <a:endParaRPr lang="it-IT" sz="2400" i="1" dirty="0">
              <a:solidFill>
                <a:srgbClr val="0070C0"/>
              </a:solidFill>
            </a:endParaRPr>
          </a:p>
          <a:p>
            <a:endParaRPr lang="it-IT" sz="2400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88055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5EC2B493-DB85-474A-A6FB-D39A341C81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8055" y="214093"/>
            <a:ext cx="1713124" cy="707197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E360B3EF-4C48-47B6-B1FE-CF499631C6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2559" y="214093"/>
            <a:ext cx="1341236" cy="676715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B7DCC09D-7F00-4D84-8F8A-462F1B6597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3656" y="1322676"/>
            <a:ext cx="11194393" cy="5216236"/>
          </a:xfrm>
          <a:noFill/>
          <a:ln>
            <a:solidFill>
              <a:schemeClr val="accent4"/>
            </a:solidFill>
          </a:ln>
        </p:spPr>
        <p:txBody>
          <a:bodyPr>
            <a:noAutofit/>
          </a:bodyPr>
          <a:lstStyle/>
          <a:p>
            <a:pPr algn="l"/>
            <a:br>
              <a:rPr lang="en-GB" sz="2400" dirty="0"/>
            </a:br>
            <a:br>
              <a:rPr lang="en-GB" sz="2400" dirty="0"/>
            </a:br>
            <a:br>
              <a:rPr lang="en-GB" sz="2400" dirty="0"/>
            </a:br>
            <a:r>
              <a:rPr lang="en-GB" sz="2400" dirty="0"/>
              <a:t> </a:t>
            </a:r>
            <a:endParaRPr lang="it-IT" sz="2400" b="1" dirty="0">
              <a:solidFill>
                <a:srgbClr val="0070C0"/>
              </a:solidFill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03E28354-F7B1-4AAC-A211-F0123888E9B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70606" y="271364"/>
            <a:ext cx="2408617" cy="664522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D185305-7A59-644D-A1F8-D7A4DFB4D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BC010-8FDF-45A7-8B9A-5894046A0D1A}" type="slidenum">
              <a:rPr lang="it-IT" sz="1800" smtClean="0">
                <a:solidFill>
                  <a:srgbClr val="FF0000"/>
                </a:solidFill>
              </a:rPr>
              <a:t>9</a:t>
            </a:fld>
            <a:endParaRPr lang="it-IT" sz="1800" dirty="0">
              <a:solidFill>
                <a:srgbClr val="FF0000"/>
              </a:solidFill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6636D52C-FB5F-414A-B26C-1A5DB9036AC4}"/>
              </a:ext>
            </a:extLst>
          </p:cNvPr>
          <p:cNvSpPr txBox="1"/>
          <p:nvPr/>
        </p:nvSpPr>
        <p:spPr>
          <a:xfrm>
            <a:off x="1636541" y="1832035"/>
            <a:ext cx="8918917" cy="63709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400" i="1" dirty="0">
                <a:solidFill>
                  <a:srgbClr val="FF0000"/>
                </a:solidFill>
              </a:rPr>
              <a:t>IL CONTENUTO DELLA PROPOSTA DEL PRIVATO – OBBIETTIVI E DESTINATARI</a:t>
            </a:r>
          </a:p>
          <a:p>
            <a:endParaRPr lang="it-IT" sz="2400" i="1" dirty="0">
              <a:solidFill>
                <a:srgbClr val="FF0000"/>
              </a:solidFill>
            </a:endParaRPr>
          </a:p>
          <a:p>
            <a:r>
              <a:rPr lang="it-IT" sz="2400" i="1" dirty="0">
                <a:solidFill>
                  <a:srgbClr val="0070C0"/>
                </a:solidFill>
              </a:rPr>
              <a:t>Descrizione degli obbiettivi del tuo progetto.</a:t>
            </a:r>
          </a:p>
          <a:p>
            <a:endParaRPr lang="it-IT" sz="2400" i="1" dirty="0">
              <a:solidFill>
                <a:srgbClr val="0070C0"/>
              </a:solidFill>
            </a:endParaRPr>
          </a:p>
          <a:p>
            <a:r>
              <a:rPr lang="it-IT" sz="2400" i="1" dirty="0">
                <a:solidFill>
                  <a:srgbClr val="0070C0"/>
                </a:solidFill>
              </a:rPr>
              <a:t>Quali bisogni può soddisfare? </a:t>
            </a:r>
          </a:p>
          <a:p>
            <a:endParaRPr lang="it-IT" sz="2400" i="1" dirty="0">
              <a:solidFill>
                <a:srgbClr val="0070C0"/>
              </a:solidFill>
            </a:endParaRPr>
          </a:p>
          <a:p>
            <a:r>
              <a:rPr lang="it-IT" sz="2400" i="1" dirty="0">
                <a:solidFill>
                  <a:srgbClr val="0070C0"/>
                </a:solidFill>
              </a:rPr>
              <a:t>Chi sono i destinatari della proposta ? </a:t>
            </a:r>
          </a:p>
          <a:p>
            <a:endParaRPr lang="it-IT" sz="2400" i="1" dirty="0">
              <a:solidFill>
                <a:srgbClr val="0070C0"/>
              </a:solidFill>
            </a:endParaRPr>
          </a:p>
          <a:p>
            <a:r>
              <a:rPr lang="it-IT" sz="2400" i="1" dirty="0">
                <a:solidFill>
                  <a:srgbClr val="0070C0"/>
                </a:solidFill>
              </a:rPr>
              <a:t>Quali età/tipologie di cittadini si vorrebbero coinvolgere? E in che modo?</a:t>
            </a:r>
          </a:p>
          <a:p>
            <a:endParaRPr lang="it-IT" sz="2400" i="1" dirty="0">
              <a:solidFill>
                <a:srgbClr val="0070C0"/>
              </a:solidFill>
            </a:endParaRPr>
          </a:p>
          <a:p>
            <a:endParaRPr lang="it-IT" sz="2400" i="1" dirty="0">
              <a:solidFill>
                <a:srgbClr val="0070C0"/>
              </a:solidFill>
            </a:endParaRPr>
          </a:p>
          <a:p>
            <a:endParaRPr lang="it-IT" sz="2400" i="1" dirty="0">
              <a:solidFill>
                <a:srgbClr val="FF0000"/>
              </a:solidFill>
            </a:endParaRPr>
          </a:p>
          <a:p>
            <a:endParaRPr lang="it-IT" i="1" dirty="0">
              <a:solidFill>
                <a:srgbClr val="FF0000"/>
              </a:solidFill>
            </a:endParaRPr>
          </a:p>
          <a:p>
            <a:r>
              <a:rPr lang="it-IT" sz="1800" i="1" dirty="0">
                <a:solidFill>
                  <a:srgbClr val="FF0000"/>
                </a:solidFill>
              </a:rPr>
              <a:t> </a:t>
            </a:r>
          </a:p>
          <a:p>
            <a:endParaRPr lang="it-IT" sz="1800" i="1" dirty="0">
              <a:solidFill>
                <a:srgbClr val="0070C0"/>
              </a:solidFill>
            </a:endParaRPr>
          </a:p>
          <a:p>
            <a:endParaRPr lang="it-IT" sz="1800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55136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212F98BEEB29154EB4DC45411DEE126A" ma:contentTypeVersion="10" ma:contentTypeDescription="Creare un nuovo documento." ma:contentTypeScope="" ma:versionID="2519d5a9a64d5165a3e11fd8de0b82d2">
  <xsd:schema xmlns:xsd="http://www.w3.org/2001/XMLSchema" xmlns:xs="http://www.w3.org/2001/XMLSchema" xmlns:p="http://schemas.microsoft.com/office/2006/metadata/properties" xmlns:ns2="a76e3bf6-662a-445e-9dd0-292a99d8e630" targetNamespace="http://schemas.microsoft.com/office/2006/metadata/properties" ma:root="true" ma:fieldsID="0ad8fce79faccd0e11cabfedffa0d01e" ns2:_="">
    <xsd:import namespace="a76e3bf6-662a-445e-9dd0-292a99d8e63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6e3bf6-662a-445e-9dd0-292a99d8e63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6317F28-5FF6-4E69-A3C4-D5072E475548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a76e3bf6-662a-445e-9dd0-292a99d8e630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A0BB890-724B-44B6-8243-8E7BA84F884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B9683C3-D040-402E-9389-3A5F6125DB8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76e3bf6-662a-445e-9dd0-292a99d8e63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1994</TotalTime>
  <Words>711</Words>
  <Application>Microsoft Office PowerPoint</Application>
  <PresentationFormat>Widescreen</PresentationFormat>
  <Paragraphs>106</Paragraphs>
  <Slides>14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Wingdings</vt:lpstr>
      <vt:lpstr>Tema di Office</vt:lpstr>
      <vt:lpstr>Laboratorio per un sistema collaborativo  tra enti locali e enti di terzo settore</vt:lpstr>
      <vt:lpstr>TERZO LABORATORIO  Patti di collaborazione, promozione della cultura del volontariato (studenti, aduti) progetti di utilità collettiva e sistemi di incrocio domanda/offerta di volontariato – assciurazioni per i volontari (Luca DEGANI)  26 maggio – 9 giugno – 16 giugno 2021</vt:lpstr>
      <vt:lpstr>          </vt:lpstr>
      <vt:lpstr> </vt:lpstr>
      <vt:lpstr> </vt:lpstr>
      <vt:lpstr> </vt:lpstr>
      <vt:lpstr>  </vt:lpstr>
      <vt:lpstr>.</vt:lpstr>
      <vt:lpstr>    </vt:lpstr>
      <vt:lpstr>  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Simona Alampi</dc:creator>
  <cp:lastModifiedBy>Marco Ubezio</cp:lastModifiedBy>
  <cp:revision>66</cp:revision>
  <dcterms:created xsi:type="dcterms:W3CDTF">2021-05-12T15:51:17Z</dcterms:created>
  <dcterms:modified xsi:type="dcterms:W3CDTF">2021-06-16T09:24:48Z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0x010100212F98BEEB29154EB4DC45411DEE126A</vt:lpwstr>
  </property>
</Properties>
</file>