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2" r:id="rId8"/>
    <p:sldId id="263" r:id="rId9"/>
    <p:sldId id="264" r:id="rId10"/>
    <p:sldId id="265" r:id="rId11"/>
    <p:sldId id="267" r:id="rId12"/>
    <p:sldId id="266" r:id="rId13"/>
    <p:sldId id="261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 autoAdjust="0"/>
    <p:restoredTop sz="94719"/>
  </p:normalViewPr>
  <p:slideViewPr>
    <p:cSldViewPr snapToGrid="0">
      <p:cViewPr varScale="1">
        <p:scale>
          <a:sx n="68" d="100"/>
          <a:sy n="68" d="100"/>
        </p:scale>
        <p:origin x="7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6D5FE-9926-9049-BB26-78F18B6061A0}" type="datetimeFigureOut">
              <a:rPr lang="x-none" smtClean="0"/>
              <a:t>21/06/2021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CEC70-7BBB-314E-95F8-F13AC2473B09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405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E93741-8EB3-4D37-8E09-7FDCF8C8E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1BCA12-306D-4A4A-920F-E0446BEE5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63616E-D38B-47C0-BD10-4AEC99DB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DCE-4611-C143-86FF-E4DD8DBC945B}" type="datetime1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BA87F6-9A13-41FD-A197-765F03E9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A11FA6-E9F8-49E5-B97C-4CEB4BD1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61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6B45A3-FFE4-4D98-BE0D-67F2944E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CB0D92-EFC9-4E31-91AC-F1542420D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E00366-E4CA-4945-884C-5B40ED26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57C5-8D20-3148-AC41-6EECAF87CCE6}" type="datetime1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6868F2-5056-4C24-B320-7B086665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178343-1F53-429C-A47E-066BAC96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1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B142C4C-EDD5-460E-9929-95CBDC01C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43E27B-60E9-4B03-8EDA-F84AE1C9B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7FDCC0-CEC0-4C66-8E80-9C662FD4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F5B5-D535-DE41-84C9-1C24BD9390FF}" type="datetime1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C114B5-B4AE-49E4-8392-0F6F09BA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D85571-DF6D-4830-8A12-6590CA12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5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A6D489-D9EB-4199-B5CE-C97EF0D4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47516F-1AD1-42E9-BC46-11123042B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D2CBB5-3021-4BBE-A5E8-A371B67F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0FA7-4ADF-E446-A50B-572A4D4B0CE7}" type="datetime1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4AD3CA-DA17-4C98-86CE-F8D152F1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F16CDA-7F22-433E-9694-48BB2FCD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78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5DAFC4-EBB6-44BD-BA5D-C0638DF8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8FED31-6038-4CDE-9F37-215FF380C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A8C2F3-F7F7-42E1-87C6-A5E6F56F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164-35C0-8440-953D-E5CCAEF06C6C}" type="datetime1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9A5B33-86F4-4019-A333-553799F2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558E3D-FBBA-49AE-8DEC-E7D3AD97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9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C586A-6249-4D27-8D03-B804E6560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0519D8-FAEB-4514-A5E9-8B0B21012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6D3129-A1A5-4788-90E9-8A46A8608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5A135-3044-4218-8470-B1322F26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403D-D7BF-484D-B698-A3257515EBEE}" type="datetime1">
              <a:rPr lang="it-IT" smtClean="0"/>
              <a:t>21/06/2021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4AFC3C-35E8-43FE-8842-8674542A6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1E4C5B-8C2A-42C6-ADBD-9D6C0CA5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27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6ACA9-C4F8-445B-A236-ED5F8B9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33846D-A9E9-4AD4-8F21-C5367A367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581065-130F-4E80-95A5-2AD7D0F12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495589-FBB3-4A0B-9050-11762EC30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ACB05DF-68AF-4098-8A78-B2557CACB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C3FB30F-0CFB-4752-8D5F-328DE968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A712-6D5B-BC46-9311-7F16E58562ED}" type="datetime1">
              <a:rPr lang="it-IT" smtClean="0"/>
              <a:t>21/06/2021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738821-5196-45AB-A9B4-B41B3253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EE398A2-173B-42CB-8813-A409707F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9B52B-5DB9-4CDF-9D5F-8F189902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34A1713-77EC-4B96-92EE-299C484A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1F71-0F3F-0A4E-A808-A7391D867B47}" type="datetime1">
              <a:rPr lang="it-IT" smtClean="0"/>
              <a:t>21/06/2021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D718B1-B88B-4794-AC11-0F77A85F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674568-9314-49A5-BDA8-DA107A92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51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31E1064-C0E1-4E64-B957-28314FE8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E55D-DCAB-534F-AD0E-72B2E0BE8F9F}" type="datetime1">
              <a:rPr lang="it-IT" smtClean="0"/>
              <a:t>21/06/2021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1597F15-D76F-467D-9F64-6D1879A67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BFD586-4AE6-4092-81AF-186AA78D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FED97-A663-4EB1-9DD8-5EDA7B16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456364-9E84-49EF-954F-3AAF444BB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257A40-F682-440F-893A-9F5AC574B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DB2C7B-7D6B-483F-92F3-0F92523A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E583-4A9A-7F45-92FF-E37273EBF2A5}" type="datetime1">
              <a:rPr lang="it-IT" smtClean="0"/>
              <a:t>21/06/2021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3EAB1B-BFFB-4CA8-975B-0F9C2D1E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51DB4C-09C8-41CE-909B-17593F6E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97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933210-1796-4CA0-A39B-CE871C103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5A890D3-DED2-4CD0-93B1-8BFAAFC48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96AF28-0D08-40C9-B57F-F93A06FF3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8931BC-47FC-4085-A362-9EFC87EC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0F63-63DD-E147-BFDB-4F72CF8869F1}" type="datetime1">
              <a:rPr lang="it-IT" smtClean="0"/>
              <a:t>21/06/2021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6B2D2A-73C2-49F5-B1B8-89275589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375E15-AEEE-4153-A965-6D0856EA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9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A1A6876-2DA3-4CD6-AF60-32205904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7316D9-E80E-4F50-81AB-C6F1031DB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B36BD2-4219-4F33-9F3D-BECECACCC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2ABE-72D2-D645-AAE1-74984F0F74BF}" type="datetime1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EADF17-881F-4E39-BB19-857390277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D9675B-5B0E-4875-B0B0-75059924D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41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9990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400" b="1" i="1" dirty="0">
                <a:solidFill>
                  <a:srgbClr val="0070C0"/>
                </a:solidFill>
              </a:rPr>
              <a:t>Laboratorio</a:t>
            </a:r>
            <a:br>
              <a:rPr lang="it-IT" sz="3400" b="1" i="1" dirty="0">
                <a:solidFill>
                  <a:srgbClr val="0070C0"/>
                </a:solidFill>
              </a:rPr>
            </a:br>
            <a:r>
              <a:rPr lang="it-IT" sz="3400" b="1" i="1" dirty="0">
                <a:solidFill>
                  <a:srgbClr val="0070C0"/>
                </a:solidFill>
              </a:rPr>
              <a:t>per un sistema collaborativo </a:t>
            </a:r>
            <a:br>
              <a:rPr lang="it-IT" sz="3400" b="1" i="1" dirty="0">
                <a:solidFill>
                  <a:srgbClr val="0070C0"/>
                </a:solidFill>
              </a:rPr>
            </a:br>
            <a:r>
              <a:rPr lang="it-IT" sz="3400" b="1" i="1" dirty="0">
                <a:solidFill>
                  <a:srgbClr val="0070C0"/>
                </a:solidFill>
              </a:rPr>
              <a:t>tra enti locali e enti di terzo settore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8E900E-0257-4358-9510-68C279018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5323" y="4768570"/>
            <a:ext cx="9144000" cy="95995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maggio – giugno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89C81-1747-A54F-AE63-11CCA92D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1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2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130" y="2038053"/>
            <a:ext cx="8630093" cy="31259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lang="it-IT" sz="3600" b="1" i="1" dirty="0">
                <a:solidFill>
                  <a:srgbClr val="FF0000"/>
                </a:solidFill>
              </a:rPr>
            </a:br>
            <a:br>
              <a:rPr lang="it-IT" sz="3600" b="1" i="1" dirty="0">
                <a:solidFill>
                  <a:srgbClr val="FF0000"/>
                </a:solidFill>
              </a:rPr>
            </a:br>
            <a:endParaRPr lang="it-IT" sz="3600" b="1" i="1" dirty="0">
              <a:solidFill>
                <a:srgbClr val="FF000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CA3443-614F-C840-930E-04DF9185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10</a:t>
            </a:fld>
            <a:endParaRPr lang="it-IT" sz="18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4" y="1026007"/>
            <a:ext cx="11747500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10201" y="1340544"/>
            <a:ext cx="105779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 PATTI DI COLLABORAZIONE: I principi</a:t>
            </a:r>
          </a:p>
          <a:p>
            <a:endParaRPr lang="it-IT" sz="2400" dirty="0"/>
          </a:p>
          <a:p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inclusività e apertura: </a:t>
            </a:r>
            <a:r>
              <a:rPr lang="it-IT" sz="2400" dirty="0">
                <a:solidFill>
                  <a:srgbClr val="0070C0"/>
                </a:solidFill>
              </a:rPr>
              <a:t>gli interventi di cura e rigenerazione dei beni comuni devono essere organizzati in modo da consentire che in qualsiasi momento altri cittadini interessati possano aggregarsi alle attività.</a:t>
            </a:r>
          </a:p>
          <a:p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Sostenibilità economica ed ambientale: </a:t>
            </a:r>
            <a:r>
              <a:rPr lang="it-IT" sz="2400" dirty="0">
                <a:solidFill>
                  <a:srgbClr val="0070C0"/>
                </a:solidFill>
              </a:rPr>
              <a:t>l’amministrazione, nell’esercizio della</a:t>
            </a:r>
          </a:p>
          <a:p>
            <a:r>
              <a:rPr lang="it-IT" sz="2400" dirty="0">
                <a:solidFill>
                  <a:srgbClr val="0070C0"/>
                </a:solidFill>
              </a:rPr>
              <a:t>discrezionalità nelle decisioni che assume, verifica che la collaborazione con i cittadini non ingeneri oneri superiori ai benefici e non determini ricadute negative sull’ambiente;</a:t>
            </a:r>
          </a:p>
          <a:p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Proporzionalità: </a:t>
            </a:r>
            <a:r>
              <a:rPr lang="it-IT" sz="2400" dirty="0">
                <a:solidFill>
                  <a:srgbClr val="0070C0"/>
                </a:solidFill>
              </a:rPr>
              <a:t>l’amministrazione commisura alle effettive esigenze di tutela degliinteressi pubblici coinvolti gli adempimenti amministrativi, le garanzie e gli standard di qualità richiesti per la proposta, l’istruttoria e lo svolgimento degli interventi di collaborazione;</a:t>
            </a:r>
          </a:p>
        </p:txBody>
      </p:sp>
    </p:spTree>
    <p:extLst>
      <p:ext uri="{BB962C8B-B14F-4D97-AF65-F5344CB8AC3E}">
        <p14:creationId xmlns:p14="http://schemas.microsoft.com/office/powerpoint/2010/main" val="158003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11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99" y="529360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773" y="529360"/>
            <a:ext cx="1607376" cy="81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299" y="601952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99" y="1701368"/>
            <a:ext cx="9784161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79418" y="1828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 PATTI DI COLLABORAZIONE, LA PROCEDURA</a:t>
            </a:r>
          </a:p>
          <a:p>
            <a:endParaRPr lang="it-IT" sz="2400" dirty="0"/>
          </a:p>
          <a:p>
            <a:r>
              <a:rPr lang="it-IT" sz="2400" dirty="0">
                <a:solidFill>
                  <a:srgbClr val="0070C0"/>
                </a:solidFill>
              </a:rPr>
              <a:t>La gestione delle proposte di collaborazione si differenzia a seconda che:</a:t>
            </a:r>
          </a:p>
          <a:p>
            <a:endParaRPr lang="it-IT" sz="2400" dirty="0">
              <a:solidFill>
                <a:srgbClr val="0070C0"/>
              </a:solidFill>
            </a:endParaRPr>
          </a:p>
          <a:p>
            <a:pPr marL="342900" indent="-342900">
              <a:buAutoNum type="alphaLcParenR"/>
            </a:pPr>
            <a:r>
              <a:rPr lang="it-IT" sz="2400" dirty="0">
                <a:solidFill>
                  <a:srgbClr val="0070C0"/>
                </a:solidFill>
              </a:rPr>
              <a:t>la proposta di collaborazione sia formulata in risposta ad una sollecitazione dell’amministrazione;</a:t>
            </a:r>
          </a:p>
          <a:p>
            <a:endParaRPr lang="it-IT" sz="2400" dirty="0">
              <a:solidFill>
                <a:srgbClr val="0070C0"/>
              </a:solidFill>
            </a:endParaRPr>
          </a:p>
          <a:p>
            <a:r>
              <a:rPr lang="it-IT" sz="2400" dirty="0">
                <a:solidFill>
                  <a:srgbClr val="0070C0"/>
                </a:solidFill>
              </a:rPr>
              <a:t>b) la proposta sia presentata dai cittadini 		prossimo laboratorio  del 9.6.2021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919213" y="43162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19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12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15" y="456478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548843"/>
            <a:ext cx="16097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772" y="621867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98" y="1360056"/>
            <a:ext cx="10219154" cy="465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3884" y="1579416"/>
            <a:ext cx="93933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</a:rPr>
              <a:t> ITER DI INIZIATIVA DELLA PA - GLI STEP</a:t>
            </a:r>
          </a:p>
          <a:p>
            <a:endParaRPr lang="it-IT" sz="22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it-IT" sz="2200" b="1" dirty="0">
                <a:solidFill>
                  <a:srgbClr val="0070C0"/>
                </a:solidFill>
              </a:rPr>
              <a:t>Il Comune, con deliberazione della Giunta Comunale, individua il bene o i beni oggetto della proposta di collaborazione, approva le linee di indirizzo per la loro cura, gestione condivisa o rigenerazione e l'eventuale attribuzione di vantaggi economici a favore dei cittadini attivi, individua l'Ufficio competente e il Dirigente delegato alla conclusione del patto di collaborazione.</a:t>
            </a:r>
          </a:p>
          <a:p>
            <a:pPr marL="457200" indent="-457200">
              <a:buAutoNum type="arabicPeriod"/>
            </a:pPr>
            <a:endParaRPr lang="it-IT" sz="2200" b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it-IT" sz="2200" b="1" dirty="0">
                <a:solidFill>
                  <a:srgbClr val="0070C0"/>
                </a:solidFill>
              </a:rPr>
              <a:t>Il Dirigente competente pubblica un avviso per la presentazione di proposte di collaborazione da parte di cittadini attivi. L'avviso specifica i requisiti necessari, i termini e le modalità di presentazione, i criteri di valutazione delle proposte.</a:t>
            </a:r>
          </a:p>
          <a:p>
            <a:endParaRPr lang="it-IT" sz="2200" dirty="0">
              <a:solidFill>
                <a:srgbClr val="0070C0"/>
              </a:solidFill>
            </a:endParaRPr>
          </a:p>
          <a:p>
            <a:r>
              <a:rPr lang="it-IT" sz="22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93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13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62" y="581170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494" y="723900"/>
            <a:ext cx="16097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63" y="683924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82689"/>
            <a:ext cx="102171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14162" y="1953226"/>
            <a:ext cx="943003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sz="2200" b="1" dirty="0">
                <a:solidFill>
                  <a:srgbClr val="FF0000"/>
                </a:solidFill>
              </a:rPr>
              <a:t>ITER DI INIZIATIVA DELLA PA - GLI STEP</a:t>
            </a:r>
          </a:p>
          <a:p>
            <a:endParaRPr lang="it-IT" sz="22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it-IT" sz="2200" b="1" dirty="0">
                <a:solidFill>
                  <a:srgbClr val="0070C0"/>
                </a:solidFill>
              </a:rPr>
              <a:t>La valutazione delle proposte pervenute, sulla base dei criteri definiti nell'avviso, viene effettuata dai Dirigenti Competenti che, ove possibile, possono avviare un confronto tra i diversi proponenti finalizzato alla formulazione di una proposta condivisa. L'eventuale graduatoria finale viene approvata con provvedimento del Dirigente competente.</a:t>
            </a:r>
          </a:p>
          <a:p>
            <a:pPr marL="457200" indent="-457200">
              <a:buFont typeface="+mj-lt"/>
              <a:buAutoNum type="arabicPeriod" startAt="3"/>
            </a:pPr>
            <a:endParaRPr lang="it-IT" sz="2200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it-IT" sz="2200" b="1" dirty="0">
                <a:solidFill>
                  <a:srgbClr val="0070C0"/>
                </a:solidFill>
              </a:rPr>
              <a:t>La successiva attività di progettazione del programma di cura, gestione condivisa o rigenerazione è realizzata dai cittadini attivi in collaborazione con l'Ufficio competente e il Gruppo di lavoro.</a:t>
            </a:r>
          </a:p>
          <a:p>
            <a:pPr marL="457200" indent="-457200">
              <a:buFont typeface="+mj-lt"/>
              <a:buAutoNum type="arabicPeriod" startAt="3"/>
            </a:pPr>
            <a:endParaRPr lang="it-IT" sz="2200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it-IT" sz="2200" b="1" dirty="0">
                <a:solidFill>
                  <a:srgbClr val="0070C0"/>
                </a:solidFill>
              </a:rPr>
              <a:t>Il patto di collaborazione viene stipulato dal Dirigente competente. </a:t>
            </a:r>
          </a:p>
        </p:txBody>
      </p:sp>
    </p:spTree>
    <p:extLst>
      <p:ext uri="{BB962C8B-B14F-4D97-AF65-F5344CB8AC3E}">
        <p14:creationId xmlns:p14="http://schemas.microsoft.com/office/powerpoint/2010/main" val="104060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14</a:t>
            </a:fld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82" y="800101"/>
            <a:ext cx="1712912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839788"/>
            <a:ext cx="16097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912812"/>
            <a:ext cx="2408238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" y="1865313"/>
            <a:ext cx="10217150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99382" y="2343150"/>
            <a:ext cx="86875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>
                <a:solidFill>
                  <a:srgbClr val="FF0000"/>
                </a:solidFill>
              </a:rPr>
              <a:t>IPOTESI DI LAVORO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70C0"/>
                </a:solidFill>
              </a:rPr>
              <a:t>DELIBERA GIUNTA COMUNALE DI MILANO 16.3.2018 n. 461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70C0"/>
                </a:solidFill>
              </a:rPr>
              <a:t>Alunui esempi di PATTI DI COLLABORAZIONE PER PROGETTI NEL COMUME DI MILANO </a:t>
            </a:r>
          </a:p>
        </p:txBody>
      </p:sp>
    </p:spTree>
    <p:extLst>
      <p:ext uri="{BB962C8B-B14F-4D97-AF65-F5344CB8AC3E}">
        <p14:creationId xmlns:p14="http://schemas.microsoft.com/office/powerpoint/2010/main" val="265244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195" y="3532019"/>
            <a:ext cx="8739964" cy="1881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TERZO LABORATORIO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i="1" dirty="0">
                <a:solidFill>
                  <a:srgbClr val="C00000"/>
                </a:solidFill>
              </a:rPr>
              <a:t>Patti di collaborazione, promozione della cultura del volontariato (studenti, aduti) progetti di utilità collettiva e sistemi di incrocio domanda/offerta di volontariato – assciurazioni per i volontari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(Luca DEGANI)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26 maggio – 9 giugno – 16 giugno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05215-9AB8-3C4F-9E34-D51AB068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2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0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10" y="1330036"/>
            <a:ext cx="11738344" cy="5216237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i="1" dirty="0">
                <a:solidFill>
                  <a:srgbClr val="FF0000"/>
                </a:solidFill>
              </a:rPr>
              <a:t>Il volontario,  </a:t>
            </a:r>
            <a:r>
              <a:rPr lang="it-IT" sz="2800" b="1" dirty="0">
                <a:solidFill>
                  <a:srgbClr val="FF0000"/>
                </a:solidFill>
              </a:rPr>
              <a:t>il  nuovo inquadramemto normativo (art. 17, comma 2 CTS) </a:t>
            </a: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2. Il volontario è una persona che, per sua libera scelta, svolge attività in favore della comunità e del bene comune, anche per il tramite di un ente del Terzo settore, mettendo a disposizione il proprio tempo e le proprie capacità </a:t>
            </a:r>
            <a:r>
              <a:rPr lang="it-IT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promuovere risposte ai bisogni delle persone e delle comunità beneficiarie della sua azione</a:t>
            </a:r>
            <a:r>
              <a:rPr lang="it-IT" sz="2800" b="1" dirty="0">
                <a:solidFill>
                  <a:srgbClr val="0070C0"/>
                </a:solidFill>
              </a:rPr>
              <a:t>, in modo personale, spontaneo e gratuito, senza fini di lucro, neanche indiretti, ed esclusivamente per fini di solidarietà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Da notare  </a:t>
            </a:r>
            <a:r>
              <a:rPr lang="it-IT" sz="2800" b="1" u="sng" dirty="0">
                <a:solidFill>
                  <a:srgbClr val="0070C0"/>
                </a:solidFill>
              </a:rPr>
              <a:t>la nuova attenzione  sul concetto dei bisogni delle comunità</a:t>
            </a:r>
            <a:r>
              <a:rPr lang="it-IT" sz="2800" b="1" dirty="0">
                <a:solidFill>
                  <a:srgbClr val="0070C0"/>
                </a:solidFill>
              </a:rPr>
              <a:t>.</a:t>
            </a:r>
            <a:br>
              <a:rPr lang="it-IT" sz="2800" b="1" dirty="0">
                <a:solidFill>
                  <a:srgbClr val="0070C0"/>
                </a:solidFill>
              </a:rPr>
            </a:b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3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2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623" y="1348886"/>
            <a:ext cx="11738344" cy="5024732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4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8055" y="1600200"/>
            <a:ext cx="105174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FF0000"/>
                </a:solidFill>
              </a:rPr>
              <a:t>Un nuova identità del volontario</a:t>
            </a:r>
          </a:p>
          <a:p>
            <a:pPr algn="just"/>
            <a:endParaRPr lang="it-IT" sz="2800" dirty="0">
              <a:solidFill>
                <a:srgbClr val="0070C0"/>
              </a:solidFill>
            </a:endParaRPr>
          </a:p>
          <a:p>
            <a:pPr algn="just"/>
            <a:r>
              <a:rPr lang="it-IT" sz="2800" dirty="0">
                <a:solidFill>
                  <a:srgbClr val="0070C0"/>
                </a:solidFill>
              </a:rPr>
              <a:t>La nuova evidenziazione data dal CTS alla figura del volontario come  </a:t>
            </a:r>
            <a:r>
              <a:rPr lang="it-IT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soggetto che partecipa alla definizione dei bisogni della collettività </a:t>
            </a:r>
            <a:r>
              <a:rPr lang="it-IT" sz="2800" dirty="0">
                <a:solidFill>
                  <a:srgbClr val="0070C0"/>
                </a:solidFill>
              </a:rPr>
              <a:t>e non solo come mero prestatore di gratuità a favore della collettività.</a:t>
            </a:r>
          </a:p>
          <a:p>
            <a:pPr algn="just"/>
            <a:endParaRPr lang="it-IT" sz="2800" dirty="0">
              <a:solidFill>
                <a:srgbClr val="0070C0"/>
              </a:solidFill>
            </a:endParaRPr>
          </a:p>
          <a:p>
            <a:pPr algn="just"/>
            <a:r>
              <a:rPr lang="it-IT" sz="2800" dirty="0">
                <a:solidFill>
                  <a:srgbClr val="0070C0"/>
                </a:solidFill>
              </a:rPr>
              <a:t>E’ una visione dinamica del ruolo del volontario che va in parallelo con l’estensione dei soggetti preposti a coordinarne l’attività,  infatti non solo le ODV ma, più in generale, tutti gli ETS possono avvalersi della figura del volontario (art. 17 comma 1 CTS).</a:t>
            </a:r>
          </a:p>
        </p:txBody>
      </p:sp>
    </p:spTree>
    <p:extLst>
      <p:ext uri="{BB962C8B-B14F-4D97-AF65-F5344CB8AC3E}">
        <p14:creationId xmlns:p14="http://schemas.microsoft.com/office/powerpoint/2010/main" val="129063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838" y="1989738"/>
            <a:ext cx="11738344" cy="3746044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400" b="1" dirty="0">
                <a:solidFill>
                  <a:srgbClr val="FF0000"/>
                </a:solidFill>
              </a:rPr>
              <a:t>La promozione della cultura del volontatariato</a:t>
            </a:r>
            <a:br>
              <a:rPr lang="it-IT" sz="2400" b="1" dirty="0">
                <a:solidFill>
                  <a:srgbClr val="0070C0"/>
                </a:solidFill>
              </a:rPr>
            </a:br>
            <a:br>
              <a:rPr lang="it-IT" sz="2400" dirty="0">
                <a:solidFill>
                  <a:srgbClr val="0070C0"/>
                </a:solidFill>
              </a:rPr>
            </a:br>
            <a:r>
              <a:rPr lang="it-IT" sz="2400" dirty="0">
                <a:solidFill>
                  <a:srgbClr val="0070C0"/>
                </a:solidFill>
              </a:rPr>
              <a:t>In linea con la valorizzazione del ruolo del volontariato data dal codice del terzo settore,  il codice pone a a carico delle pubbliche amministrazioni l’onere di promuovere  </a:t>
            </a:r>
            <a:r>
              <a:rPr lang="it-IT" sz="2400" b="1" i="1" dirty="0">
                <a:solidFill>
                  <a:srgbClr val="0070C0"/>
                </a:solidFill>
              </a:rPr>
              <a:t>«la cultura del volontariato, in particolare tra i giovani, anche attraverso apposite iniziative da svolgere nell'ambito delle strutture e delle attivita' scolastiche, universitarie ed extrauniversitarie, valorizzando le diverse esperienze ed espressioni di volontariato, anche attraverso il coinvolgimento delle organizzazioni di volontariato e di altri enti del Terzo settore, nelle attivita' di sensibilizzazione e di promozione» (art. 19).</a:t>
            </a:r>
            <a:br>
              <a:rPr lang="it-IT" sz="2400" dirty="0">
                <a:solidFill>
                  <a:srgbClr val="0070C0"/>
                </a:solidFill>
              </a:rPr>
            </a:b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5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5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10" y="2093648"/>
            <a:ext cx="11738344" cy="3302258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400" b="1" dirty="0">
                <a:solidFill>
                  <a:srgbClr val="FF0000"/>
                </a:solidFill>
              </a:rPr>
              <a:t>I C.D. PATTI DI COLLABORAZIONE PER LA PROMOZIONE BENI COMUNI</a:t>
            </a:r>
            <a:br>
              <a:rPr lang="it-IT" sz="2400" b="1" dirty="0">
                <a:solidFill>
                  <a:srgbClr val="0070C0"/>
                </a:solidFill>
              </a:rPr>
            </a:b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DEFINIZIONE</a:t>
            </a:r>
            <a:br>
              <a:rPr lang="it-IT" sz="2400" b="1" dirty="0">
                <a:solidFill>
                  <a:srgbClr val="0070C0"/>
                </a:solidFill>
              </a:rPr>
            </a:br>
            <a:br>
              <a:rPr lang="it-IT" sz="2400" b="1" i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0070C0"/>
                </a:solidFill>
              </a:rPr>
              <a:t>Si tratta di forme di collaborazione dei cittadini attivi, in forma singola o associata, con l’amministrazione, per la cura, il recupero, il miglioramento, la rigenerazione di beni comuni e la gestione condivisa di beni e servizi, in attuazione degli art. 114 comma 2, 117 comma 6 e art. 118 della Costituzione.</a:t>
            </a: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6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4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1499191"/>
            <a:ext cx="11738344" cy="4099700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400" b="1" dirty="0">
                <a:solidFill>
                  <a:srgbClr val="FF0000"/>
                </a:solidFill>
              </a:rPr>
              <a:t>PATTI DI COLLABORAZIONE: i termini rilevanti</a:t>
            </a:r>
            <a:br>
              <a:rPr lang="it-IT" sz="2400" b="1" dirty="0">
                <a:solidFill>
                  <a:srgbClr val="0070C0"/>
                </a:solidFill>
              </a:rPr>
            </a:b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a) </a:t>
            </a:r>
            <a:r>
              <a:rPr lang="it-IT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Beni comuni</a:t>
            </a:r>
            <a:r>
              <a:rPr lang="it-IT" sz="2400" b="1" dirty="0">
                <a:solidFill>
                  <a:srgbClr val="0070C0"/>
                </a:solidFill>
              </a:rPr>
              <a:t>: i</a:t>
            </a:r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>
                <a:solidFill>
                  <a:srgbClr val="0070C0"/>
                </a:solidFill>
              </a:rPr>
              <a:t>beni, mobili e/o immobili, materiali o immateriali e digitali, che i cittadini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e l’Amministrazione, anche attraverso procedure partecipative e deliberative,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riconoscono essere funzionali al benessere individuale e collettivo, che possono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essere oggetto di cura, recupero, miglioramento, rigenerazione e gestione condivisa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al fine di migliorarne la fruizione collettiva. A titolo meramente esemplificativo: parchi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e giardini, aree verdi, aree rurali, sentieri, piazze, strade, marciapiedi, monumenti,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arredo urbano, di proprietà pubblica o assoggettati ad uso pubblico.</a:t>
            </a:r>
            <a:br>
              <a:rPr lang="it-IT" sz="2400" b="1" dirty="0">
                <a:solidFill>
                  <a:srgbClr val="0070C0"/>
                </a:solidFill>
              </a:rPr>
            </a:b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7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8" y="1517073"/>
            <a:ext cx="11738344" cy="3595253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rgbClr val="FF0000"/>
                </a:solidFill>
              </a:rPr>
              <a:t> PATTI DI COLLABORAZIONE: </a:t>
            </a:r>
            <a:r>
              <a:rPr lang="en-GB" sz="2400" b="1" dirty="0" err="1">
                <a:solidFill>
                  <a:srgbClr val="FF0000"/>
                </a:solidFill>
              </a:rPr>
              <a:t>i</a:t>
            </a:r>
            <a:r>
              <a:rPr lang="en-GB" sz="2400" b="1" dirty="0">
                <a:solidFill>
                  <a:srgbClr val="FF0000"/>
                </a:solidFill>
              </a:rPr>
              <a:t> termini </a:t>
            </a:r>
            <a:r>
              <a:rPr lang="en-GB" sz="2400" b="1" dirty="0" err="1">
                <a:solidFill>
                  <a:srgbClr val="FF0000"/>
                </a:solidFill>
              </a:rPr>
              <a:t>rilevanti</a:t>
            </a:r>
            <a:br>
              <a:rPr lang="en-GB" sz="2400" b="1" dirty="0">
                <a:solidFill>
                  <a:srgbClr val="FF0000"/>
                </a:solidFill>
              </a:rPr>
            </a:br>
            <a:br>
              <a:rPr lang="en-GB" sz="2400" b="1" dirty="0">
                <a:solidFill>
                  <a:srgbClr val="0070C0"/>
                </a:solidFill>
              </a:rPr>
            </a:br>
            <a:r>
              <a:rPr lang="it-IT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Cittadini attivi: </a:t>
            </a:r>
            <a:r>
              <a:rPr lang="it-IT" sz="2400" b="1" dirty="0">
                <a:solidFill>
                  <a:srgbClr val="0070C0"/>
                </a:solidFill>
              </a:rPr>
              <a:t>tutti i soggetti, singoli, associati o riuniti in formazioni sociali, anche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precarie, di natura imprenditoriale o a vocazione sociale, che si attivano per la cura, il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recupero, il miglioramento, la rigenerazione di beni comuni e la gestione condivisa di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beni e servizi ai sensi del presente regolamento;</a:t>
            </a:r>
            <a:br>
              <a:rPr lang="it-IT" sz="2400" b="1" dirty="0">
                <a:solidFill>
                  <a:srgbClr val="0070C0"/>
                </a:solidFill>
              </a:rPr>
            </a:b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Proposta di collaborazione: </a:t>
            </a:r>
            <a:r>
              <a:rPr lang="it-IT" sz="2400" b="1" dirty="0">
                <a:solidFill>
                  <a:srgbClr val="0070C0"/>
                </a:solidFill>
              </a:rPr>
              <a:t>la manifestazione di interesse, formulata dai cittadini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attivi, volta a proporre interventi di cui alla lett. b). La proposta può essere spontanea oppure formulata in risposta ad una sollecitazione del Comune.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8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0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51" y="1314434"/>
            <a:ext cx="11738344" cy="5216236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 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9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109" y="1267691"/>
            <a:ext cx="10972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I PATTI DI COLLABORAZIONE: I principi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Fiducia reciproca:</a:t>
            </a:r>
            <a:r>
              <a:rPr lang="it-IT" sz="2400" dirty="0">
                <a:solidFill>
                  <a:srgbClr val="0070C0"/>
                </a:solidFill>
              </a:rPr>
              <a:t> ferme restando le prerogative pubbliche in materia di vigilanza,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programmazione e verifica, l’Amministrazione e i cittadini attivi improntano i loro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rapporti alla fiducia reciproca e presuppongono che la rispettiva volontà di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collaborazione sia orientata al perseguimento di finalità di interesse generale.</a:t>
            </a:r>
          </a:p>
          <a:p>
            <a:pPr algn="just"/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Pubblicità e trasparenza: </a:t>
            </a:r>
            <a:r>
              <a:rPr lang="it-IT" sz="2400" dirty="0">
                <a:solidFill>
                  <a:srgbClr val="0070C0"/>
                </a:solidFill>
              </a:rPr>
              <a:t>l’amministrazione garantisce la massima conoscibilità delle opportunità di collaborazione, delle proposte pervenute, delle forme di sostegno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assegnate, delle decisioni assunte, dei risultati ottenuti e delle valutazioni effettuate;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riconosce nella trasparenza lo strumento principale per assicurare l’imparzialità nei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rapporti con i cittadini attivi e la verificabilità delle azioni svolte e dei risultati ottenuti.</a:t>
            </a:r>
          </a:p>
          <a:p>
            <a:pPr algn="just"/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Responsabilità: l</a:t>
            </a:r>
            <a:r>
              <a:rPr lang="it-IT" sz="2400" dirty="0">
                <a:solidFill>
                  <a:srgbClr val="0070C0"/>
                </a:solidFill>
              </a:rPr>
              <a:t>’amministrazione valorizza la responsabilità, propria e dei cittadini,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quale presupposto necessario affinché la collaborazione risulti effettivamente orientata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alla produzione di risultati utili e misurabili.</a:t>
            </a:r>
          </a:p>
        </p:txBody>
      </p:sp>
    </p:spTree>
    <p:extLst>
      <p:ext uri="{BB962C8B-B14F-4D97-AF65-F5344CB8AC3E}">
        <p14:creationId xmlns:p14="http://schemas.microsoft.com/office/powerpoint/2010/main" val="4065513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2F98BEEB29154EB4DC45411DEE126A" ma:contentTypeVersion="10" ma:contentTypeDescription="Creare un nuovo documento." ma:contentTypeScope="" ma:versionID="2519d5a9a64d5165a3e11fd8de0b82d2">
  <xsd:schema xmlns:xsd="http://www.w3.org/2001/XMLSchema" xmlns:xs="http://www.w3.org/2001/XMLSchema" xmlns:p="http://schemas.microsoft.com/office/2006/metadata/properties" xmlns:ns2="a76e3bf6-662a-445e-9dd0-292a99d8e630" targetNamespace="http://schemas.microsoft.com/office/2006/metadata/properties" ma:root="true" ma:fieldsID="0ad8fce79faccd0e11cabfedffa0d01e" ns2:_="">
    <xsd:import namespace="a76e3bf6-662a-445e-9dd0-292a99d8e6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e3bf6-662a-445e-9dd0-292a99d8e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0BB890-724B-44B6-8243-8E7BA84F88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317F28-5FF6-4E69-A3C4-D5072E47554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76e3bf6-662a-445e-9dd0-292a99d8e6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9683C3-D040-402E-9389-3A5F6125D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6e3bf6-662a-445e-9dd0-292a99d8e6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1287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di Office</vt:lpstr>
      <vt:lpstr>Laboratorio per un sistema collaborativo  tra enti locali e enti di terzo settore</vt:lpstr>
      <vt:lpstr>TERZO LABORATORIO  Patti di collaborazione, promozione della cultura del volontariato (studenti, aduti) progetti di utilità collettiva e sistemi di incrocio domanda/offerta di volontariato – assciurazioni per i volontari (Luca DEGANI)  26 maggio – 9 giugno – 16 giugno 2021</vt:lpstr>
      <vt:lpstr>                 Il volontario,  il  nuovo inquadramemto normativo (art. 17, comma 2 CTS)   2. Il volontario è una persona che, per sua libera scelta, svolge attività in favore della comunità e del bene comune, anche per il tramite di un ente del Terzo settore, mettendo a disposizione il proprio tempo e le proprie capacità per promuovere risposte ai bisogni delle persone e delle comunità beneficiarie della sua azione, in modo personale, spontaneo e gratuito, senza fini di lucro, neanche indiretti, ed esclusivamente per fini di solidarietà  Da notare  la nuova attenzione  sul concetto dei bisogni delle comunità. </vt:lpstr>
      <vt:lpstr> </vt:lpstr>
      <vt:lpstr>La promozione della cultura del volontatariato  In linea con la valorizzazione del ruolo del volontariato data dal codice del terzo settore,  il codice pone a a carico delle pubbliche amministrazioni l’onere di promuovere  «la cultura del volontariato, in particolare tra i giovani, anche attraverso apposite iniziative da svolgere nell'ambito delle strutture e delle attivita' scolastiche, universitarie ed extrauniversitarie, valorizzando le diverse esperienze ed espressioni di volontariato, anche attraverso il coinvolgimento delle organizzazioni di volontariato e di altri enti del Terzo settore, nelle attivita' di sensibilizzazione e di promozione» (art. 19). </vt:lpstr>
      <vt:lpstr>I C.D. PATTI DI COLLABORAZIONE PER LA PROMOZIONE BENI COMUNI  DEFINIZIONE  Si tratta di forme di collaborazione dei cittadini attivi, in forma singola o associata, con l’amministrazione, per la cura, il recupero, il miglioramento, la rigenerazione di beni comuni e la gestione condivisa di beni e servizi, in attuazione degli art. 114 comma 2, 117 comma 6 e art. 118 della Costituzione. </vt:lpstr>
      <vt:lpstr>PATTI DI COLLABORAZIONE: i termini rilevanti  a) Beni comuni: i beni, mobili e/o immobili, materiali o immateriali e digitali, che i cittadini e l’Amministrazione, anche attraverso procedure partecipative e deliberative, riconoscono essere funzionali al benessere individuale e collettivo, che possono essere oggetto di cura, recupero, miglioramento, rigenerazione e gestione condivisa al fine di migliorarne la fruizione collettiva. A titolo meramente esemplificativo: parchi e giardini, aree verdi, aree rurali, sentieri, piazze, strade, marciapiedi, monumenti, arredo urbano, di proprietà pubblica o assoggettati ad uso pubblico.  </vt:lpstr>
      <vt:lpstr> PATTI DI COLLABORAZIONE: i termini rilevanti  b) Cittadini attivi: tutti i soggetti, singoli, associati o riuniti in formazioni sociali, anche precarie, di natura imprenditoriale o a vocazione sociale, che si attivano per la cura, il recupero, il miglioramento, la rigenerazione di beni comuni e la gestione condivisa di beni e servizi ai sensi del presente regolamento;  c) Proposta di collaborazione: la manifestazione di interesse, formulata dai cittadini attivi, volta a proporre interventi di cui alla lett. b). La proposta può essere spontanea oppure formulata in risposta ad una sollecitazione del Comune.</vt:lpstr>
      <vt:lpstr>    </vt:lpstr>
      <vt:lpstr>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Alampi</dc:creator>
  <cp:lastModifiedBy>Marco Ubezio</cp:lastModifiedBy>
  <cp:revision>44</cp:revision>
  <dcterms:created xsi:type="dcterms:W3CDTF">2021-05-12T15:51:17Z</dcterms:created>
  <dcterms:modified xsi:type="dcterms:W3CDTF">2021-06-21T16:18:15Z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0x010100212F98BEEB29154EB4DC45411DEE126A</vt:lpwstr>
  </property>
</Properties>
</file>