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6" r:id="rId5"/>
    <p:sldId id="257" r:id="rId6"/>
    <p:sldId id="258" r:id="rId7"/>
    <p:sldId id="262" r:id="rId8"/>
    <p:sldId id="263" r:id="rId9"/>
    <p:sldId id="264" r:id="rId10"/>
    <p:sldId id="265" r:id="rId11"/>
    <p:sldId id="267" r:id="rId12"/>
    <p:sldId id="266" r:id="rId13"/>
    <p:sldId id="261" r:id="rId14"/>
    <p:sldId id="268" r:id="rId15"/>
    <p:sldId id="269" r:id="rId16"/>
    <p:sldId id="270" r:id="rId17"/>
    <p:sldId id="271" r:id="rId18"/>
    <p:sldId id="272" r:id="rId19"/>
    <p:sldId id="273" r:id="rId20"/>
    <p:sldId id="274" r:id="rId21"/>
    <p:sldId id="275" r:id="rId2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27" autoAdjust="0"/>
    <p:restoredTop sz="94719"/>
  </p:normalViewPr>
  <p:slideViewPr>
    <p:cSldViewPr snapToGrid="0">
      <p:cViewPr varScale="1">
        <p:scale>
          <a:sx n="68" d="100"/>
          <a:sy n="68" d="100"/>
        </p:scale>
        <p:origin x="786" y="72"/>
      </p:cViewPr>
      <p:guideLst>
        <p:guide orient="horz" pos="2160"/>
        <p:guide pos="3840"/>
      </p:guideLst>
    </p:cSldViewPr>
  </p:slideViewPr>
  <p:notesTextViewPr>
    <p:cViewPr>
      <p:scale>
        <a:sx n="1" d="1"/>
        <a:sy n="1" d="1"/>
      </p:scale>
      <p:origin x="0" y="0"/>
    </p:cViewPr>
  </p:notesTextViewPr>
  <p:sorterViewPr>
    <p:cViewPr>
      <p:scale>
        <a:sx n="160" d="100"/>
        <a:sy n="16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66D5FE-9926-9049-BB26-78F18B6061A0}" type="datetimeFigureOut">
              <a:rPr lang="x-none" smtClean="0"/>
              <a:t>09/06/2021</a:t>
            </a:fld>
            <a:endParaRPr lang="x-non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FCEC70-7BBB-314E-95F8-F13AC2473B09}" type="slidenum">
              <a:rPr lang="x-none" smtClean="0"/>
              <a:t>‹N›</a:t>
            </a:fld>
            <a:endParaRPr lang="x-none"/>
          </a:p>
        </p:txBody>
      </p:sp>
    </p:spTree>
    <p:extLst>
      <p:ext uri="{BB962C8B-B14F-4D97-AF65-F5344CB8AC3E}">
        <p14:creationId xmlns:p14="http://schemas.microsoft.com/office/powerpoint/2010/main" val="3414050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BFCEC70-7BBB-314E-95F8-F13AC2473B09}" type="slidenum">
              <a:rPr lang="x-none" smtClean="0"/>
              <a:t>18</a:t>
            </a:fld>
            <a:endParaRPr lang="x-none"/>
          </a:p>
        </p:txBody>
      </p:sp>
    </p:spTree>
    <p:extLst>
      <p:ext uri="{BB962C8B-B14F-4D97-AF65-F5344CB8AC3E}">
        <p14:creationId xmlns:p14="http://schemas.microsoft.com/office/powerpoint/2010/main" val="2209056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FE93741-8EB3-4D37-8E09-7FDCF8C8E765}"/>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831BCA12-306D-4A4A-920F-E0446BEE55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E663616E-D38B-47C0-BD10-4AEC99DBF8DA}"/>
              </a:ext>
            </a:extLst>
          </p:cNvPr>
          <p:cNvSpPr>
            <a:spLocks noGrp="1"/>
          </p:cNvSpPr>
          <p:nvPr>
            <p:ph type="dt" sz="half" idx="10"/>
          </p:nvPr>
        </p:nvSpPr>
        <p:spPr/>
        <p:txBody>
          <a:bodyPr/>
          <a:lstStyle/>
          <a:p>
            <a:fld id="{381D6DCE-4611-C143-86FF-E4DD8DBC945B}" type="datetime1">
              <a:rPr lang="it-IT" smtClean="0"/>
              <a:t>09/06/2021</a:t>
            </a:fld>
            <a:endParaRPr lang="it-IT"/>
          </a:p>
        </p:txBody>
      </p:sp>
      <p:sp>
        <p:nvSpPr>
          <p:cNvPr id="5" name="Segnaposto piè di pagina 4">
            <a:extLst>
              <a:ext uri="{FF2B5EF4-FFF2-40B4-BE49-F238E27FC236}">
                <a16:creationId xmlns:a16="http://schemas.microsoft.com/office/drawing/2014/main" id="{77BA87F6-9A13-41FD-A197-765F03E9BD3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3A11FA6-E9F8-49E5-B97C-4CEB4BD1766C}"/>
              </a:ext>
            </a:extLst>
          </p:cNvPr>
          <p:cNvSpPr>
            <a:spLocks noGrp="1"/>
          </p:cNvSpPr>
          <p:nvPr>
            <p:ph type="sldNum" sz="quarter" idx="12"/>
          </p:nvPr>
        </p:nvSpPr>
        <p:spPr/>
        <p:txBody>
          <a:bodyPr/>
          <a:lstStyle/>
          <a:p>
            <a:fld id="{914BC010-8FDF-45A7-8B9A-5894046A0D1A}" type="slidenum">
              <a:rPr lang="it-IT" smtClean="0"/>
              <a:t>‹N›</a:t>
            </a:fld>
            <a:endParaRPr lang="it-IT"/>
          </a:p>
        </p:txBody>
      </p:sp>
    </p:spTree>
    <p:extLst>
      <p:ext uri="{BB962C8B-B14F-4D97-AF65-F5344CB8AC3E}">
        <p14:creationId xmlns:p14="http://schemas.microsoft.com/office/powerpoint/2010/main" val="3839615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6B45A3-FFE4-4D98-BE0D-67F2944E36A2}"/>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4CB0D92-EFC9-4E31-91AC-F1542420DB4F}"/>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EE00366-E4CA-4945-884C-5B40ED261400}"/>
              </a:ext>
            </a:extLst>
          </p:cNvPr>
          <p:cNvSpPr>
            <a:spLocks noGrp="1"/>
          </p:cNvSpPr>
          <p:nvPr>
            <p:ph type="dt" sz="half" idx="10"/>
          </p:nvPr>
        </p:nvSpPr>
        <p:spPr/>
        <p:txBody>
          <a:bodyPr/>
          <a:lstStyle/>
          <a:p>
            <a:fld id="{060B57C5-8D20-3148-AC41-6EECAF87CCE6}" type="datetime1">
              <a:rPr lang="it-IT" smtClean="0"/>
              <a:t>09/06/2021</a:t>
            </a:fld>
            <a:endParaRPr lang="it-IT"/>
          </a:p>
        </p:txBody>
      </p:sp>
      <p:sp>
        <p:nvSpPr>
          <p:cNvPr id="5" name="Segnaposto piè di pagina 4">
            <a:extLst>
              <a:ext uri="{FF2B5EF4-FFF2-40B4-BE49-F238E27FC236}">
                <a16:creationId xmlns:a16="http://schemas.microsoft.com/office/drawing/2014/main" id="{116868F2-5056-4C24-B320-7B0866653C1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F178343-1F53-429C-A47E-066BAC962EA0}"/>
              </a:ext>
            </a:extLst>
          </p:cNvPr>
          <p:cNvSpPr>
            <a:spLocks noGrp="1"/>
          </p:cNvSpPr>
          <p:nvPr>
            <p:ph type="sldNum" sz="quarter" idx="12"/>
          </p:nvPr>
        </p:nvSpPr>
        <p:spPr/>
        <p:txBody>
          <a:bodyPr/>
          <a:lstStyle/>
          <a:p>
            <a:fld id="{914BC010-8FDF-45A7-8B9A-5894046A0D1A}" type="slidenum">
              <a:rPr lang="it-IT" smtClean="0"/>
              <a:t>‹N›</a:t>
            </a:fld>
            <a:endParaRPr lang="it-IT"/>
          </a:p>
        </p:txBody>
      </p:sp>
    </p:spTree>
    <p:extLst>
      <p:ext uri="{BB962C8B-B14F-4D97-AF65-F5344CB8AC3E}">
        <p14:creationId xmlns:p14="http://schemas.microsoft.com/office/powerpoint/2010/main" val="3966122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0B142C4C-EDD5-460E-9929-95CBDC01CC0E}"/>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8843E27B-60E9-4B03-8EDA-F84AE1C9B238}"/>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A7FDCC0-CEC0-4C66-8E80-9C662FD4120D}"/>
              </a:ext>
            </a:extLst>
          </p:cNvPr>
          <p:cNvSpPr>
            <a:spLocks noGrp="1"/>
          </p:cNvSpPr>
          <p:nvPr>
            <p:ph type="dt" sz="half" idx="10"/>
          </p:nvPr>
        </p:nvSpPr>
        <p:spPr/>
        <p:txBody>
          <a:bodyPr/>
          <a:lstStyle/>
          <a:p>
            <a:fld id="{7A2BF5B5-D535-DE41-84C9-1C24BD9390FF}" type="datetime1">
              <a:rPr lang="it-IT" smtClean="0"/>
              <a:t>09/06/2021</a:t>
            </a:fld>
            <a:endParaRPr lang="it-IT"/>
          </a:p>
        </p:txBody>
      </p:sp>
      <p:sp>
        <p:nvSpPr>
          <p:cNvPr id="5" name="Segnaposto piè di pagina 4">
            <a:extLst>
              <a:ext uri="{FF2B5EF4-FFF2-40B4-BE49-F238E27FC236}">
                <a16:creationId xmlns:a16="http://schemas.microsoft.com/office/drawing/2014/main" id="{E1C114B5-B4AE-49E4-8392-0F6F09BA438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5D85571-DF6D-4830-8A12-6590CA12D8E8}"/>
              </a:ext>
            </a:extLst>
          </p:cNvPr>
          <p:cNvSpPr>
            <a:spLocks noGrp="1"/>
          </p:cNvSpPr>
          <p:nvPr>
            <p:ph type="sldNum" sz="quarter" idx="12"/>
          </p:nvPr>
        </p:nvSpPr>
        <p:spPr/>
        <p:txBody>
          <a:bodyPr/>
          <a:lstStyle/>
          <a:p>
            <a:fld id="{914BC010-8FDF-45A7-8B9A-5894046A0D1A}" type="slidenum">
              <a:rPr lang="it-IT" smtClean="0"/>
              <a:t>‹N›</a:t>
            </a:fld>
            <a:endParaRPr lang="it-IT"/>
          </a:p>
        </p:txBody>
      </p:sp>
    </p:spTree>
    <p:extLst>
      <p:ext uri="{BB962C8B-B14F-4D97-AF65-F5344CB8AC3E}">
        <p14:creationId xmlns:p14="http://schemas.microsoft.com/office/powerpoint/2010/main" val="280451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FA6D489-D9EB-4199-B5CE-C97EF0D4E14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147516F-1AD1-42E9-BC46-11123042B38C}"/>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CD2CBB5-3021-4BBE-A5E8-A371B67F391F}"/>
              </a:ext>
            </a:extLst>
          </p:cNvPr>
          <p:cNvSpPr>
            <a:spLocks noGrp="1"/>
          </p:cNvSpPr>
          <p:nvPr>
            <p:ph type="dt" sz="half" idx="10"/>
          </p:nvPr>
        </p:nvSpPr>
        <p:spPr/>
        <p:txBody>
          <a:bodyPr/>
          <a:lstStyle/>
          <a:p>
            <a:fld id="{31EA0FA7-4ADF-E446-A50B-572A4D4B0CE7}" type="datetime1">
              <a:rPr lang="it-IT" smtClean="0"/>
              <a:t>09/06/2021</a:t>
            </a:fld>
            <a:endParaRPr lang="it-IT"/>
          </a:p>
        </p:txBody>
      </p:sp>
      <p:sp>
        <p:nvSpPr>
          <p:cNvPr id="5" name="Segnaposto piè di pagina 4">
            <a:extLst>
              <a:ext uri="{FF2B5EF4-FFF2-40B4-BE49-F238E27FC236}">
                <a16:creationId xmlns:a16="http://schemas.microsoft.com/office/drawing/2014/main" id="{E34AD3CA-DA17-4C98-86CE-F8D152F1EEF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7F16CDA-7F22-433E-9694-48BB2FCDF410}"/>
              </a:ext>
            </a:extLst>
          </p:cNvPr>
          <p:cNvSpPr>
            <a:spLocks noGrp="1"/>
          </p:cNvSpPr>
          <p:nvPr>
            <p:ph type="sldNum" sz="quarter" idx="12"/>
          </p:nvPr>
        </p:nvSpPr>
        <p:spPr/>
        <p:txBody>
          <a:bodyPr/>
          <a:lstStyle/>
          <a:p>
            <a:fld id="{914BC010-8FDF-45A7-8B9A-5894046A0D1A}" type="slidenum">
              <a:rPr lang="it-IT" smtClean="0"/>
              <a:t>‹N›</a:t>
            </a:fld>
            <a:endParaRPr lang="it-IT"/>
          </a:p>
        </p:txBody>
      </p:sp>
    </p:spTree>
    <p:extLst>
      <p:ext uri="{BB962C8B-B14F-4D97-AF65-F5344CB8AC3E}">
        <p14:creationId xmlns:p14="http://schemas.microsoft.com/office/powerpoint/2010/main" val="3375788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5DAFC4-EBB6-44BD-BA5D-C0638DF8845A}"/>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DC8FED31-6038-4CDE-9F37-215FF380CC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6FA8C2F3-F7F7-42E1-87C6-A5E6F56F8FC8}"/>
              </a:ext>
            </a:extLst>
          </p:cNvPr>
          <p:cNvSpPr>
            <a:spLocks noGrp="1"/>
          </p:cNvSpPr>
          <p:nvPr>
            <p:ph type="dt" sz="half" idx="10"/>
          </p:nvPr>
        </p:nvSpPr>
        <p:spPr/>
        <p:txBody>
          <a:bodyPr/>
          <a:lstStyle/>
          <a:p>
            <a:fld id="{3ED03164-35C0-8440-953D-E5CCAEF06C6C}" type="datetime1">
              <a:rPr lang="it-IT" smtClean="0"/>
              <a:t>09/06/2021</a:t>
            </a:fld>
            <a:endParaRPr lang="it-IT"/>
          </a:p>
        </p:txBody>
      </p:sp>
      <p:sp>
        <p:nvSpPr>
          <p:cNvPr id="5" name="Segnaposto piè di pagina 4">
            <a:extLst>
              <a:ext uri="{FF2B5EF4-FFF2-40B4-BE49-F238E27FC236}">
                <a16:creationId xmlns:a16="http://schemas.microsoft.com/office/drawing/2014/main" id="{7E9A5B33-86F4-4019-A333-553799F274C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5558E3D-FBBA-49AE-8DEC-E7D3AD97F764}"/>
              </a:ext>
            </a:extLst>
          </p:cNvPr>
          <p:cNvSpPr>
            <a:spLocks noGrp="1"/>
          </p:cNvSpPr>
          <p:nvPr>
            <p:ph type="sldNum" sz="quarter" idx="12"/>
          </p:nvPr>
        </p:nvSpPr>
        <p:spPr/>
        <p:txBody>
          <a:bodyPr/>
          <a:lstStyle/>
          <a:p>
            <a:fld id="{914BC010-8FDF-45A7-8B9A-5894046A0D1A}" type="slidenum">
              <a:rPr lang="it-IT" smtClean="0"/>
              <a:t>‹N›</a:t>
            </a:fld>
            <a:endParaRPr lang="it-IT"/>
          </a:p>
        </p:txBody>
      </p:sp>
    </p:spTree>
    <p:extLst>
      <p:ext uri="{BB962C8B-B14F-4D97-AF65-F5344CB8AC3E}">
        <p14:creationId xmlns:p14="http://schemas.microsoft.com/office/powerpoint/2010/main" val="3313931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7C586A-6249-4D27-8D03-B804E656008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E0519D8-FAEB-4514-A5E9-8B0B21012593}"/>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FC6D3129-A1A5-4788-90E9-8A46A8608071}"/>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B5E5A135-3044-4218-8470-B1322F26D575}"/>
              </a:ext>
            </a:extLst>
          </p:cNvPr>
          <p:cNvSpPr>
            <a:spLocks noGrp="1"/>
          </p:cNvSpPr>
          <p:nvPr>
            <p:ph type="dt" sz="half" idx="10"/>
          </p:nvPr>
        </p:nvSpPr>
        <p:spPr/>
        <p:txBody>
          <a:bodyPr/>
          <a:lstStyle/>
          <a:p>
            <a:fld id="{6F7A403D-D7BF-484D-B698-A3257515EBEE}" type="datetime1">
              <a:rPr lang="it-IT" smtClean="0"/>
              <a:t>09/06/2021</a:t>
            </a:fld>
            <a:endParaRPr lang="it-IT"/>
          </a:p>
        </p:txBody>
      </p:sp>
      <p:sp>
        <p:nvSpPr>
          <p:cNvPr id="6" name="Segnaposto piè di pagina 5">
            <a:extLst>
              <a:ext uri="{FF2B5EF4-FFF2-40B4-BE49-F238E27FC236}">
                <a16:creationId xmlns:a16="http://schemas.microsoft.com/office/drawing/2014/main" id="{014AFC3C-35E8-43FE-8842-8674542A616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E1E4C5B-8C2A-42C6-ADBD-9D6C0CA5E72B}"/>
              </a:ext>
            </a:extLst>
          </p:cNvPr>
          <p:cNvSpPr>
            <a:spLocks noGrp="1"/>
          </p:cNvSpPr>
          <p:nvPr>
            <p:ph type="sldNum" sz="quarter" idx="12"/>
          </p:nvPr>
        </p:nvSpPr>
        <p:spPr/>
        <p:txBody>
          <a:bodyPr/>
          <a:lstStyle/>
          <a:p>
            <a:fld id="{914BC010-8FDF-45A7-8B9A-5894046A0D1A}" type="slidenum">
              <a:rPr lang="it-IT" smtClean="0"/>
              <a:t>‹N›</a:t>
            </a:fld>
            <a:endParaRPr lang="it-IT"/>
          </a:p>
        </p:txBody>
      </p:sp>
    </p:spTree>
    <p:extLst>
      <p:ext uri="{BB962C8B-B14F-4D97-AF65-F5344CB8AC3E}">
        <p14:creationId xmlns:p14="http://schemas.microsoft.com/office/powerpoint/2010/main" val="3093275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86ACA9-C4F8-445B-A236-ED5F8B92FBEC}"/>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033846D-A9E9-4AD4-8F21-C5367A3673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8F581065-130F-4E80-95A5-2AD7D0F12A65}"/>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DC495589-FBB3-4A0B-9050-11762EC30F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2ACB05DF-68AF-4098-8A78-B2557CACB584}"/>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2C3FB30F-0CFB-4752-8D5F-328DE9689B46}"/>
              </a:ext>
            </a:extLst>
          </p:cNvPr>
          <p:cNvSpPr>
            <a:spLocks noGrp="1"/>
          </p:cNvSpPr>
          <p:nvPr>
            <p:ph type="dt" sz="half" idx="10"/>
          </p:nvPr>
        </p:nvSpPr>
        <p:spPr/>
        <p:txBody>
          <a:bodyPr/>
          <a:lstStyle/>
          <a:p>
            <a:fld id="{10E1A712-6D5B-BC46-9311-7F16E58562ED}" type="datetime1">
              <a:rPr lang="it-IT" smtClean="0"/>
              <a:t>09/06/2021</a:t>
            </a:fld>
            <a:endParaRPr lang="it-IT"/>
          </a:p>
        </p:txBody>
      </p:sp>
      <p:sp>
        <p:nvSpPr>
          <p:cNvPr id="8" name="Segnaposto piè di pagina 7">
            <a:extLst>
              <a:ext uri="{FF2B5EF4-FFF2-40B4-BE49-F238E27FC236}">
                <a16:creationId xmlns:a16="http://schemas.microsoft.com/office/drawing/2014/main" id="{91738821-5196-45AB-A9B4-B41B32538EE5}"/>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FEE398A2-173B-42CB-8813-A409707F3DDE}"/>
              </a:ext>
            </a:extLst>
          </p:cNvPr>
          <p:cNvSpPr>
            <a:spLocks noGrp="1"/>
          </p:cNvSpPr>
          <p:nvPr>
            <p:ph type="sldNum" sz="quarter" idx="12"/>
          </p:nvPr>
        </p:nvSpPr>
        <p:spPr/>
        <p:txBody>
          <a:bodyPr/>
          <a:lstStyle/>
          <a:p>
            <a:fld id="{914BC010-8FDF-45A7-8B9A-5894046A0D1A}" type="slidenum">
              <a:rPr lang="it-IT" smtClean="0"/>
              <a:t>‹N›</a:t>
            </a:fld>
            <a:endParaRPr lang="it-IT"/>
          </a:p>
        </p:txBody>
      </p:sp>
    </p:spTree>
    <p:extLst>
      <p:ext uri="{BB962C8B-B14F-4D97-AF65-F5344CB8AC3E}">
        <p14:creationId xmlns:p14="http://schemas.microsoft.com/office/powerpoint/2010/main" val="40100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DC9B52B-5DB9-4CDF-9D5F-8F189902B5BB}"/>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D34A1713-77EC-4B96-92EE-299C484A6572}"/>
              </a:ext>
            </a:extLst>
          </p:cNvPr>
          <p:cNvSpPr>
            <a:spLocks noGrp="1"/>
          </p:cNvSpPr>
          <p:nvPr>
            <p:ph type="dt" sz="half" idx="10"/>
          </p:nvPr>
        </p:nvSpPr>
        <p:spPr/>
        <p:txBody>
          <a:bodyPr/>
          <a:lstStyle/>
          <a:p>
            <a:fld id="{D0481F71-0F3F-0A4E-A808-A7391D867B47}" type="datetime1">
              <a:rPr lang="it-IT" smtClean="0"/>
              <a:t>09/06/2021</a:t>
            </a:fld>
            <a:endParaRPr lang="it-IT"/>
          </a:p>
        </p:txBody>
      </p:sp>
      <p:sp>
        <p:nvSpPr>
          <p:cNvPr id="4" name="Segnaposto piè di pagina 3">
            <a:extLst>
              <a:ext uri="{FF2B5EF4-FFF2-40B4-BE49-F238E27FC236}">
                <a16:creationId xmlns:a16="http://schemas.microsoft.com/office/drawing/2014/main" id="{16D718B1-B88B-4794-AC11-0F77A85F1B2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2D674568-9314-49A5-BDA8-DA107A928C97}"/>
              </a:ext>
            </a:extLst>
          </p:cNvPr>
          <p:cNvSpPr>
            <a:spLocks noGrp="1"/>
          </p:cNvSpPr>
          <p:nvPr>
            <p:ph type="sldNum" sz="quarter" idx="12"/>
          </p:nvPr>
        </p:nvSpPr>
        <p:spPr/>
        <p:txBody>
          <a:bodyPr/>
          <a:lstStyle/>
          <a:p>
            <a:fld id="{914BC010-8FDF-45A7-8B9A-5894046A0D1A}" type="slidenum">
              <a:rPr lang="it-IT" smtClean="0"/>
              <a:t>‹N›</a:t>
            </a:fld>
            <a:endParaRPr lang="it-IT"/>
          </a:p>
        </p:txBody>
      </p:sp>
    </p:spTree>
    <p:extLst>
      <p:ext uri="{BB962C8B-B14F-4D97-AF65-F5344CB8AC3E}">
        <p14:creationId xmlns:p14="http://schemas.microsoft.com/office/powerpoint/2010/main" val="3237514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B31E1064-C0E1-4E64-B957-28314FE8B59D}"/>
              </a:ext>
            </a:extLst>
          </p:cNvPr>
          <p:cNvSpPr>
            <a:spLocks noGrp="1"/>
          </p:cNvSpPr>
          <p:nvPr>
            <p:ph type="dt" sz="half" idx="10"/>
          </p:nvPr>
        </p:nvSpPr>
        <p:spPr/>
        <p:txBody>
          <a:bodyPr/>
          <a:lstStyle/>
          <a:p>
            <a:fld id="{F71DE55D-DCAB-534F-AD0E-72B2E0BE8F9F}" type="datetime1">
              <a:rPr lang="it-IT" smtClean="0"/>
              <a:t>09/06/2021</a:t>
            </a:fld>
            <a:endParaRPr lang="it-IT"/>
          </a:p>
        </p:txBody>
      </p:sp>
      <p:sp>
        <p:nvSpPr>
          <p:cNvPr id="3" name="Segnaposto piè di pagina 2">
            <a:extLst>
              <a:ext uri="{FF2B5EF4-FFF2-40B4-BE49-F238E27FC236}">
                <a16:creationId xmlns:a16="http://schemas.microsoft.com/office/drawing/2014/main" id="{51597F15-D76F-467D-9F64-6D1879A67C5A}"/>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5EBFD586-4AE6-4092-81AF-186AA78D7C39}"/>
              </a:ext>
            </a:extLst>
          </p:cNvPr>
          <p:cNvSpPr>
            <a:spLocks noGrp="1"/>
          </p:cNvSpPr>
          <p:nvPr>
            <p:ph type="sldNum" sz="quarter" idx="12"/>
          </p:nvPr>
        </p:nvSpPr>
        <p:spPr/>
        <p:txBody>
          <a:bodyPr/>
          <a:lstStyle/>
          <a:p>
            <a:fld id="{914BC010-8FDF-45A7-8B9A-5894046A0D1A}" type="slidenum">
              <a:rPr lang="it-IT" smtClean="0"/>
              <a:t>‹N›</a:t>
            </a:fld>
            <a:endParaRPr lang="it-IT"/>
          </a:p>
        </p:txBody>
      </p:sp>
    </p:spTree>
    <p:extLst>
      <p:ext uri="{BB962C8B-B14F-4D97-AF65-F5344CB8AC3E}">
        <p14:creationId xmlns:p14="http://schemas.microsoft.com/office/powerpoint/2010/main" val="350212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EFED97-A663-4EB1-9DD8-5EDA7B163697}"/>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0456364-9E84-49EF-954F-3AAF444BBE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7D257A40-F682-440F-893A-9F5AC574B1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EFDB2C7B-7D6B-483F-92F3-0F92523A5DF1}"/>
              </a:ext>
            </a:extLst>
          </p:cNvPr>
          <p:cNvSpPr>
            <a:spLocks noGrp="1"/>
          </p:cNvSpPr>
          <p:nvPr>
            <p:ph type="dt" sz="half" idx="10"/>
          </p:nvPr>
        </p:nvSpPr>
        <p:spPr/>
        <p:txBody>
          <a:bodyPr/>
          <a:lstStyle/>
          <a:p>
            <a:fld id="{15F8E583-4A9A-7F45-92FF-E37273EBF2A5}" type="datetime1">
              <a:rPr lang="it-IT" smtClean="0"/>
              <a:t>09/06/2021</a:t>
            </a:fld>
            <a:endParaRPr lang="it-IT"/>
          </a:p>
        </p:txBody>
      </p:sp>
      <p:sp>
        <p:nvSpPr>
          <p:cNvPr id="6" name="Segnaposto piè di pagina 5">
            <a:extLst>
              <a:ext uri="{FF2B5EF4-FFF2-40B4-BE49-F238E27FC236}">
                <a16:creationId xmlns:a16="http://schemas.microsoft.com/office/drawing/2014/main" id="{0D3EAB1B-BFFB-4CA8-975B-0F9C2D1E9A4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D51DB4C-09C8-41CE-909B-17593F6E4E8D}"/>
              </a:ext>
            </a:extLst>
          </p:cNvPr>
          <p:cNvSpPr>
            <a:spLocks noGrp="1"/>
          </p:cNvSpPr>
          <p:nvPr>
            <p:ph type="sldNum" sz="quarter" idx="12"/>
          </p:nvPr>
        </p:nvSpPr>
        <p:spPr/>
        <p:txBody>
          <a:bodyPr/>
          <a:lstStyle/>
          <a:p>
            <a:fld id="{914BC010-8FDF-45A7-8B9A-5894046A0D1A}" type="slidenum">
              <a:rPr lang="it-IT" smtClean="0"/>
              <a:t>‹N›</a:t>
            </a:fld>
            <a:endParaRPr lang="it-IT"/>
          </a:p>
        </p:txBody>
      </p:sp>
    </p:spTree>
    <p:extLst>
      <p:ext uri="{BB962C8B-B14F-4D97-AF65-F5344CB8AC3E}">
        <p14:creationId xmlns:p14="http://schemas.microsoft.com/office/powerpoint/2010/main" val="2025978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933210-1796-4CA0-A39B-CE871C103AB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05A890D3-DED2-4CD0-93B1-8BFAAFC487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E496AF28-0D08-40C9-B57F-F93A06FF39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498931BC-47FC-4085-A362-9EFC87ECFAA7}"/>
              </a:ext>
            </a:extLst>
          </p:cNvPr>
          <p:cNvSpPr>
            <a:spLocks noGrp="1"/>
          </p:cNvSpPr>
          <p:nvPr>
            <p:ph type="dt" sz="half" idx="10"/>
          </p:nvPr>
        </p:nvSpPr>
        <p:spPr/>
        <p:txBody>
          <a:bodyPr/>
          <a:lstStyle/>
          <a:p>
            <a:fld id="{9C7E0F63-63DD-E147-BFDB-4F72CF8869F1}" type="datetime1">
              <a:rPr lang="it-IT" smtClean="0"/>
              <a:t>09/06/2021</a:t>
            </a:fld>
            <a:endParaRPr lang="it-IT"/>
          </a:p>
        </p:txBody>
      </p:sp>
      <p:sp>
        <p:nvSpPr>
          <p:cNvPr id="6" name="Segnaposto piè di pagina 5">
            <a:extLst>
              <a:ext uri="{FF2B5EF4-FFF2-40B4-BE49-F238E27FC236}">
                <a16:creationId xmlns:a16="http://schemas.microsoft.com/office/drawing/2014/main" id="{8B6B2D2A-73C2-49F5-B1B8-89275589C2E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F375E15-AEEE-4153-A965-6D0856EA7FDA}"/>
              </a:ext>
            </a:extLst>
          </p:cNvPr>
          <p:cNvSpPr>
            <a:spLocks noGrp="1"/>
          </p:cNvSpPr>
          <p:nvPr>
            <p:ph type="sldNum" sz="quarter" idx="12"/>
          </p:nvPr>
        </p:nvSpPr>
        <p:spPr/>
        <p:txBody>
          <a:bodyPr/>
          <a:lstStyle/>
          <a:p>
            <a:fld id="{914BC010-8FDF-45A7-8B9A-5894046A0D1A}" type="slidenum">
              <a:rPr lang="it-IT" smtClean="0"/>
              <a:t>‹N›</a:t>
            </a:fld>
            <a:endParaRPr lang="it-IT"/>
          </a:p>
        </p:txBody>
      </p:sp>
    </p:spTree>
    <p:extLst>
      <p:ext uri="{BB962C8B-B14F-4D97-AF65-F5344CB8AC3E}">
        <p14:creationId xmlns:p14="http://schemas.microsoft.com/office/powerpoint/2010/main" val="4111191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BA1A6876-2DA3-4CD6-AF60-3220590418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57316D9-E80E-4F50-81AB-C6F1031DB8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7B36BD2-4219-4F33-9F3D-BECECACCC9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212ABE-72D2-D645-AAE1-74984F0F74BF}" type="datetime1">
              <a:rPr lang="it-IT" smtClean="0"/>
              <a:t>09/06/2021</a:t>
            </a:fld>
            <a:endParaRPr lang="it-IT"/>
          </a:p>
        </p:txBody>
      </p:sp>
      <p:sp>
        <p:nvSpPr>
          <p:cNvPr id="5" name="Segnaposto piè di pagina 4">
            <a:extLst>
              <a:ext uri="{FF2B5EF4-FFF2-40B4-BE49-F238E27FC236}">
                <a16:creationId xmlns:a16="http://schemas.microsoft.com/office/drawing/2014/main" id="{38EADF17-881F-4E39-BB19-857390277E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D2D9675B-5B0E-4875-B0B0-75059924D9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4BC010-8FDF-45A7-8B9A-5894046A0D1A}" type="slidenum">
              <a:rPr lang="it-IT" smtClean="0"/>
              <a:t>‹N›</a:t>
            </a:fld>
            <a:endParaRPr lang="it-IT"/>
          </a:p>
        </p:txBody>
      </p:sp>
    </p:spTree>
    <p:extLst>
      <p:ext uri="{BB962C8B-B14F-4D97-AF65-F5344CB8AC3E}">
        <p14:creationId xmlns:p14="http://schemas.microsoft.com/office/powerpoint/2010/main" val="2297416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8" Type="http://schemas.openxmlformats.org/officeDocument/2006/relationships/hyperlink" Target="https://www.brocardi.it/dizionario/2405.html" TargetMode="External"/><Relationship Id="rId13" Type="http://schemas.openxmlformats.org/officeDocument/2006/relationships/hyperlink" Target="https://www.brocardi.it/dizionario/3912.html" TargetMode="External"/><Relationship Id="rId3" Type="http://schemas.openxmlformats.org/officeDocument/2006/relationships/image" Target="../media/image7.png"/><Relationship Id="rId7" Type="http://schemas.openxmlformats.org/officeDocument/2006/relationships/hyperlink" Target="https://www.brocardi.it/dizionario/2404.html" TargetMode="External"/><Relationship Id="rId12" Type="http://schemas.openxmlformats.org/officeDocument/2006/relationships/hyperlink" Target="https://www.brocardi.it/codice-civile/libro-quarto/titolo-ix/art2043.html#nota_4606"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brocardi.it/codice-civile/libro-quarto/titolo-ix/art2043.html#nota_4603" TargetMode="External"/><Relationship Id="rId11" Type="http://schemas.openxmlformats.org/officeDocument/2006/relationships/hyperlink" Target="https://www.brocardi.it/dizionario/2406.html" TargetMode="External"/><Relationship Id="rId5" Type="http://schemas.openxmlformats.org/officeDocument/2006/relationships/image" Target="../media/image6.png"/><Relationship Id="rId10" Type="http://schemas.openxmlformats.org/officeDocument/2006/relationships/hyperlink" Target="https://www.brocardi.it/codice-civile/libro-quarto/titolo-ix/art2043.html#nota_4605" TargetMode="External"/><Relationship Id="rId4" Type="http://schemas.openxmlformats.org/officeDocument/2006/relationships/image" Target="../media/image8.png"/><Relationship Id="rId9" Type="http://schemas.openxmlformats.org/officeDocument/2006/relationships/hyperlink" Target="https://www.brocardi.it/codice-civile/libro-quarto/titolo-ix/art2043.html#nota_4604"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16.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17.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5EC2B493-DB85-474A-A6FB-D39A341C8180}"/>
              </a:ext>
            </a:extLst>
          </p:cNvPr>
          <p:cNvPicPr>
            <a:picLocks noChangeAspect="1"/>
          </p:cNvPicPr>
          <p:nvPr/>
        </p:nvPicPr>
        <p:blipFill>
          <a:blip r:embed="rId2"/>
          <a:stretch>
            <a:fillRect/>
          </a:stretch>
        </p:blipFill>
        <p:spPr>
          <a:xfrm>
            <a:off x="1058055" y="214093"/>
            <a:ext cx="1713124" cy="707197"/>
          </a:xfrm>
          <a:prstGeom prst="rect">
            <a:avLst/>
          </a:prstGeom>
        </p:spPr>
      </p:pic>
      <p:pic>
        <p:nvPicPr>
          <p:cNvPr id="5" name="Immagine 4">
            <a:extLst>
              <a:ext uri="{FF2B5EF4-FFF2-40B4-BE49-F238E27FC236}">
                <a16:creationId xmlns:a16="http://schemas.microsoft.com/office/drawing/2014/main" id="{E360B3EF-4C48-47B6-B1FE-CF499631C67D}"/>
              </a:ext>
            </a:extLst>
          </p:cNvPr>
          <p:cNvPicPr>
            <a:picLocks noChangeAspect="1"/>
          </p:cNvPicPr>
          <p:nvPr/>
        </p:nvPicPr>
        <p:blipFill>
          <a:blip r:embed="rId3"/>
          <a:stretch>
            <a:fillRect/>
          </a:stretch>
        </p:blipFill>
        <p:spPr>
          <a:xfrm>
            <a:off x="4992559" y="214093"/>
            <a:ext cx="1341236" cy="676715"/>
          </a:xfrm>
          <a:prstGeom prst="rect">
            <a:avLst/>
          </a:prstGeom>
        </p:spPr>
      </p:pic>
      <p:sp>
        <p:nvSpPr>
          <p:cNvPr id="2" name="Titolo 1">
            <a:extLst>
              <a:ext uri="{FF2B5EF4-FFF2-40B4-BE49-F238E27FC236}">
                <a16:creationId xmlns:a16="http://schemas.microsoft.com/office/drawing/2014/main" id="{B7DCC09D-7F00-4D84-8F8A-462F1B659726}"/>
              </a:ext>
            </a:extLst>
          </p:cNvPr>
          <p:cNvSpPr>
            <a:spLocks noGrp="1"/>
          </p:cNvSpPr>
          <p:nvPr>
            <p:ph type="ctrTitle"/>
          </p:nvPr>
        </p:nvSpPr>
        <p:spPr>
          <a:xfrm>
            <a:off x="1524000" y="1539990"/>
            <a:ext cx="9144000" cy="2387600"/>
          </a:xfrm>
        </p:spPr>
        <p:txBody>
          <a:bodyPr>
            <a:normAutofit/>
          </a:bodyPr>
          <a:lstStyle/>
          <a:p>
            <a:pPr>
              <a:lnSpc>
                <a:spcPct val="100000"/>
              </a:lnSpc>
            </a:pPr>
            <a:r>
              <a:rPr lang="it-IT" sz="3400" b="1" i="1" dirty="0">
                <a:solidFill>
                  <a:srgbClr val="0070C0"/>
                </a:solidFill>
              </a:rPr>
              <a:t>Laboratorio</a:t>
            </a:r>
            <a:br>
              <a:rPr lang="it-IT" sz="3400" b="1" i="1" dirty="0">
                <a:solidFill>
                  <a:srgbClr val="0070C0"/>
                </a:solidFill>
              </a:rPr>
            </a:br>
            <a:r>
              <a:rPr lang="it-IT" sz="3400" b="1" i="1" dirty="0">
                <a:solidFill>
                  <a:srgbClr val="0070C0"/>
                </a:solidFill>
              </a:rPr>
              <a:t>per un sistema collaborativo </a:t>
            </a:r>
            <a:br>
              <a:rPr lang="it-IT" sz="3400" b="1" i="1" dirty="0">
                <a:solidFill>
                  <a:srgbClr val="0070C0"/>
                </a:solidFill>
              </a:rPr>
            </a:br>
            <a:r>
              <a:rPr lang="it-IT" sz="3400" b="1" i="1" dirty="0">
                <a:solidFill>
                  <a:srgbClr val="0070C0"/>
                </a:solidFill>
              </a:rPr>
              <a:t>tra enti locali e enti di terzo settore</a:t>
            </a:r>
          </a:p>
        </p:txBody>
      </p:sp>
      <p:sp>
        <p:nvSpPr>
          <p:cNvPr id="3" name="Sottotitolo 2">
            <a:extLst>
              <a:ext uri="{FF2B5EF4-FFF2-40B4-BE49-F238E27FC236}">
                <a16:creationId xmlns:a16="http://schemas.microsoft.com/office/drawing/2014/main" id="{598E900E-0257-4358-9510-68C279018152}"/>
              </a:ext>
            </a:extLst>
          </p:cNvPr>
          <p:cNvSpPr>
            <a:spLocks noGrp="1"/>
          </p:cNvSpPr>
          <p:nvPr>
            <p:ph type="subTitle" idx="1"/>
          </p:nvPr>
        </p:nvSpPr>
        <p:spPr>
          <a:xfrm>
            <a:off x="1275323" y="4768570"/>
            <a:ext cx="9144000" cy="959958"/>
          </a:xfrm>
        </p:spPr>
        <p:txBody>
          <a:bodyPr/>
          <a:lstStyle/>
          <a:p>
            <a:r>
              <a:rPr lang="it-IT" b="1" dirty="0">
                <a:solidFill>
                  <a:srgbClr val="FF0000"/>
                </a:solidFill>
              </a:rPr>
              <a:t>maggio – giugno 2021</a:t>
            </a:r>
          </a:p>
        </p:txBody>
      </p:sp>
      <p:pic>
        <p:nvPicPr>
          <p:cNvPr id="6" name="Immagine 5">
            <a:extLst>
              <a:ext uri="{FF2B5EF4-FFF2-40B4-BE49-F238E27FC236}">
                <a16:creationId xmlns:a16="http://schemas.microsoft.com/office/drawing/2014/main" id="{03E28354-F7B1-4AAC-A211-F0123888E9B7}"/>
              </a:ext>
            </a:extLst>
          </p:cNvPr>
          <p:cNvPicPr>
            <a:picLocks noChangeAspect="1"/>
          </p:cNvPicPr>
          <p:nvPr/>
        </p:nvPicPr>
        <p:blipFill>
          <a:blip r:embed="rId4"/>
          <a:stretch>
            <a:fillRect/>
          </a:stretch>
        </p:blipFill>
        <p:spPr>
          <a:xfrm>
            <a:off x="8170606" y="271364"/>
            <a:ext cx="2408617" cy="664522"/>
          </a:xfrm>
          <a:prstGeom prst="rect">
            <a:avLst/>
          </a:prstGeom>
        </p:spPr>
      </p:pic>
      <p:sp>
        <p:nvSpPr>
          <p:cNvPr id="7" name="Slide Number Placeholder 6">
            <a:extLst>
              <a:ext uri="{FF2B5EF4-FFF2-40B4-BE49-F238E27FC236}">
                <a16:creationId xmlns:a16="http://schemas.microsoft.com/office/drawing/2014/main" id="{C5A89C81-1747-A54F-AE63-11CCA92D316C}"/>
              </a:ext>
            </a:extLst>
          </p:cNvPr>
          <p:cNvSpPr>
            <a:spLocks noGrp="1"/>
          </p:cNvSpPr>
          <p:nvPr>
            <p:ph type="sldNum" sz="quarter" idx="12"/>
          </p:nvPr>
        </p:nvSpPr>
        <p:spPr/>
        <p:txBody>
          <a:bodyPr/>
          <a:lstStyle/>
          <a:p>
            <a:fld id="{914BC010-8FDF-45A7-8B9A-5894046A0D1A}" type="slidenum">
              <a:rPr lang="it-IT" sz="1800" smtClean="0">
                <a:solidFill>
                  <a:srgbClr val="FF0000"/>
                </a:solidFill>
              </a:rPr>
              <a:t>1</a:t>
            </a:fld>
            <a:endParaRPr lang="it-IT" sz="1800" dirty="0">
              <a:solidFill>
                <a:srgbClr val="FF0000"/>
              </a:solidFill>
            </a:endParaRPr>
          </a:p>
        </p:txBody>
      </p:sp>
    </p:spTree>
    <p:extLst>
      <p:ext uri="{BB962C8B-B14F-4D97-AF65-F5344CB8AC3E}">
        <p14:creationId xmlns:p14="http://schemas.microsoft.com/office/powerpoint/2010/main" val="916325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5EC2B493-DB85-474A-A6FB-D39A341C8180}"/>
              </a:ext>
            </a:extLst>
          </p:cNvPr>
          <p:cNvPicPr>
            <a:picLocks noChangeAspect="1"/>
          </p:cNvPicPr>
          <p:nvPr/>
        </p:nvPicPr>
        <p:blipFill>
          <a:blip r:embed="rId2"/>
          <a:stretch>
            <a:fillRect/>
          </a:stretch>
        </p:blipFill>
        <p:spPr>
          <a:xfrm>
            <a:off x="1058055" y="214093"/>
            <a:ext cx="1713124" cy="707197"/>
          </a:xfrm>
          <a:prstGeom prst="rect">
            <a:avLst/>
          </a:prstGeom>
        </p:spPr>
      </p:pic>
      <p:pic>
        <p:nvPicPr>
          <p:cNvPr id="5" name="Immagine 4">
            <a:extLst>
              <a:ext uri="{FF2B5EF4-FFF2-40B4-BE49-F238E27FC236}">
                <a16:creationId xmlns:a16="http://schemas.microsoft.com/office/drawing/2014/main" id="{E360B3EF-4C48-47B6-B1FE-CF499631C67D}"/>
              </a:ext>
            </a:extLst>
          </p:cNvPr>
          <p:cNvPicPr>
            <a:picLocks noChangeAspect="1"/>
          </p:cNvPicPr>
          <p:nvPr/>
        </p:nvPicPr>
        <p:blipFill>
          <a:blip r:embed="rId3"/>
          <a:stretch>
            <a:fillRect/>
          </a:stretch>
        </p:blipFill>
        <p:spPr>
          <a:xfrm>
            <a:off x="4992559" y="214093"/>
            <a:ext cx="1341236" cy="676715"/>
          </a:xfrm>
          <a:prstGeom prst="rect">
            <a:avLst/>
          </a:prstGeom>
        </p:spPr>
      </p:pic>
      <p:sp>
        <p:nvSpPr>
          <p:cNvPr id="2" name="Titolo 1">
            <a:extLst>
              <a:ext uri="{FF2B5EF4-FFF2-40B4-BE49-F238E27FC236}">
                <a16:creationId xmlns:a16="http://schemas.microsoft.com/office/drawing/2014/main" id="{B7DCC09D-7F00-4D84-8F8A-462F1B659726}"/>
              </a:ext>
            </a:extLst>
          </p:cNvPr>
          <p:cNvSpPr>
            <a:spLocks noGrp="1"/>
          </p:cNvSpPr>
          <p:nvPr>
            <p:ph type="ctrTitle"/>
          </p:nvPr>
        </p:nvSpPr>
        <p:spPr>
          <a:xfrm>
            <a:off x="1348130" y="2038053"/>
            <a:ext cx="8630093" cy="3125973"/>
          </a:xfrm>
        </p:spPr>
        <p:txBody>
          <a:bodyPr>
            <a:noAutofit/>
          </a:bodyPr>
          <a:lstStyle/>
          <a:p>
            <a:pPr>
              <a:lnSpc>
                <a:spcPct val="100000"/>
              </a:lnSpc>
            </a:pPr>
            <a:br>
              <a:rPr lang="it-IT" sz="3600" b="1" i="1" dirty="0">
                <a:solidFill>
                  <a:srgbClr val="FF0000"/>
                </a:solidFill>
              </a:rPr>
            </a:br>
            <a:br>
              <a:rPr lang="it-IT" sz="3600" b="1" i="1" dirty="0">
                <a:solidFill>
                  <a:srgbClr val="FF0000"/>
                </a:solidFill>
              </a:rPr>
            </a:br>
            <a:endParaRPr lang="it-IT" sz="3600" b="1" i="1" dirty="0">
              <a:solidFill>
                <a:srgbClr val="FF0000"/>
              </a:solidFill>
            </a:endParaRPr>
          </a:p>
        </p:txBody>
      </p:sp>
      <p:pic>
        <p:nvPicPr>
          <p:cNvPr id="6" name="Immagine 5">
            <a:extLst>
              <a:ext uri="{FF2B5EF4-FFF2-40B4-BE49-F238E27FC236}">
                <a16:creationId xmlns:a16="http://schemas.microsoft.com/office/drawing/2014/main" id="{03E28354-F7B1-4AAC-A211-F0123888E9B7}"/>
              </a:ext>
            </a:extLst>
          </p:cNvPr>
          <p:cNvPicPr>
            <a:picLocks noChangeAspect="1"/>
          </p:cNvPicPr>
          <p:nvPr/>
        </p:nvPicPr>
        <p:blipFill>
          <a:blip r:embed="rId4"/>
          <a:stretch>
            <a:fillRect/>
          </a:stretch>
        </p:blipFill>
        <p:spPr>
          <a:xfrm>
            <a:off x="8170606" y="271364"/>
            <a:ext cx="2408617" cy="664522"/>
          </a:xfrm>
          <a:prstGeom prst="rect">
            <a:avLst/>
          </a:prstGeom>
        </p:spPr>
      </p:pic>
      <p:sp>
        <p:nvSpPr>
          <p:cNvPr id="3" name="Slide Number Placeholder 2">
            <a:extLst>
              <a:ext uri="{FF2B5EF4-FFF2-40B4-BE49-F238E27FC236}">
                <a16:creationId xmlns:a16="http://schemas.microsoft.com/office/drawing/2014/main" id="{92CA3443-614F-C840-930E-04DF9185BB6E}"/>
              </a:ext>
            </a:extLst>
          </p:cNvPr>
          <p:cNvSpPr>
            <a:spLocks noGrp="1"/>
          </p:cNvSpPr>
          <p:nvPr>
            <p:ph type="sldNum" sz="quarter" idx="12"/>
          </p:nvPr>
        </p:nvSpPr>
        <p:spPr/>
        <p:txBody>
          <a:bodyPr/>
          <a:lstStyle/>
          <a:p>
            <a:fld id="{914BC010-8FDF-45A7-8B9A-5894046A0D1A}" type="slidenum">
              <a:rPr lang="it-IT" sz="1800" smtClean="0">
                <a:solidFill>
                  <a:srgbClr val="FF0000"/>
                </a:solidFill>
              </a:rPr>
              <a:t>10</a:t>
            </a:fld>
            <a:endParaRPr lang="it-IT" sz="1800" dirty="0">
              <a:solidFill>
                <a:srgbClr val="FF0000"/>
              </a:solidFill>
            </a:endParaRPr>
          </a:p>
        </p:txBody>
      </p:sp>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2250" y="1131887"/>
            <a:ext cx="11747500" cy="5224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CasellaDiTesto 12">
            <a:extLst>
              <a:ext uri="{FF2B5EF4-FFF2-40B4-BE49-F238E27FC236}">
                <a16:creationId xmlns:a16="http://schemas.microsoft.com/office/drawing/2014/main" id="{DE8B3F0F-C356-435F-A256-B3BA665263D4}"/>
              </a:ext>
            </a:extLst>
          </p:cNvPr>
          <p:cNvSpPr txBox="1"/>
          <p:nvPr/>
        </p:nvSpPr>
        <p:spPr>
          <a:xfrm>
            <a:off x="1209822" y="1471910"/>
            <a:ext cx="9634048" cy="5386090"/>
          </a:xfrm>
          <a:prstGeom prst="rect">
            <a:avLst/>
          </a:prstGeom>
          <a:noFill/>
        </p:spPr>
        <p:txBody>
          <a:bodyPr wrap="square">
            <a:spAutoFit/>
          </a:bodyPr>
          <a:lstStyle/>
          <a:p>
            <a:r>
              <a:rPr lang="it-IT" sz="2200" dirty="0">
                <a:solidFill>
                  <a:srgbClr val="FF0000"/>
                </a:solidFill>
              </a:rPr>
              <a:t>IL PATTO DI COLLABORAZIONE: </a:t>
            </a:r>
            <a:r>
              <a:rPr lang="it-IT" sz="2200" dirty="0">
                <a:solidFill>
                  <a:srgbClr val="0070C0"/>
                </a:solidFill>
              </a:rPr>
              <a:t>ambiti di intervento</a:t>
            </a:r>
          </a:p>
          <a:p>
            <a:endParaRPr lang="it-IT" sz="2200" dirty="0">
              <a:solidFill>
                <a:srgbClr val="0070C0"/>
              </a:solidFill>
            </a:endParaRPr>
          </a:p>
          <a:p>
            <a:r>
              <a:rPr lang="it-IT" sz="2200" dirty="0">
                <a:solidFill>
                  <a:srgbClr val="0070C0"/>
                </a:solidFill>
              </a:rPr>
              <a:t>1) </a:t>
            </a:r>
            <a:r>
              <a:rPr lang="it-IT" sz="2200" dirty="0">
                <a:solidFill>
                  <a:srgbClr val="FF0000"/>
                </a:solidFill>
              </a:rPr>
              <a:t>cura di spazi aperti a verde </a:t>
            </a:r>
            <a:r>
              <a:rPr lang="it-IT" sz="2200" dirty="0">
                <a:solidFill>
                  <a:srgbClr val="0070C0"/>
                </a:solidFill>
              </a:rPr>
              <a:t>(aiuole, orti urbani, giardini condivisi, aree ludiche e sportive); </a:t>
            </a:r>
          </a:p>
          <a:p>
            <a:pPr marL="342900" indent="-342900">
              <a:buAutoNum type="arabicParenR"/>
            </a:pPr>
            <a:endParaRPr lang="it-IT" sz="2200" dirty="0">
              <a:solidFill>
                <a:srgbClr val="0070C0"/>
              </a:solidFill>
            </a:endParaRPr>
          </a:p>
          <a:p>
            <a:r>
              <a:rPr lang="it-IT" sz="2200" dirty="0">
                <a:solidFill>
                  <a:srgbClr val="0070C0"/>
                </a:solidFill>
              </a:rPr>
              <a:t>2) </a:t>
            </a:r>
            <a:r>
              <a:rPr lang="it-IT" sz="2200" dirty="0">
                <a:solidFill>
                  <a:srgbClr val="FF0000"/>
                </a:solidFill>
              </a:rPr>
              <a:t>attività di inclusione verso fasce deboli della popolazione</a:t>
            </a:r>
            <a:r>
              <a:rPr lang="it-IT" sz="2200" dirty="0">
                <a:solidFill>
                  <a:srgbClr val="0070C0"/>
                </a:solidFill>
              </a:rPr>
              <a:t>, attività di coesione sociale (feste di via, portierato sociale), di promozione dell’integrazione, di cura e manutenzione aggiuntiva di spazi chiusi e immobili (rimozione del vandalismo grafico);</a:t>
            </a:r>
          </a:p>
          <a:p>
            <a:endParaRPr lang="it-IT" sz="2200" dirty="0">
              <a:solidFill>
                <a:srgbClr val="0070C0"/>
              </a:solidFill>
            </a:endParaRPr>
          </a:p>
          <a:p>
            <a:r>
              <a:rPr lang="it-IT" sz="2200" dirty="0">
                <a:solidFill>
                  <a:srgbClr val="0070C0"/>
                </a:solidFill>
              </a:rPr>
              <a:t>3) </a:t>
            </a:r>
            <a:r>
              <a:rPr lang="it-IT" sz="2200" dirty="0">
                <a:solidFill>
                  <a:srgbClr val="FF0000"/>
                </a:solidFill>
              </a:rPr>
              <a:t>valorizzazione di ambienti culturali</a:t>
            </a:r>
            <a:r>
              <a:rPr lang="it-IT" sz="2200" dirty="0">
                <a:solidFill>
                  <a:srgbClr val="0070C0"/>
                </a:solidFill>
              </a:rPr>
              <a:t>, con interventi singoli o diffusi, attività di sostegno e diffusione di culture welfare </a:t>
            </a:r>
            <a:r>
              <a:rPr lang="it-IT" sz="2200" dirty="0" err="1">
                <a:solidFill>
                  <a:srgbClr val="0070C0"/>
                </a:solidFill>
              </a:rPr>
              <a:t>oriented</a:t>
            </a:r>
            <a:r>
              <a:rPr lang="it-IT" sz="2200" dirty="0">
                <a:solidFill>
                  <a:srgbClr val="0070C0"/>
                </a:solidFill>
              </a:rPr>
              <a:t> (cultura della salute, dell’alimentazione, dell’agricoltura sostenibile) o a sostegno della cittadinanza consapevole, attività sportive e di formazione.</a:t>
            </a:r>
          </a:p>
          <a:p>
            <a:endParaRPr lang="it-IT" sz="1800" u="sng" dirty="0">
              <a:solidFill>
                <a:srgbClr val="0070C0"/>
              </a:solidFill>
              <a:effectLst>
                <a:outerShdw blurRad="38100" dist="38100" dir="2700000" algn="tl">
                  <a:srgbClr val="000000">
                    <a:alpha val="43137"/>
                  </a:srgbClr>
                </a:outerShdw>
              </a:effectLst>
            </a:endParaRPr>
          </a:p>
          <a:p>
            <a:endParaRPr lang="it-IT" sz="1800" u="sng"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8003829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14BC010-8FDF-45A7-8B9A-5894046A0D1A}" type="slidenum">
              <a:rPr lang="it-IT" smtClean="0"/>
              <a:t>11</a:t>
            </a:fld>
            <a:endParaRPr lang="it-IT"/>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2599" y="529360"/>
            <a:ext cx="1712913"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2773" y="529360"/>
            <a:ext cx="1607376" cy="810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10299" y="601952"/>
            <a:ext cx="2408237"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844063" y="1904711"/>
            <a:ext cx="10353820" cy="4451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272599" y="2178552"/>
            <a:ext cx="9144000" cy="4154984"/>
          </a:xfrm>
          <a:prstGeom prst="rect">
            <a:avLst/>
          </a:prstGeom>
          <a:noFill/>
        </p:spPr>
        <p:txBody>
          <a:bodyPr wrap="square" rtlCol="0">
            <a:spAutoFit/>
          </a:bodyPr>
          <a:lstStyle/>
          <a:p>
            <a:pPr algn="ctr"/>
            <a:r>
              <a:rPr lang="it-IT" sz="2400" dirty="0">
                <a:solidFill>
                  <a:srgbClr val="FF0000"/>
                </a:solidFill>
              </a:rPr>
              <a:t>L’ASSICURAZIONE DEI VOLONTARI</a:t>
            </a:r>
          </a:p>
          <a:p>
            <a:pPr algn="ctr"/>
            <a:endParaRPr lang="it-IT" sz="2400" dirty="0">
              <a:solidFill>
                <a:srgbClr val="0070C0"/>
              </a:solidFill>
            </a:endParaRPr>
          </a:p>
          <a:p>
            <a:pPr algn="ctr"/>
            <a:r>
              <a:rPr lang="it-IT" sz="2400" dirty="0">
                <a:solidFill>
                  <a:srgbClr val="0070C0"/>
                </a:solidFill>
              </a:rPr>
              <a:t>Inquadramento normativo sulla responsabilità</a:t>
            </a:r>
          </a:p>
          <a:p>
            <a:pPr algn="ctr"/>
            <a:endParaRPr lang="it-IT" sz="2400" dirty="0">
              <a:solidFill>
                <a:srgbClr val="0070C0"/>
              </a:solidFill>
            </a:endParaRPr>
          </a:p>
          <a:p>
            <a:pPr algn="just"/>
            <a:r>
              <a:rPr lang="it-IT" sz="2400" dirty="0">
                <a:solidFill>
                  <a:srgbClr val="0070C0"/>
                </a:solidFill>
              </a:rPr>
              <a:t>La responsabilità civile verso terzi 		</a:t>
            </a:r>
            <a:r>
              <a:rPr lang="it-IT" sz="2400" dirty="0">
                <a:solidFill>
                  <a:srgbClr val="FF0000"/>
                </a:solidFill>
              </a:rPr>
              <a:t>natura extra contrattuale 							(art. 2043 c.c.)</a:t>
            </a:r>
          </a:p>
          <a:p>
            <a:pPr algn="just"/>
            <a:endParaRPr lang="it-IT" sz="2400" dirty="0">
              <a:solidFill>
                <a:srgbClr val="0070C0"/>
              </a:solidFill>
            </a:endParaRPr>
          </a:p>
          <a:p>
            <a:pPr algn="just"/>
            <a:r>
              <a:rPr lang="it-IT" sz="2400" dirty="0">
                <a:solidFill>
                  <a:srgbClr val="0070C0"/>
                </a:solidFill>
              </a:rPr>
              <a:t>Si potrebbe per approssimazione definire la responsabilità che vincola il soggetto privato attuatore del piano (e il singolo volontario) a tutti i terzi che entrano in gioco rispetto alla gestione del bene comune, ad esempio i fruitori del servizio.</a:t>
            </a:r>
          </a:p>
        </p:txBody>
      </p:sp>
      <p:sp>
        <p:nvSpPr>
          <p:cNvPr id="2" name="Freccia a destra 1">
            <a:extLst>
              <a:ext uri="{FF2B5EF4-FFF2-40B4-BE49-F238E27FC236}">
                <a16:creationId xmlns:a16="http://schemas.microsoft.com/office/drawing/2014/main" id="{381F5C87-45F1-4408-9C24-5B0802361F3E}"/>
              </a:ext>
            </a:extLst>
          </p:cNvPr>
          <p:cNvSpPr/>
          <p:nvPr/>
        </p:nvSpPr>
        <p:spPr>
          <a:xfrm>
            <a:off x="5756461" y="364589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566194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14BC010-8FDF-45A7-8B9A-5894046A0D1A}" type="slidenum">
              <a:rPr lang="it-IT" smtClean="0"/>
              <a:t>12</a:t>
            </a:fld>
            <a:endParaRPr lang="it-IT"/>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3215" y="456478"/>
            <a:ext cx="1712913"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65713" y="548843"/>
            <a:ext cx="1609725" cy="81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55772" y="621867"/>
            <a:ext cx="2408237"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6"/>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760998" y="1360056"/>
            <a:ext cx="10219154" cy="4659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173884" y="1579416"/>
            <a:ext cx="9393382" cy="769441"/>
          </a:xfrm>
          <a:prstGeom prst="rect">
            <a:avLst/>
          </a:prstGeom>
          <a:noFill/>
        </p:spPr>
        <p:txBody>
          <a:bodyPr wrap="square" rtlCol="0">
            <a:spAutoFit/>
          </a:bodyPr>
          <a:lstStyle/>
          <a:p>
            <a:endParaRPr lang="it-IT" sz="2200" dirty="0">
              <a:solidFill>
                <a:srgbClr val="0070C0"/>
              </a:solidFill>
            </a:endParaRPr>
          </a:p>
          <a:p>
            <a:r>
              <a:rPr lang="it-IT" sz="2200" dirty="0">
                <a:solidFill>
                  <a:srgbClr val="0070C0"/>
                </a:solidFill>
              </a:rPr>
              <a:t>.</a:t>
            </a:r>
          </a:p>
        </p:txBody>
      </p:sp>
      <p:sp>
        <p:nvSpPr>
          <p:cNvPr id="10" name="CasellaDiTesto 9">
            <a:extLst>
              <a:ext uri="{FF2B5EF4-FFF2-40B4-BE49-F238E27FC236}">
                <a16:creationId xmlns:a16="http://schemas.microsoft.com/office/drawing/2014/main" id="{B7BCE3A7-78D8-48BE-8AE8-D2F902D14217}"/>
              </a:ext>
            </a:extLst>
          </p:cNvPr>
          <p:cNvSpPr txBox="1"/>
          <p:nvPr/>
        </p:nvSpPr>
        <p:spPr>
          <a:xfrm>
            <a:off x="1842867" y="1717323"/>
            <a:ext cx="8356209" cy="4154984"/>
          </a:xfrm>
          <a:prstGeom prst="rect">
            <a:avLst/>
          </a:prstGeom>
          <a:noFill/>
        </p:spPr>
        <p:txBody>
          <a:bodyPr wrap="square">
            <a:spAutoFit/>
          </a:bodyPr>
          <a:lstStyle/>
          <a:p>
            <a:pPr algn="ctr"/>
            <a:r>
              <a:rPr lang="it-IT" sz="2400" dirty="0">
                <a:solidFill>
                  <a:srgbClr val="FF0000"/>
                </a:solidFill>
              </a:rPr>
              <a:t>LA RESPONSABILITA’ EXTRA CONTRATTUALE</a:t>
            </a:r>
          </a:p>
          <a:p>
            <a:pPr marL="342900" indent="-342900" algn="ctr">
              <a:buFont typeface="Wingdings" panose="05000000000000000000" pitchFamily="2" charset="2"/>
              <a:buChar char="ü"/>
            </a:pPr>
            <a:endParaRPr lang="it-IT" sz="2400" dirty="0">
              <a:solidFill>
                <a:srgbClr val="0070C0"/>
              </a:solidFill>
            </a:endParaRPr>
          </a:p>
          <a:p>
            <a:pPr marL="342900" indent="-342900" algn="just">
              <a:buFont typeface="Wingdings" panose="05000000000000000000" pitchFamily="2" charset="2"/>
              <a:buChar char="ü"/>
            </a:pPr>
            <a:r>
              <a:rPr lang="it-IT" sz="2400" dirty="0">
                <a:solidFill>
                  <a:srgbClr val="0070C0"/>
                </a:solidFill>
              </a:rPr>
              <a:t>Art. 2043 c.c.</a:t>
            </a:r>
          </a:p>
          <a:p>
            <a:pPr marL="342900" indent="-342900" algn="just">
              <a:buFont typeface="Wingdings" panose="05000000000000000000" pitchFamily="2" charset="2"/>
              <a:buChar char="ü"/>
            </a:pPr>
            <a:endParaRPr lang="it-IT" sz="2400" dirty="0">
              <a:solidFill>
                <a:srgbClr val="0070C0"/>
              </a:solidFill>
            </a:endParaRPr>
          </a:p>
          <a:p>
            <a:pPr algn="just"/>
            <a:r>
              <a:rPr lang="it-IT" sz="2400" b="0" i="1" dirty="0">
                <a:solidFill>
                  <a:srgbClr val="000000"/>
                </a:solidFill>
                <a:effectLst/>
                <a:latin typeface="Tahoma" panose="020B0604030504040204" pitchFamily="34" charset="0"/>
              </a:rPr>
              <a:t>Qualunque fatto</a:t>
            </a:r>
            <a:r>
              <a:rPr lang="it-IT" sz="2400" b="0" i="1" u="none" strike="noStrike" baseline="30000" dirty="0">
                <a:solidFill>
                  <a:srgbClr val="183025"/>
                </a:solidFill>
                <a:effectLst/>
                <a:latin typeface="Tahoma" panose="020B0604030504040204" pitchFamily="34" charset="0"/>
                <a:hlinkClick r:id="rId6"/>
              </a:rPr>
              <a:t>(3)</a:t>
            </a:r>
            <a:r>
              <a:rPr lang="it-IT" sz="2400" b="0" i="1" dirty="0">
                <a:solidFill>
                  <a:srgbClr val="000000"/>
                </a:solidFill>
                <a:effectLst/>
                <a:latin typeface="Tahoma" panose="020B0604030504040204" pitchFamily="34" charset="0"/>
              </a:rPr>
              <a:t> </a:t>
            </a:r>
            <a:r>
              <a:rPr lang="it-IT" sz="2400" b="0" i="1" u="sng" dirty="0">
                <a:solidFill>
                  <a:srgbClr val="183025"/>
                </a:solidFill>
                <a:effectLst/>
                <a:latin typeface="Tahoma" panose="020B0604030504040204" pitchFamily="34" charset="0"/>
                <a:hlinkClick r:id="rId7" tooltip="Dizionario Giuridico: Dolo (diritto civile)"/>
              </a:rPr>
              <a:t>doloso</a:t>
            </a:r>
            <a:r>
              <a:rPr lang="it-IT" sz="2400" b="0" i="1" dirty="0">
                <a:solidFill>
                  <a:srgbClr val="000000"/>
                </a:solidFill>
                <a:effectLst/>
                <a:latin typeface="Tahoma" panose="020B0604030504040204" pitchFamily="34" charset="0"/>
              </a:rPr>
              <a:t> o </a:t>
            </a:r>
            <a:r>
              <a:rPr lang="it-IT" sz="2400" b="0" i="1" u="sng" dirty="0">
                <a:solidFill>
                  <a:srgbClr val="183025"/>
                </a:solidFill>
                <a:effectLst/>
                <a:latin typeface="Tahoma" panose="020B0604030504040204" pitchFamily="34" charset="0"/>
                <a:hlinkClick r:id="rId8" tooltip="Dizionario Giuridico: Colpa (diritto civile)"/>
              </a:rPr>
              <a:t>colposo</a:t>
            </a:r>
            <a:r>
              <a:rPr lang="it-IT" sz="2400" b="0" i="1" u="none" strike="noStrike" baseline="30000" dirty="0">
                <a:solidFill>
                  <a:srgbClr val="183025"/>
                </a:solidFill>
                <a:effectLst/>
                <a:latin typeface="Tahoma" panose="020B0604030504040204" pitchFamily="34" charset="0"/>
                <a:hlinkClick r:id="rId9"/>
              </a:rPr>
              <a:t>(4)</a:t>
            </a:r>
            <a:r>
              <a:rPr lang="it-IT" sz="2400" b="0" i="1" dirty="0">
                <a:solidFill>
                  <a:srgbClr val="000000"/>
                </a:solidFill>
                <a:effectLst/>
                <a:latin typeface="Tahoma" panose="020B0604030504040204" pitchFamily="34" charset="0"/>
              </a:rPr>
              <a:t>, che cagiona</a:t>
            </a:r>
            <a:r>
              <a:rPr lang="it-IT" sz="2400" b="0" i="1" u="none" strike="noStrike" baseline="30000" dirty="0">
                <a:solidFill>
                  <a:srgbClr val="183025"/>
                </a:solidFill>
                <a:effectLst/>
                <a:latin typeface="Tahoma" panose="020B0604030504040204" pitchFamily="34" charset="0"/>
                <a:hlinkClick r:id="rId10"/>
              </a:rPr>
              <a:t>(5)</a:t>
            </a:r>
            <a:r>
              <a:rPr lang="it-IT" sz="2400" b="0" i="1" dirty="0">
                <a:solidFill>
                  <a:srgbClr val="000000"/>
                </a:solidFill>
                <a:effectLst/>
                <a:latin typeface="Tahoma" panose="020B0604030504040204" pitchFamily="34" charset="0"/>
              </a:rPr>
              <a:t> ad altri un </a:t>
            </a:r>
            <a:r>
              <a:rPr lang="it-IT" sz="2400" b="0" i="1" u="sng" dirty="0">
                <a:solidFill>
                  <a:srgbClr val="183025"/>
                </a:solidFill>
                <a:effectLst/>
                <a:latin typeface="Tahoma" panose="020B0604030504040204" pitchFamily="34" charset="0"/>
                <a:hlinkClick r:id="rId11" tooltip="Dizionario Giuridico: Danno"/>
              </a:rPr>
              <a:t>danno ingiusto</a:t>
            </a:r>
            <a:r>
              <a:rPr lang="it-IT" sz="2400" b="0" i="1" u="none" strike="noStrike" baseline="30000" dirty="0">
                <a:solidFill>
                  <a:srgbClr val="183025"/>
                </a:solidFill>
                <a:effectLst/>
                <a:latin typeface="Tahoma" panose="020B0604030504040204" pitchFamily="34" charset="0"/>
                <a:hlinkClick r:id="rId12"/>
              </a:rPr>
              <a:t>(6)</a:t>
            </a:r>
            <a:r>
              <a:rPr lang="it-IT" sz="2400" b="0" i="1" dirty="0">
                <a:solidFill>
                  <a:srgbClr val="000000"/>
                </a:solidFill>
                <a:effectLst/>
                <a:latin typeface="Tahoma" panose="020B0604030504040204" pitchFamily="34" charset="0"/>
              </a:rPr>
              <a:t>, obbliga colui che ha commesso il fatto a </a:t>
            </a:r>
            <a:r>
              <a:rPr lang="it-IT" sz="2400" b="0" i="1" u="sng" dirty="0">
                <a:solidFill>
                  <a:srgbClr val="183025"/>
                </a:solidFill>
                <a:effectLst/>
                <a:latin typeface="Tahoma" panose="020B0604030504040204" pitchFamily="34" charset="0"/>
                <a:hlinkClick r:id="rId13" tooltip="Dizionario Giuridico: Risarcimento danni"/>
              </a:rPr>
              <a:t>risarcire</a:t>
            </a:r>
            <a:r>
              <a:rPr lang="it-IT" sz="2400" b="0" i="1" dirty="0">
                <a:solidFill>
                  <a:srgbClr val="000000"/>
                </a:solidFill>
                <a:effectLst/>
                <a:latin typeface="Tahoma" panose="020B0604030504040204" pitchFamily="34" charset="0"/>
              </a:rPr>
              <a:t> il danno</a:t>
            </a:r>
            <a:endParaRPr lang="it-IT" sz="2400" i="1" dirty="0">
              <a:solidFill>
                <a:srgbClr val="0070C0"/>
              </a:solidFill>
            </a:endParaRPr>
          </a:p>
          <a:p>
            <a:pPr algn="just"/>
            <a:endParaRPr lang="it-IT" sz="2400" dirty="0">
              <a:solidFill>
                <a:srgbClr val="0070C0"/>
              </a:solidFill>
            </a:endParaRPr>
          </a:p>
          <a:p>
            <a:pPr marL="342900" indent="-342900" algn="just">
              <a:buFont typeface="Wingdings" panose="05000000000000000000" pitchFamily="2" charset="2"/>
              <a:buChar char="ü"/>
            </a:pPr>
            <a:r>
              <a:rPr lang="it-IT" sz="2400" dirty="0">
                <a:solidFill>
                  <a:srgbClr val="0070C0"/>
                </a:solidFill>
              </a:rPr>
              <a:t>Prescrizione 5 anni </a:t>
            </a:r>
          </a:p>
          <a:p>
            <a:pPr marL="342900" indent="-342900" algn="just">
              <a:buFont typeface="Wingdings" panose="05000000000000000000" pitchFamily="2" charset="2"/>
              <a:buChar char="ü"/>
            </a:pPr>
            <a:endParaRPr lang="it-IT" sz="2400" dirty="0">
              <a:solidFill>
                <a:srgbClr val="0070C0"/>
              </a:solidFill>
            </a:endParaRPr>
          </a:p>
          <a:p>
            <a:pPr marL="342900" indent="-342900" algn="just">
              <a:buFont typeface="Wingdings" panose="05000000000000000000" pitchFamily="2" charset="2"/>
              <a:buChar char="ü"/>
            </a:pPr>
            <a:r>
              <a:rPr lang="it-IT" sz="2400" dirty="0">
                <a:solidFill>
                  <a:srgbClr val="0070C0"/>
                </a:solidFill>
              </a:rPr>
              <a:t>Onere della prova a carico danneggiato</a:t>
            </a:r>
          </a:p>
        </p:txBody>
      </p:sp>
    </p:spTree>
    <p:extLst>
      <p:ext uri="{BB962C8B-B14F-4D97-AF65-F5344CB8AC3E}">
        <p14:creationId xmlns:p14="http://schemas.microsoft.com/office/powerpoint/2010/main" val="1991932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14BC010-8FDF-45A7-8B9A-5894046A0D1A}" type="slidenum">
              <a:rPr lang="it-IT" smtClean="0"/>
              <a:t>13</a:t>
            </a:fld>
            <a:endParaRPr lang="it-IT"/>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4162" y="581170"/>
            <a:ext cx="1712913"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6494" y="723900"/>
            <a:ext cx="1609725" cy="81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94663" y="683924"/>
            <a:ext cx="2408237"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1782689"/>
            <a:ext cx="1021715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1176337" y="1968715"/>
            <a:ext cx="9430038" cy="415498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srgbClr val="FF0000"/>
                </a:solidFill>
                <a:effectLst/>
                <a:uLnTx/>
                <a:uFillTx/>
                <a:latin typeface="Calibri" panose="020F0502020204030204"/>
                <a:ea typeface="+mn-ea"/>
                <a:cs typeface="+mn-cs"/>
              </a:rPr>
              <a:t>L’ASSICURAZIONE DEI VOLONTARI</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24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srgbClr val="0070C0"/>
                </a:solidFill>
                <a:effectLst/>
                <a:uLnTx/>
                <a:uFillTx/>
                <a:latin typeface="Calibri" panose="020F0502020204030204"/>
                <a:ea typeface="+mn-ea"/>
                <a:cs typeface="+mn-cs"/>
              </a:rPr>
              <a:t>Inquadramento normativo sulla responsabilità</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24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srgbClr val="0070C0"/>
                </a:solidFill>
                <a:effectLst/>
                <a:uLnTx/>
                <a:uFillTx/>
                <a:latin typeface="Calibri" panose="020F0502020204030204"/>
                <a:ea typeface="+mn-ea"/>
                <a:cs typeface="+mn-cs"/>
              </a:rPr>
              <a:t>La responsabilità civile verso P.A.		</a:t>
            </a:r>
            <a:r>
              <a:rPr kumimoji="0" lang="it-IT" sz="2400" b="0" i="0" u="none" strike="noStrike" kern="1200" cap="none" spc="0" normalizeH="0" baseline="0" noProof="0" dirty="0">
                <a:ln>
                  <a:noFill/>
                </a:ln>
                <a:solidFill>
                  <a:srgbClr val="FF0000"/>
                </a:solidFill>
                <a:effectLst/>
                <a:uLnTx/>
                <a:uFillTx/>
                <a:latin typeface="Calibri" panose="020F0502020204030204"/>
                <a:ea typeface="+mn-ea"/>
                <a:cs typeface="+mn-cs"/>
              </a:rPr>
              <a:t>natura contrattuale (art. 1218 c.c.)</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24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srgbClr val="0070C0"/>
                </a:solidFill>
                <a:effectLst/>
                <a:uLnTx/>
                <a:uFillTx/>
                <a:latin typeface="Calibri" panose="020F0502020204030204"/>
                <a:ea typeface="+mn-ea"/>
                <a:cs typeface="+mn-cs"/>
              </a:rPr>
              <a:t>Si potrebbe per approssimazione definire la responsabilità che vincola il soggetto privato attuatore del piano (e il singolo volontario) alla PA rispetto agli obblighi di custodia dei beni oggetto del patto di collaborazione.</a:t>
            </a:r>
            <a:endParaRPr lang="it-IT" sz="2200" b="1" dirty="0">
              <a:solidFill>
                <a:srgbClr val="0070C0"/>
              </a:solidFill>
            </a:endParaRPr>
          </a:p>
        </p:txBody>
      </p:sp>
      <p:sp>
        <p:nvSpPr>
          <p:cNvPr id="3" name="Freccia a destra 2">
            <a:extLst>
              <a:ext uri="{FF2B5EF4-FFF2-40B4-BE49-F238E27FC236}">
                <a16:creationId xmlns:a16="http://schemas.microsoft.com/office/drawing/2014/main" id="{1EECF266-0FED-4165-AA4C-5DB5160DB5DC}"/>
              </a:ext>
            </a:extLst>
          </p:cNvPr>
          <p:cNvSpPr/>
          <p:nvPr/>
        </p:nvSpPr>
        <p:spPr>
          <a:xfrm>
            <a:off x="5606796" y="34290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040601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14BC010-8FDF-45A7-8B9A-5894046A0D1A}" type="slidenum">
              <a:rPr lang="it-IT" smtClean="0"/>
              <a:t>14</a:t>
            </a:fld>
            <a:endParaRPr lang="it-IT"/>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9382" y="800101"/>
            <a:ext cx="1712912"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10150" y="839788"/>
            <a:ext cx="1609725" cy="81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67700" y="912812"/>
            <a:ext cx="2408238"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6437" y="1865313"/>
            <a:ext cx="10217150" cy="4670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CasellaDiTesto 8">
            <a:extLst>
              <a:ext uri="{FF2B5EF4-FFF2-40B4-BE49-F238E27FC236}">
                <a16:creationId xmlns:a16="http://schemas.microsoft.com/office/drawing/2014/main" id="{F0FE8958-FE40-4B02-AFA1-C1D6557944E6}"/>
              </a:ext>
            </a:extLst>
          </p:cNvPr>
          <p:cNvSpPr txBox="1"/>
          <p:nvPr/>
        </p:nvSpPr>
        <p:spPr>
          <a:xfrm>
            <a:off x="1707246" y="2202367"/>
            <a:ext cx="8215532" cy="4154984"/>
          </a:xfrm>
          <a:prstGeom prst="rect">
            <a:avLst/>
          </a:prstGeom>
          <a:noFill/>
        </p:spPr>
        <p:txBody>
          <a:bodyPr wrap="square">
            <a:spAutoFit/>
          </a:bodyPr>
          <a:lstStyle/>
          <a:p>
            <a:pPr algn="ctr"/>
            <a:r>
              <a:rPr lang="it-IT" sz="2200" b="1" dirty="0">
                <a:solidFill>
                  <a:srgbClr val="FF0000"/>
                </a:solidFill>
              </a:rPr>
              <a:t>LA RESPONSABILITA’ CONTRATTUALE</a:t>
            </a:r>
          </a:p>
          <a:p>
            <a:pPr marL="342900" indent="-342900" algn="ctr">
              <a:buFont typeface="Wingdings" panose="05000000000000000000" pitchFamily="2" charset="2"/>
              <a:buChar char="ü"/>
            </a:pPr>
            <a:endParaRPr lang="it-IT" sz="2200" dirty="0">
              <a:solidFill>
                <a:srgbClr val="0070C0"/>
              </a:solidFill>
            </a:endParaRPr>
          </a:p>
          <a:p>
            <a:pPr marL="342900" indent="-342900" algn="just">
              <a:buFont typeface="Wingdings" panose="05000000000000000000" pitchFamily="2" charset="2"/>
              <a:buChar char="ü"/>
            </a:pPr>
            <a:r>
              <a:rPr lang="it-IT" sz="2200" dirty="0">
                <a:solidFill>
                  <a:srgbClr val="0070C0"/>
                </a:solidFill>
              </a:rPr>
              <a:t>Art. 1218 c.c.</a:t>
            </a:r>
          </a:p>
          <a:p>
            <a:pPr algn="just"/>
            <a:endParaRPr lang="it-IT" sz="2200" dirty="0">
              <a:solidFill>
                <a:srgbClr val="0070C0"/>
              </a:solidFill>
            </a:endParaRPr>
          </a:p>
          <a:p>
            <a:pPr algn="just"/>
            <a:r>
              <a:rPr lang="it-IT" sz="2200" i="1" dirty="0">
                <a:solidFill>
                  <a:srgbClr val="0070C0"/>
                </a:solidFill>
              </a:rPr>
              <a:t>Il debitore che non esegue esattamente la prestazione dovuta </a:t>
            </a:r>
            <a:r>
              <a:rPr lang="it-IT" sz="2200" i="1" dirty="0" err="1">
                <a:solidFill>
                  <a:srgbClr val="0070C0"/>
                </a:solidFill>
              </a:rPr>
              <a:t>e'</a:t>
            </a:r>
            <a:r>
              <a:rPr lang="it-IT" sz="2200" i="1" dirty="0">
                <a:solidFill>
                  <a:srgbClr val="0070C0"/>
                </a:solidFill>
              </a:rPr>
              <a:t> tenuto al risarcimento del danno, se non prova che l'inadempimento o il ritardo </a:t>
            </a:r>
            <a:r>
              <a:rPr lang="it-IT" sz="2200" i="1" dirty="0" err="1">
                <a:solidFill>
                  <a:srgbClr val="0070C0"/>
                </a:solidFill>
              </a:rPr>
              <a:t>e'</a:t>
            </a:r>
            <a:r>
              <a:rPr lang="it-IT" sz="2200" i="1" dirty="0">
                <a:solidFill>
                  <a:srgbClr val="0070C0"/>
                </a:solidFill>
              </a:rPr>
              <a:t> stato determinato da </a:t>
            </a:r>
            <a:r>
              <a:rPr lang="it-IT" sz="2200" i="1" dirty="0" err="1">
                <a:solidFill>
                  <a:srgbClr val="0070C0"/>
                </a:solidFill>
              </a:rPr>
              <a:t>impossibilita'</a:t>
            </a:r>
            <a:r>
              <a:rPr lang="it-IT" sz="2200" i="1" dirty="0">
                <a:solidFill>
                  <a:srgbClr val="0070C0"/>
                </a:solidFill>
              </a:rPr>
              <a:t> della prestazione derivante da causa a lui non imputabile.</a:t>
            </a:r>
          </a:p>
          <a:p>
            <a:pPr algn="just"/>
            <a:endParaRPr lang="it-IT" sz="2200" dirty="0">
              <a:solidFill>
                <a:srgbClr val="0070C0"/>
              </a:solidFill>
            </a:endParaRPr>
          </a:p>
          <a:p>
            <a:pPr marL="342900" indent="-342900" algn="just">
              <a:buFont typeface="Wingdings" panose="05000000000000000000" pitchFamily="2" charset="2"/>
              <a:buChar char="ü"/>
            </a:pPr>
            <a:r>
              <a:rPr lang="it-IT" sz="2200" dirty="0">
                <a:solidFill>
                  <a:srgbClr val="0070C0"/>
                </a:solidFill>
              </a:rPr>
              <a:t>Prescrizione 10 anni </a:t>
            </a:r>
          </a:p>
          <a:p>
            <a:pPr marL="342900" indent="-342900" algn="just">
              <a:buFont typeface="Wingdings" panose="05000000000000000000" pitchFamily="2" charset="2"/>
              <a:buChar char="ü"/>
            </a:pPr>
            <a:endParaRPr lang="it-IT" sz="2200" dirty="0">
              <a:solidFill>
                <a:srgbClr val="0070C0"/>
              </a:solidFill>
            </a:endParaRPr>
          </a:p>
          <a:p>
            <a:pPr marL="342900" indent="-342900" algn="just">
              <a:buFont typeface="Wingdings" panose="05000000000000000000" pitchFamily="2" charset="2"/>
              <a:buChar char="ü"/>
            </a:pPr>
            <a:r>
              <a:rPr lang="it-IT" sz="2200" dirty="0">
                <a:solidFill>
                  <a:srgbClr val="0070C0"/>
                </a:solidFill>
              </a:rPr>
              <a:t>Onere della prova del debitore, ovvero della parte inadempiente</a:t>
            </a:r>
          </a:p>
        </p:txBody>
      </p:sp>
    </p:spTree>
    <p:extLst>
      <p:ext uri="{BB962C8B-B14F-4D97-AF65-F5344CB8AC3E}">
        <p14:creationId xmlns:p14="http://schemas.microsoft.com/office/powerpoint/2010/main" val="2652440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A5369D38-B337-492A-8A75-80BAD562B918}"/>
              </a:ext>
            </a:extLst>
          </p:cNvPr>
          <p:cNvSpPr>
            <a:spLocks noGrp="1"/>
          </p:cNvSpPr>
          <p:nvPr>
            <p:ph type="sldNum" sz="quarter" idx="12"/>
          </p:nvPr>
        </p:nvSpPr>
        <p:spPr/>
        <p:txBody>
          <a:bodyPr/>
          <a:lstStyle/>
          <a:p>
            <a:fld id="{914BC010-8FDF-45A7-8B9A-5894046A0D1A}" type="slidenum">
              <a:rPr lang="it-IT" smtClean="0"/>
              <a:t>15</a:t>
            </a:fld>
            <a:endParaRPr lang="it-IT"/>
          </a:p>
        </p:txBody>
      </p:sp>
      <p:pic>
        <p:nvPicPr>
          <p:cNvPr id="3" name="Immagine 2">
            <a:extLst>
              <a:ext uri="{FF2B5EF4-FFF2-40B4-BE49-F238E27FC236}">
                <a16:creationId xmlns:a16="http://schemas.microsoft.com/office/drawing/2014/main" id="{355D541E-1E2A-43DD-8DFC-AF77C025E89B}"/>
              </a:ext>
            </a:extLst>
          </p:cNvPr>
          <p:cNvPicPr>
            <a:picLocks noChangeAspect="1"/>
          </p:cNvPicPr>
          <p:nvPr/>
        </p:nvPicPr>
        <p:blipFill>
          <a:blip r:embed="rId2"/>
          <a:stretch>
            <a:fillRect/>
          </a:stretch>
        </p:blipFill>
        <p:spPr>
          <a:xfrm>
            <a:off x="1187943" y="669826"/>
            <a:ext cx="1713124" cy="707197"/>
          </a:xfrm>
          <a:prstGeom prst="rect">
            <a:avLst/>
          </a:prstGeom>
        </p:spPr>
      </p:pic>
      <p:pic>
        <p:nvPicPr>
          <p:cNvPr id="4" name="Immagine 3">
            <a:extLst>
              <a:ext uri="{FF2B5EF4-FFF2-40B4-BE49-F238E27FC236}">
                <a16:creationId xmlns:a16="http://schemas.microsoft.com/office/drawing/2014/main" id="{4BFF4FD5-D3CD-43FC-B65B-E533483C6535}"/>
              </a:ext>
            </a:extLst>
          </p:cNvPr>
          <p:cNvPicPr>
            <a:picLocks noChangeAspect="1"/>
          </p:cNvPicPr>
          <p:nvPr/>
        </p:nvPicPr>
        <p:blipFill>
          <a:blip r:embed="rId3"/>
          <a:stretch>
            <a:fillRect/>
          </a:stretch>
        </p:blipFill>
        <p:spPr>
          <a:xfrm>
            <a:off x="4812957" y="736648"/>
            <a:ext cx="1609483" cy="810838"/>
          </a:xfrm>
          <a:prstGeom prst="rect">
            <a:avLst/>
          </a:prstGeom>
        </p:spPr>
      </p:pic>
      <p:pic>
        <p:nvPicPr>
          <p:cNvPr id="5" name="Immagine 4">
            <a:extLst>
              <a:ext uri="{FF2B5EF4-FFF2-40B4-BE49-F238E27FC236}">
                <a16:creationId xmlns:a16="http://schemas.microsoft.com/office/drawing/2014/main" id="{ABDF18F8-2EA5-4F73-A668-C778D8D821E8}"/>
              </a:ext>
            </a:extLst>
          </p:cNvPr>
          <p:cNvPicPr>
            <a:picLocks noChangeAspect="1"/>
          </p:cNvPicPr>
          <p:nvPr/>
        </p:nvPicPr>
        <p:blipFill>
          <a:blip r:embed="rId4"/>
          <a:stretch>
            <a:fillRect/>
          </a:stretch>
        </p:blipFill>
        <p:spPr>
          <a:xfrm>
            <a:off x="8211910" y="809806"/>
            <a:ext cx="2408129" cy="664522"/>
          </a:xfrm>
          <a:prstGeom prst="rect">
            <a:avLst/>
          </a:prstGeom>
        </p:spPr>
      </p:pic>
      <p:pic>
        <p:nvPicPr>
          <p:cNvPr id="6" name="Picture 5">
            <a:extLst>
              <a:ext uri="{FF2B5EF4-FFF2-40B4-BE49-F238E27FC236}">
                <a16:creationId xmlns:a16="http://schemas.microsoft.com/office/drawing/2014/main" id="{296EC21B-A96F-4325-A17D-2E774E01706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6437" y="1865313"/>
            <a:ext cx="10217150" cy="4670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asellaDiTesto 7">
            <a:extLst>
              <a:ext uri="{FF2B5EF4-FFF2-40B4-BE49-F238E27FC236}">
                <a16:creationId xmlns:a16="http://schemas.microsoft.com/office/drawing/2014/main" id="{3EFEEA33-8727-40DC-A7BB-6DD984E1E33E}"/>
              </a:ext>
            </a:extLst>
          </p:cNvPr>
          <p:cNvSpPr txBox="1"/>
          <p:nvPr/>
        </p:nvSpPr>
        <p:spPr>
          <a:xfrm>
            <a:off x="1268413" y="2162322"/>
            <a:ext cx="8719649" cy="4154984"/>
          </a:xfrm>
          <a:prstGeom prst="rect">
            <a:avLst/>
          </a:prstGeom>
          <a:noFill/>
        </p:spPr>
        <p:txBody>
          <a:bodyPr wrap="square">
            <a:spAutoFit/>
          </a:bodyPr>
          <a:lstStyle/>
          <a:p>
            <a:pPr algn="ctr"/>
            <a:r>
              <a:rPr lang="it-IT" sz="2400" dirty="0">
                <a:solidFill>
                  <a:srgbClr val="FF0000"/>
                </a:solidFill>
              </a:rPr>
              <a:t>LA RESPONSABILITA’ PER INFORTUNI</a:t>
            </a:r>
          </a:p>
          <a:p>
            <a:endParaRPr lang="it-IT" sz="2400" dirty="0"/>
          </a:p>
          <a:p>
            <a:r>
              <a:rPr lang="it-IT" sz="2400" dirty="0">
                <a:solidFill>
                  <a:srgbClr val="0070C0"/>
                </a:solidFill>
              </a:rPr>
              <a:t>E’ la responsabilità che ricade sul soggetto privato attuatore del patto di collaborazione in relazione ai danni subiti dal volontario dallo stesso impiegato ai fini dell’esercizio delle attività oggetto del medesimo patto.</a:t>
            </a:r>
          </a:p>
          <a:p>
            <a:endParaRPr lang="it-IT" sz="2400" dirty="0">
              <a:solidFill>
                <a:srgbClr val="0070C0"/>
              </a:solidFill>
            </a:endParaRPr>
          </a:p>
          <a:p>
            <a:r>
              <a:rPr lang="it-IT" sz="2400" dirty="0">
                <a:solidFill>
                  <a:srgbClr val="0070C0"/>
                </a:solidFill>
              </a:rPr>
              <a:t>Qui ci avviciniamo, seppure con le dovute precisazioni e cautele, alla responsabilità del datore di lavoro (2087 c.c.).</a:t>
            </a:r>
          </a:p>
          <a:p>
            <a:endParaRPr lang="it-IT" sz="2400" dirty="0">
              <a:solidFill>
                <a:srgbClr val="0070C0"/>
              </a:solidFill>
            </a:endParaRPr>
          </a:p>
          <a:p>
            <a:r>
              <a:rPr lang="it-IT" sz="2400" dirty="0">
                <a:solidFill>
                  <a:srgbClr val="0070C0"/>
                </a:solidFill>
              </a:rPr>
              <a:t>Anche in questo caso parliamo di </a:t>
            </a:r>
            <a:r>
              <a:rPr lang="it-IT" sz="2400" u="sng" dirty="0">
                <a:solidFill>
                  <a:srgbClr val="0070C0"/>
                </a:solidFill>
                <a:effectLst>
                  <a:outerShdw blurRad="38100" dist="38100" dir="2700000" algn="tl">
                    <a:srgbClr val="000000">
                      <a:alpha val="43137"/>
                    </a:srgbClr>
                  </a:outerShdw>
                </a:effectLst>
              </a:rPr>
              <a:t>responsabilità contrattuale</a:t>
            </a:r>
            <a:r>
              <a:rPr lang="it-IT" sz="2400" dirty="0">
                <a:solidFill>
                  <a:srgbClr val="0070C0"/>
                </a:solidFill>
              </a:rPr>
              <a:t>.</a:t>
            </a:r>
          </a:p>
        </p:txBody>
      </p:sp>
    </p:spTree>
    <p:extLst>
      <p:ext uri="{BB962C8B-B14F-4D97-AF65-F5344CB8AC3E}">
        <p14:creationId xmlns:p14="http://schemas.microsoft.com/office/powerpoint/2010/main" val="1039929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C2A5D280-8230-4B5E-84E4-FD8DD4FE6CFB}"/>
              </a:ext>
            </a:extLst>
          </p:cNvPr>
          <p:cNvSpPr>
            <a:spLocks noGrp="1"/>
          </p:cNvSpPr>
          <p:nvPr>
            <p:ph type="sldNum" sz="quarter" idx="12"/>
          </p:nvPr>
        </p:nvSpPr>
        <p:spPr/>
        <p:txBody>
          <a:bodyPr/>
          <a:lstStyle/>
          <a:p>
            <a:fld id="{914BC010-8FDF-45A7-8B9A-5894046A0D1A}" type="slidenum">
              <a:rPr lang="it-IT" smtClean="0"/>
              <a:t>16</a:t>
            </a:fld>
            <a:endParaRPr lang="it-IT"/>
          </a:p>
        </p:txBody>
      </p:sp>
      <p:pic>
        <p:nvPicPr>
          <p:cNvPr id="3" name="Immagine 2">
            <a:extLst>
              <a:ext uri="{FF2B5EF4-FFF2-40B4-BE49-F238E27FC236}">
                <a16:creationId xmlns:a16="http://schemas.microsoft.com/office/drawing/2014/main" id="{CE19570A-B15C-4A8B-8E16-0D7051CDB8AE}"/>
              </a:ext>
            </a:extLst>
          </p:cNvPr>
          <p:cNvPicPr>
            <a:picLocks noChangeAspect="1"/>
          </p:cNvPicPr>
          <p:nvPr/>
        </p:nvPicPr>
        <p:blipFill>
          <a:blip r:embed="rId2"/>
          <a:stretch>
            <a:fillRect/>
          </a:stretch>
        </p:blipFill>
        <p:spPr>
          <a:xfrm>
            <a:off x="1342688" y="712029"/>
            <a:ext cx="1713124" cy="707197"/>
          </a:xfrm>
          <a:prstGeom prst="rect">
            <a:avLst/>
          </a:prstGeom>
        </p:spPr>
      </p:pic>
      <p:pic>
        <p:nvPicPr>
          <p:cNvPr id="4" name="Immagine 3">
            <a:extLst>
              <a:ext uri="{FF2B5EF4-FFF2-40B4-BE49-F238E27FC236}">
                <a16:creationId xmlns:a16="http://schemas.microsoft.com/office/drawing/2014/main" id="{15C7C15E-42B8-4A94-AEB7-9AFD377D1059}"/>
              </a:ext>
            </a:extLst>
          </p:cNvPr>
          <p:cNvPicPr>
            <a:picLocks noChangeAspect="1"/>
          </p:cNvPicPr>
          <p:nvPr/>
        </p:nvPicPr>
        <p:blipFill>
          <a:blip r:embed="rId3"/>
          <a:stretch>
            <a:fillRect/>
          </a:stretch>
        </p:blipFill>
        <p:spPr>
          <a:xfrm>
            <a:off x="4812957" y="736648"/>
            <a:ext cx="1609483" cy="810838"/>
          </a:xfrm>
          <a:prstGeom prst="rect">
            <a:avLst/>
          </a:prstGeom>
        </p:spPr>
      </p:pic>
      <p:pic>
        <p:nvPicPr>
          <p:cNvPr id="5" name="Immagine 4">
            <a:extLst>
              <a:ext uri="{FF2B5EF4-FFF2-40B4-BE49-F238E27FC236}">
                <a16:creationId xmlns:a16="http://schemas.microsoft.com/office/drawing/2014/main" id="{EEF7F015-B11F-4FE6-945B-BC2F3725FCF1}"/>
              </a:ext>
            </a:extLst>
          </p:cNvPr>
          <p:cNvPicPr>
            <a:picLocks noChangeAspect="1"/>
          </p:cNvPicPr>
          <p:nvPr/>
        </p:nvPicPr>
        <p:blipFill>
          <a:blip r:embed="rId4"/>
          <a:stretch>
            <a:fillRect/>
          </a:stretch>
        </p:blipFill>
        <p:spPr>
          <a:xfrm>
            <a:off x="8201225" y="809806"/>
            <a:ext cx="2408129" cy="664522"/>
          </a:xfrm>
          <a:prstGeom prst="rect">
            <a:avLst/>
          </a:prstGeom>
        </p:spPr>
      </p:pic>
      <p:pic>
        <p:nvPicPr>
          <p:cNvPr id="6" name="Immagine 5">
            <a:extLst>
              <a:ext uri="{FF2B5EF4-FFF2-40B4-BE49-F238E27FC236}">
                <a16:creationId xmlns:a16="http://schemas.microsoft.com/office/drawing/2014/main" id="{E73DB49F-D4FB-4C3D-A1F7-E5843F09C100}"/>
              </a:ext>
            </a:extLst>
          </p:cNvPr>
          <p:cNvPicPr>
            <a:picLocks noChangeAspect="1"/>
          </p:cNvPicPr>
          <p:nvPr/>
        </p:nvPicPr>
        <p:blipFill>
          <a:blip r:embed="rId5"/>
          <a:stretch>
            <a:fillRect/>
          </a:stretch>
        </p:blipFill>
        <p:spPr>
          <a:xfrm>
            <a:off x="987109" y="1868971"/>
            <a:ext cx="10217782" cy="4669941"/>
          </a:xfrm>
          <a:prstGeom prst="rect">
            <a:avLst/>
          </a:prstGeom>
        </p:spPr>
      </p:pic>
      <p:sp>
        <p:nvSpPr>
          <p:cNvPr id="8" name="CasellaDiTesto 7">
            <a:extLst>
              <a:ext uri="{FF2B5EF4-FFF2-40B4-BE49-F238E27FC236}">
                <a16:creationId xmlns:a16="http://schemas.microsoft.com/office/drawing/2014/main" id="{F3553CA1-8E05-470B-A473-9D97A7AB000D}"/>
              </a:ext>
            </a:extLst>
          </p:cNvPr>
          <p:cNvSpPr txBox="1"/>
          <p:nvPr/>
        </p:nvSpPr>
        <p:spPr>
          <a:xfrm>
            <a:off x="1674055" y="2262922"/>
            <a:ext cx="8935299" cy="4093428"/>
          </a:xfrm>
          <a:prstGeom prst="rect">
            <a:avLst/>
          </a:prstGeom>
          <a:noFill/>
        </p:spPr>
        <p:txBody>
          <a:bodyPr wrap="square">
            <a:spAutoFit/>
          </a:bodyPr>
          <a:lstStyle/>
          <a:p>
            <a:r>
              <a:rPr lang="it-IT" sz="2200" b="1" dirty="0">
                <a:solidFill>
                  <a:srgbClr val="FF0000"/>
                </a:solidFill>
              </a:rPr>
              <a:t>LE COPERTURE ASSICURATIVE</a:t>
            </a:r>
          </a:p>
          <a:p>
            <a:endParaRPr lang="it-IT" sz="2200" dirty="0"/>
          </a:p>
          <a:p>
            <a:r>
              <a:rPr lang="it-IT" sz="2200" dirty="0">
                <a:solidFill>
                  <a:srgbClr val="0070C0"/>
                </a:solidFill>
              </a:rPr>
              <a:t>I patti di collaborazione vincolano l’attuatore privato alla copertura assicurativa rispetto agli infortuni dei volontari e alla responsabilità civile verso terzi, meno frequente la polizza di responsabilità per i danni all’ente (in particolare al bene comune), in genere assorbita da polizze all risk sul bene immobile già stipulate dalla PA.</a:t>
            </a:r>
          </a:p>
          <a:p>
            <a:endParaRPr lang="it-IT" sz="2200" dirty="0">
              <a:solidFill>
                <a:srgbClr val="0070C0"/>
              </a:solidFill>
            </a:endParaRPr>
          </a:p>
          <a:p>
            <a:r>
              <a:rPr lang="it-IT" sz="2200" dirty="0">
                <a:solidFill>
                  <a:srgbClr val="0070C0"/>
                </a:solidFill>
              </a:rPr>
              <a:t>A volte la PA nel patto di collaborazione si fa promotrice per l’attivazione di coperture assicurative a vantaggio dei </a:t>
            </a:r>
            <a:r>
              <a:rPr lang="it-IT" sz="2200" u="sng" dirty="0">
                <a:solidFill>
                  <a:srgbClr val="0070C0"/>
                </a:solidFill>
                <a:effectLst>
                  <a:outerShdw blurRad="38100" dist="38100" dir="2700000" algn="tl">
                    <a:srgbClr val="000000">
                      <a:alpha val="43137"/>
                    </a:srgbClr>
                  </a:outerShdw>
                </a:effectLst>
              </a:rPr>
              <a:t>cittadini attivi </a:t>
            </a:r>
            <a:r>
              <a:rPr lang="it-IT" sz="2200" dirty="0">
                <a:solidFill>
                  <a:srgbClr val="0070C0"/>
                </a:solidFill>
              </a:rPr>
              <a:t>(vedi Regolamento Comune di Milano – Delibera Consiglio Comunale n. 15 del 20.5.2019).</a:t>
            </a:r>
          </a:p>
          <a:p>
            <a:endParaRPr lang="it-IT" dirty="0"/>
          </a:p>
        </p:txBody>
      </p:sp>
    </p:spTree>
    <p:extLst>
      <p:ext uri="{BB962C8B-B14F-4D97-AF65-F5344CB8AC3E}">
        <p14:creationId xmlns:p14="http://schemas.microsoft.com/office/powerpoint/2010/main" val="1154924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2211F710-289D-4EA6-817A-B543BD978674}"/>
              </a:ext>
            </a:extLst>
          </p:cNvPr>
          <p:cNvSpPr>
            <a:spLocks noGrp="1"/>
          </p:cNvSpPr>
          <p:nvPr>
            <p:ph type="sldNum" sz="quarter" idx="12"/>
          </p:nvPr>
        </p:nvSpPr>
        <p:spPr/>
        <p:txBody>
          <a:bodyPr/>
          <a:lstStyle/>
          <a:p>
            <a:fld id="{914BC010-8FDF-45A7-8B9A-5894046A0D1A}" type="slidenum">
              <a:rPr lang="it-IT" smtClean="0"/>
              <a:t>17</a:t>
            </a:fld>
            <a:endParaRPr lang="it-IT"/>
          </a:p>
        </p:txBody>
      </p:sp>
      <p:pic>
        <p:nvPicPr>
          <p:cNvPr id="3" name="Immagine 2">
            <a:extLst>
              <a:ext uri="{FF2B5EF4-FFF2-40B4-BE49-F238E27FC236}">
                <a16:creationId xmlns:a16="http://schemas.microsoft.com/office/drawing/2014/main" id="{97F44436-F52A-426B-924C-BA3792C3C11E}"/>
              </a:ext>
            </a:extLst>
          </p:cNvPr>
          <p:cNvPicPr>
            <a:picLocks noChangeAspect="1"/>
          </p:cNvPicPr>
          <p:nvPr/>
        </p:nvPicPr>
        <p:blipFill>
          <a:blip r:embed="rId2"/>
          <a:stretch>
            <a:fillRect/>
          </a:stretch>
        </p:blipFill>
        <p:spPr>
          <a:xfrm>
            <a:off x="1230146" y="613555"/>
            <a:ext cx="1713124" cy="707197"/>
          </a:xfrm>
          <a:prstGeom prst="rect">
            <a:avLst/>
          </a:prstGeom>
        </p:spPr>
      </p:pic>
      <p:pic>
        <p:nvPicPr>
          <p:cNvPr id="4" name="Immagine 3">
            <a:extLst>
              <a:ext uri="{FF2B5EF4-FFF2-40B4-BE49-F238E27FC236}">
                <a16:creationId xmlns:a16="http://schemas.microsoft.com/office/drawing/2014/main" id="{3218E6B3-741F-442A-B6CA-B79D076C75D9}"/>
              </a:ext>
            </a:extLst>
          </p:cNvPr>
          <p:cNvPicPr>
            <a:picLocks noChangeAspect="1"/>
          </p:cNvPicPr>
          <p:nvPr/>
        </p:nvPicPr>
        <p:blipFill>
          <a:blip r:embed="rId3"/>
          <a:stretch>
            <a:fillRect/>
          </a:stretch>
        </p:blipFill>
        <p:spPr>
          <a:xfrm>
            <a:off x="4967701" y="716479"/>
            <a:ext cx="1609483" cy="810838"/>
          </a:xfrm>
          <a:prstGeom prst="rect">
            <a:avLst/>
          </a:prstGeom>
        </p:spPr>
      </p:pic>
      <p:pic>
        <p:nvPicPr>
          <p:cNvPr id="5" name="Immagine 4">
            <a:extLst>
              <a:ext uri="{FF2B5EF4-FFF2-40B4-BE49-F238E27FC236}">
                <a16:creationId xmlns:a16="http://schemas.microsoft.com/office/drawing/2014/main" id="{B0F535C9-698D-49BB-A08A-AFDCDF0B88D0}"/>
              </a:ext>
            </a:extLst>
          </p:cNvPr>
          <p:cNvPicPr>
            <a:picLocks noChangeAspect="1"/>
          </p:cNvPicPr>
          <p:nvPr/>
        </p:nvPicPr>
        <p:blipFill>
          <a:blip r:embed="rId4"/>
          <a:stretch>
            <a:fillRect/>
          </a:stretch>
        </p:blipFill>
        <p:spPr>
          <a:xfrm>
            <a:off x="8225978" y="862795"/>
            <a:ext cx="2408129" cy="664522"/>
          </a:xfrm>
          <a:prstGeom prst="rect">
            <a:avLst/>
          </a:prstGeom>
        </p:spPr>
      </p:pic>
      <p:pic>
        <p:nvPicPr>
          <p:cNvPr id="7" name="Immagine 6">
            <a:extLst>
              <a:ext uri="{FF2B5EF4-FFF2-40B4-BE49-F238E27FC236}">
                <a16:creationId xmlns:a16="http://schemas.microsoft.com/office/drawing/2014/main" id="{547DCB26-E043-479E-97CF-5700B2E51DDD}"/>
              </a:ext>
            </a:extLst>
          </p:cNvPr>
          <p:cNvPicPr>
            <a:picLocks noChangeAspect="1"/>
          </p:cNvPicPr>
          <p:nvPr/>
        </p:nvPicPr>
        <p:blipFill>
          <a:blip r:embed="rId5"/>
          <a:stretch>
            <a:fillRect/>
          </a:stretch>
        </p:blipFill>
        <p:spPr>
          <a:xfrm>
            <a:off x="658837" y="1868879"/>
            <a:ext cx="10874326" cy="4989121"/>
          </a:xfrm>
          <a:prstGeom prst="rect">
            <a:avLst/>
          </a:prstGeom>
        </p:spPr>
      </p:pic>
      <p:sp>
        <p:nvSpPr>
          <p:cNvPr id="10" name="CasellaDiTesto 9">
            <a:extLst>
              <a:ext uri="{FF2B5EF4-FFF2-40B4-BE49-F238E27FC236}">
                <a16:creationId xmlns:a16="http://schemas.microsoft.com/office/drawing/2014/main" id="{C3B721AF-3BBA-4ADF-AB49-1CDCFF2BEAAC}"/>
              </a:ext>
            </a:extLst>
          </p:cNvPr>
          <p:cNvSpPr txBox="1"/>
          <p:nvPr/>
        </p:nvSpPr>
        <p:spPr>
          <a:xfrm>
            <a:off x="1629508" y="2285947"/>
            <a:ext cx="8567224" cy="4154984"/>
          </a:xfrm>
          <a:prstGeom prst="rect">
            <a:avLst/>
          </a:prstGeom>
          <a:noFill/>
        </p:spPr>
        <p:txBody>
          <a:bodyPr wrap="square">
            <a:spAutoFit/>
          </a:bodyPr>
          <a:lstStyle/>
          <a:p>
            <a:r>
              <a:rPr lang="it-IT" sz="2400" dirty="0">
                <a:solidFill>
                  <a:srgbClr val="FF0000"/>
                </a:solidFill>
              </a:rPr>
              <a:t>LE COPERTURE ASSICURATIVE, </a:t>
            </a:r>
            <a:r>
              <a:rPr lang="it-IT" sz="2400" dirty="0">
                <a:solidFill>
                  <a:srgbClr val="0070C0"/>
                </a:solidFill>
              </a:rPr>
              <a:t>le criticità</a:t>
            </a:r>
          </a:p>
          <a:p>
            <a:endParaRPr lang="it-IT" sz="2400" dirty="0">
              <a:solidFill>
                <a:srgbClr val="0070C0"/>
              </a:solidFill>
            </a:endParaRPr>
          </a:p>
          <a:p>
            <a:pPr marL="342900" indent="-342900">
              <a:buFont typeface="Wingdings" panose="05000000000000000000" pitchFamily="2" charset="2"/>
              <a:buChar char="ü"/>
            </a:pPr>
            <a:r>
              <a:rPr lang="it-IT" sz="2400" dirty="0">
                <a:solidFill>
                  <a:srgbClr val="0070C0"/>
                </a:solidFill>
              </a:rPr>
              <a:t>Le franchigie</a:t>
            </a:r>
          </a:p>
          <a:p>
            <a:pPr marL="342900" indent="-342900">
              <a:buFont typeface="Wingdings" panose="05000000000000000000" pitchFamily="2" charset="2"/>
              <a:buChar char="ü"/>
            </a:pPr>
            <a:endParaRPr lang="it-IT" sz="2400" dirty="0">
              <a:solidFill>
                <a:srgbClr val="0070C0"/>
              </a:solidFill>
            </a:endParaRPr>
          </a:p>
          <a:p>
            <a:pPr marL="342900" indent="-342900">
              <a:buFont typeface="Wingdings" panose="05000000000000000000" pitchFamily="2" charset="2"/>
              <a:buChar char="ü"/>
            </a:pPr>
            <a:r>
              <a:rPr lang="it-IT" sz="2400" dirty="0">
                <a:solidFill>
                  <a:srgbClr val="0070C0"/>
                </a:solidFill>
              </a:rPr>
              <a:t>La clausola </a:t>
            </a:r>
            <a:r>
              <a:rPr lang="it-IT" sz="2400" i="1" dirty="0">
                <a:solidFill>
                  <a:srgbClr val="0070C0"/>
                </a:solidFill>
              </a:rPr>
              <a:t>claims made</a:t>
            </a:r>
          </a:p>
          <a:p>
            <a:pPr marL="342900" indent="-342900">
              <a:buFont typeface="Wingdings" panose="05000000000000000000" pitchFamily="2" charset="2"/>
              <a:buChar char="ü"/>
            </a:pPr>
            <a:endParaRPr lang="it-IT" sz="2400" dirty="0">
              <a:solidFill>
                <a:srgbClr val="0070C0"/>
              </a:solidFill>
            </a:endParaRPr>
          </a:p>
          <a:p>
            <a:r>
              <a:rPr lang="it-IT" sz="2400" dirty="0">
                <a:solidFill>
                  <a:srgbClr val="0070C0"/>
                </a:solidFill>
              </a:rPr>
              <a:t>La clausola che condiziona la copertura assicurativa alla circostanza che la richiesta di risarcimento pervenga nel periodo di vigenza della polizza.</a:t>
            </a:r>
          </a:p>
          <a:p>
            <a:endParaRPr lang="it-IT" sz="2400" dirty="0">
              <a:solidFill>
                <a:srgbClr val="0070C0"/>
              </a:solidFill>
            </a:endParaRPr>
          </a:p>
          <a:p>
            <a:r>
              <a:rPr lang="it-IT" sz="2400" dirty="0">
                <a:solidFill>
                  <a:srgbClr val="0070C0"/>
                </a:solidFill>
              </a:rPr>
              <a:t>Il punto decisivo è il concetto di </a:t>
            </a:r>
            <a:r>
              <a:rPr lang="it-IT" sz="2400" u="sng" dirty="0">
                <a:solidFill>
                  <a:srgbClr val="0070C0"/>
                </a:solidFill>
                <a:effectLst>
                  <a:outerShdw blurRad="38100" dist="38100" dir="2700000" algn="tl">
                    <a:srgbClr val="000000">
                      <a:alpha val="43137"/>
                    </a:srgbClr>
                  </a:outerShdw>
                </a:effectLst>
              </a:rPr>
              <a:t>richiesta di risarcimento</a:t>
            </a:r>
          </a:p>
        </p:txBody>
      </p:sp>
    </p:spTree>
    <p:extLst>
      <p:ext uri="{BB962C8B-B14F-4D97-AF65-F5344CB8AC3E}">
        <p14:creationId xmlns:p14="http://schemas.microsoft.com/office/powerpoint/2010/main" val="4100733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53D918F9-EB2E-4D3B-96A9-42F5CE055C7F}"/>
              </a:ext>
            </a:extLst>
          </p:cNvPr>
          <p:cNvSpPr>
            <a:spLocks noGrp="1"/>
          </p:cNvSpPr>
          <p:nvPr>
            <p:ph type="sldNum" sz="quarter" idx="12"/>
          </p:nvPr>
        </p:nvSpPr>
        <p:spPr/>
        <p:txBody>
          <a:bodyPr/>
          <a:lstStyle/>
          <a:p>
            <a:fld id="{914BC010-8FDF-45A7-8B9A-5894046A0D1A}" type="slidenum">
              <a:rPr lang="it-IT" smtClean="0"/>
              <a:t>18</a:t>
            </a:fld>
            <a:endParaRPr lang="it-IT"/>
          </a:p>
        </p:txBody>
      </p:sp>
      <p:pic>
        <p:nvPicPr>
          <p:cNvPr id="3" name="Immagine 2">
            <a:extLst>
              <a:ext uri="{FF2B5EF4-FFF2-40B4-BE49-F238E27FC236}">
                <a16:creationId xmlns:a16="http://schemas.microsoft.com/office/drawing/2014/main" id="{5A6E3A11-E232-4BBD-B29F-0766EAF5F85C}"/>
              </a:ext>
            </a:extLst>
          </p:cNvPr>
          <p:cNvPicPr>
            <a:picLocks noChangeAspect="1"/>
          </p:cNvPicPr>
          <p:nvPr/>
        </p:nvPicPr>
        <p:blipFill>
          <a:blip r:embed="rId3"/>
          <a:stretch>
            <a:fillRect/>
          </a:stretch>
        </p:blipFill>
        <p:spPr>
          <a:xfrm>
            <a:off x="1694379" y="908976"/>
            <a:ext cx="1713124" cy="707197"/>
          </a:xfrm>
          <a:prstGeom prst="rect">
            <a:avLst/>
          </a:prstGeom>
        </p:spPr>
      </p:pic>
      <p:pic>
        <p:nvPicPr>
          <p:cNvPr id="5" name="Immagine 4">
            <a:extLst>
              <a:ext uri="{FF2B5EF4-FFF2-40B4-BE49-F238E27FC236}">
                <a16:creationId xmlns:a16="http://schemas.microsoft.com/office/drawing/2014/main" id="{47DD48C6-7557-4916-973A-488EED67CABF}"/>
              </a:ext>
            </a:extLst>
          </p:cNvPr>
          <p:cNvPicPr>
            <a:picLocks noChangeAspect="1"/>
          </p:cNvPicPr>
          <p:nvPr/>
        </p:nvPicPr>
        <p:blipFill>
          <a:blip r:embed="rId4"/>
          <a:stretch>
            <a:fillRect/>
          </a:stretch>
        </p:blipFill>
        <p:spPr>
          <a:xfrm>
            <a:off x="4911430" y="1025969"/>
            <a:ext cx="1609483" cy="810838"/>
          </a:xfrm>
          <a:prstGeom prst="rect">
            <a:avLst/>
          </a:prstGeom>
        </p:spPr>
      </p:pic>
      <p:pic>
        <p:nvPicPr>
          <p:cNvPr id="6" name="Immagine 5">
            <a:extLst>
              <a:ext uri="{FF2B5EF4-FFF2-40B4-BE49-F238E27FC236}">
                <a16:creationId xmlns:a16="http://schemas.microsoft.com/office/drawing/2014/main" id="{C9341729-C7F2-40D0-9C96-F9B712A29CDF}"/>
              </a:ext>
            </a:extLst>
          </p:cNvPr>
          <p:cNvPicPr>
            <a:picLocks noChangeAspect="1"/>
          </p:cNvPicPr>
          <p:nvPr/>
        </p:nvPicPr>
        <p:blipFill>
          <a:blip r:embed="rId5"/>
          <a:stretch>
            <a:fillRect/>
          </a:stretch>
        </p:blipFill>
        <p:spPr>
          <a:xfrm>
            <a:off x="8024840" y="1025969"/>
            <a:ext cx="2408129" cy="664522"/>
          </a:xfrm>
          <a:prstGeom prst="rect">
            <a:avLst/>
          </a:prstGeom>
        </p:spPr>
      </p:pic>
      <p:sp>
        <p:nvSpPr>
          <p:cNvPr id="7" name="CasellaDiTesto 6">
            <a:extLst>
              <a:ext uri="{FF2B5EF4-FFF2-40B4-BE49-F238E27FC236}">
                <a16:creationId xmlns:a16="http://schemas.microsoft.com/office/drawing/2014/main" id="{2D40E567-7B9F-437A-BBC0-393299A2C246}"/>
              </a:ext>
            </a:extLst>
          </p:cNvPr>
          <p:cNvSpPr txBox="1"/>
          <p:nvPr/>
        </p:nvSpPr>
        <p:spPr>
          <a:xfrm>
            <a:off x="2276620" y="2979606"/>
            <a:ext cx="7413673" cy="1477328"/>
          </a:xfrm>
          <a:prstGeom prst="rect">
            <a:avLst/>
          </a:prstGeom>
          <a:noFill/>
        </p:spPr>
        <p:txBody>
          <a:bodyPr wrap="square" rtlCol="0">
            <a:spAutoFit/>
          </a:bodyPr>
          <a:lstStyle/>
          <a:p>
            <a:pPr algn="ctr"/>
            <a:r>
              <a:rPr lang="it-IT" sz="3600" dirty="0">
                <a:solidFill>
                  <a:srgbClr val="FF0000"/>
                </a:solidFill>
              </a:rPr>
              <a:t>GRAZIE DELL’ATTENZIONE !</a:t>
            </a:r>
          </a:p>
          <a:p>
            <a:pPr algn="ctr"/>
            <a:r>
              <a:rPr lang="it-IT" sz="3600" dirty="0">
                <a:solidFill>
                  <a:srgbClr val="FF0000"/>
                </a:solidFill>
              </a:rPr>
              <a:t>ALLA PROSSIMA</a:t>
            </a:r>
          </a:p>
          <a:p>
            <a:endParaRPr lang="it-IT" dirty="0"/>
          </a:p>
        </p:txBody>
      </p:sp>
    </p:spTree>
    <p:extLst>
      <p:ext uri="{BB962C8B-B14F-4D97-AF65-F5344CB8AC3E}">
        <p14:creationId xmlns:p14="http://schemas.microsoft.com/office/powerpoint/2010/main" val="997890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5EC2B493-DB85-474A-A6FB-D39A341C8180}"/>
              </a:ext>
            </a:extLst>
          </p:cNvPr>
          <p:cNvPicPr>
            <a:picLocks noChangeAspect="1"/>
          </p:cNvPicPr>
          <p:nvPr/>
        </p:nvPicPr>
        <p:blipFill>
          <a:blip r:embed="rId2"/>
          <a:stretch>
            <a:fillRect/>
          </a:stretch>
        </p:blipFill>
        <p:spPr>
          <a:xfrm>
            <a:off x="1058055" y="214093"/>
            <a:ext cx="1713124" cy="707197"/>
          </a:xfrm>
          <a:prstGeom prst="rect">
            <a:avLst/>
          </a:prstGeom>
        </p:spPr>
      </p:pic>
      <p:pic>
        <p:nvPicPr>
          <p:cNvPr id="5" name="Immagine 4">
            <a:extLst>
              <a:ext uri="{FF2B5EF4-FFF2-40B4-BE49-F238E27FC236}">
                <a16:creationId xmlns:a16="http://schemas.microsoft.com/office/drawing/2014/main" id="{E360B3EF-4C48-47B6-B1FE-CF499631C67D}"/>
              </a:ext>
            </a:extLst>
          </p:cNvPr>
          <p:cNvPicPr>
            <a:picLocks noChangeAspect="1"/>
          </p:cNvPicPr>
          <p:nvPr/>
        </p:nvPicPr>
        <p:blipFill>
          <a:blip r:embed="rId3"/>
          <a:stretch>
            <a:fillRect/>
          </a:stretch>
        </p:blipFill>
        <p:spPr>
          <a:xfrm>
            <a:off x="4992559" y="214093"/>
            <a:ext cx="1341236" cy="676715"/>
          </a:xfrm>
          <a:prstGeom prst="rect">
            <a:avLst/>
          </a:prstGeom>
        </p:spPr>
      </p:pic>
      <p:sp>
        <p:nvSpPr>
          <p:cNvPr id="2" name="Titolo 1">
            <a:extLst>
              <a:ext uri="{FF2B5EF4-FFF2-40B4-BE49-F238E27FC236}">
                <a16:creationId xmlns:a16="http://schemas.microsoft.com/office/drawing/2014/main" id="{B7DCC09D-7F00-4D84-8F8A-462F1B659726}"/>
              </a:ext>
            </a:extLst>
          </p:cNvPr>
          <p:cNvSpPr>
            <a:spLocks noGrp="1"/>
          </p:cNvSpPr>
          <p:nvPr>
            <p:ph type="ctrTitle"/>
          </p:nvPr>
        </p:nvSpPr>
        <p:spPr>
          <a:xfrm>
            <a:off x="1293195" y="3532019"/>
            <a:ext cx="8739964" cy="1881852"/>
          </a:xfrm>
        </p:spPr>
        <p:txBody>
          <a:bodyPr>
            <a:noAutofit/>
          </a:bodyPr>
          <a:lstStyle/>
          <a:p>
            <a:pPr>
              <a:lnSpc>
                <a:spcPct val="100000"/>
              </a:lnSpc>
            </a:pPr>
            <a:r>
              <a:rPr lang="it-IT" sz="2800" b="1" dirty="0">
                <a:solidFill>
                  <a:srgbClr val="0070C0"/>
                </a:solidFill>
              </a:rPr>
              <a:t>TERZO LABORATORIO</a:t>
            </a:r>
            <a:br>
              <a:rPr lang="it-IT" sz="2800" b="1" dirty="0">
                <a:solidFill>
                  <a:srgbClr val="0070C0"/>
                </a:solidFill>
              </a:rPr>
            </a:br>
            <a:br>
              <a:rPr lang="it-IT" sz="2800" b="1" dirty="0">
                <a:solidFill>
                  <a:srgbClr val="0070C0"/>
                </a:solidFill>
              </a:rPr>
            </a:br>
            <a:r>
              <a:rPr lang="it-IT" sz="2800" b="1" i="1" dirty="0">
                <a:solidFill>
                  <a:srgbClr val="C00000"/>
                </a:solidFill>
              </a:rPr>
              <a:t>Patti di collaborazione, promozione della cultura del volontariato (studenti, aduti) progetti di utilità collettiva e sistemi di incrocio domanda/offerta di volontariato – assciurazioni per i volontari</a:t>
            </a:r>
            <a:br>
              <a:rPr lang="it-IT" sz="2800" b="1" dirty="0">
                <a:solidFill>
                  <a:srgbClr val="0070C0"/>
                </a:solidFill>
              </a:rPr>
            </a:br>
            <a:r>
              <a:rPr lang="it-IT" sz="2800" b="1" dirty="0">
                <a:solidFill>
                  <a:srgbClr val="0070C0"/>
                </a:solidFill>
              </a:rPr>
              <a:t>(Luca DEGANI)</a:t>
            </a:r>
            <a:br>
              <a:rPr lang="it-IT" sz="2800" b="1" dirty="0">
                <a:solidFill>
                  <a:srgbClr val="0070C0"/>
                </a:solidFill>
              </a:rPr>
            </a:br>
            <a:br>
              <a:rPr lang="it-IT" sz="2800" b="1" dirty="0">
                <a:solidFill>
                  <a:srgbClr val="0070C0"/>
                </a:solidFill>
              </a:rPr>
            </a:br>
            <a:r>
              <a:rPr lang="it-IT" sz="2800" b="1" dirty="0">
                <a:solidFill>
                  <a:srgbClr val="0070C0"/>
                </a:solidFill>
              </a:rPr>
              <a:t>26 maggio – 9 giugno – 16 giugno 2021</a:t>
            </a:r>
          </a:p>
        </p:txBody>
      </p:sp>
      <p:pic>
        <p:nvPicPr>
          <p:cNvPr id="6" name="Immagine 5">
            <a:extLst>
              <a:ext uri="{FF2B5EF4-FFF2-40B4-BE49-F238E27FC236}">
                <a16:creationId xmlns:a16="http://schemas.microsoft.com/office/drawing/2014/main" id="{03E28354-F7B1-4AAC-A211-F0123888E9B7}"/>
              </a:ext>
            </a:extLst>
          </p:cNvPr>
          <p:cNvPicPr>
            <a:picLocks noChangeAspect="1"/>
          </p:cNvPicPr>
          <p:nvPr/>
        </p:nvPicPr>
        <p:blipFill>
          <a:blip r:embed="rId4"/>
          <a:stretch>
            <a:fillRect/>
          </a:stretch>
        </p:blipFill>
        <p:spPr>
          <a:xfrm>
            <a:off x="8170606" y="271364"/>
            <a:ext cx="2408617" cy="664522"/>
          </a:xfrm>
          <a:prstGeom prst="rect">
            <a:avLst/>
          </a:prstGeom>
        </p:spPr>
      </p:pic>
      <p:sp>
        <p:nvSpPr>
          <p:cNvPr id="7" name="Slide Number Placeholder 6">
            <a:extLst>
              <a:ext uri="{FF2B5EF4-FFF2-40B4-BE49-F238E27FC236}">
                <a16:creationId xmlns:a16="http://schemas.microsoft.com/office/drawing/2014/main" id="{05F05215-9AB8-3C4F-9E34-D51AB068FDC2}"/>
              </a:ext>
            </a:extLst>
          </p:cNvPr>
          <p:cNvSpPr>
            <a:spLocks noGrp="1"/>
          </p:cNvSpPr>
          <p:nvPr>
            <p:ph type="sldNum" sz="quarter" idx="12"/>
          </p:nvPr>
        </p:nvSpPr>
        <p:spPr/>
        <p:txBody>
          <a:bodyPr/>
          <a:lstStyle/>
          <a:p>
            <a:fld id="{914BC010-8FDF-45A7-8B9A-5894046A0D1A}" type="slidenum">
              <a:rPr lang="it-IT" sz="1800" smtClean="0">
                <a:solidFill>
                  <a:srgbClr val="FF0000"/>
                </a:solidFill>
              </a:rPr>
              <a:t>2</a:t>
            </a:fld>
            <a:endParaRPr lang="it-IT" sz="1800" dirty="0">
              <a:solidFill>
                <a:srgbClr val="FF0000"/>
              </a:solidFill>
            </a:endParaRPr>
          </a:p>
        </p:txBody>
      </p:sp>
    </p:spTree>
    <p:extLst>
      <p:ext uri="{BB962C8B-B14F-4D97-AF65-F5344CB8AC3E}">
        <p14:creationId xmlns:p14="http://schemas.microsoft.com/office/powerpoint/2010/main" val="960105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5EC2B493-DB85-474A-A6FB-D39A341C8180}"/>
              </a:ext>
            </a:extLst>
          </p:cNvPr>
          <p:cNvPicPr>
            <a:picLocks noChangeAspect="1"/>
          </p:cNvPicPr>
          <p:nvPr/>
        </p:nvPicPr>
        <p:blipFill>
          <a:blip r:embed="rId2"/>
          <a:stretch>
            <a:fillRect/>
          </a:stretch>
        </p:blipFill>
        <p:spPr>
          <a:xfrm>
            <a:off x="1058055" y="214093"/>
            <a:ext cx="1713124" cy="707197"/>
          </a:xfrm>
          <a:prstGeom prst="rect">
            <a:avLst/>
          </a:prstGeom>
        </p:spPr>
      </p:pic>
      <p:pic>
        <p:nvPicPr>
          <p:cNvPr id="5" name="Immagine 4">
            <a:extLst>
              <a:ext uri="{FF2B5EF4-FFF2-40B4-BE49-F238E27FC236}">
                <a16:creationId xmlns:a16="http://schemas.microsoft.com/office/drawing/2014/main" id="{E360B3EF-4C48-47B6-B1FE-CF499631C67D}"/>
              </a:ext>
            </a:extLst>
          </p:cNvPr>
          <p:cNvPicPr>
            <a:picLocks noChangeAspect="1"/>
          </p:cNvPicPr>
          <p:nvPr/>
        </p:nvPicPr>
        <p:blipFill>
          <a:blip r:embed="rId3"/>
          <a:stretch>
            <a:fillRect/>
          </a:stretch>
        </p:blipFill>
        <p:spPr>
          <a:xfrm>
            <a:off x="4992559" y="214093"/>
            <a:ext cx="1341236" cy="676715"/>
          </a:xfrm>
          <a:prstGeom prst="rect">
            <a:avLst/>
          </a:prstGeom>
        </p:spPr>
      </p:pic>
      <p:sp>
        <p:nvSpPr>
          <p:cNvPr id="2" name="Titolo 1">
            <a:extLst>
              <a:ext uri="{FF2B5EF4-FFF2-40B4-BE49-F238E27FC236}">
                <a16:creationId xmlns:a16="http://schemas.microsoft.com/office/drawing/2014/main" id="{B7DCC09D-7F00-4D84-8F8A-462F1B659726}"/>
              </a:ext>
            </a:extLst>
          </p:cNvPr>
          <p:cNvSpPr>
            <a:spLocks noGrp="1"/>
          </p:cNvSpPr>
          <p:nvPr>
            <p:ph type="ctrTitle"/>
          </p:nvPr>
        </p:nvSpPr>
        <p:spPr>
          <a:xfrm>
            <a:off x="247610" y="1330036"/>
            <a:ext cx="11738344" cy="5216237"/>
          </a:xfrm>
          <a:noFill/>
          <a:ln>
            <a:solidFill>
              <a:schemeClr val="accent4"/>
            </a:solidFill>
          </a:ln>
        </p:spPr>
        <p:txBody>
          <a:bodyPr>
            <a:noAutofit/>
          </a:bodyPr>
          <a:lstStyle/>
          <a:p>
            <a:pPr>
              <a:lnSpc>
                <a:spcPct val="100000"/>
              </a:lnSpc>
            </a:pPr>
            <a:br>
              <a:rPr lang="it-IT" sz="2800" b="1" dirty="0">
                <a:solidFill>
                  <a:srgbClr val="FF0000"/>
                </a:solidFill>
              </a:rPr>
            </a:br>
            <a:br>
              <a:rPr lang="it-IT" sz="2800" b="1" dirty="0">
                <a:solidFill>
                  <a:srgbClr val="FF0000"/>
                </a:solidFill>
              </a:rPr>
            </a:br>
            <a:br>
              <a:rPr lang="it-IT" sz="2800" b="1" dirty="0">
                <a:solidFill>
                  <a:srgbClr val="FF0000"/>
                </a:solidFill>
              </a:rPr>
            </a:br>
            <a:br>
              <a:rPr lang="it-IT" sz="2800" b="1" dirty="0">
                <a:solidFill>
                  <a:srgbClr val="FF0000"/>
                </a:solidFill>
              </a:rPr>
            </a:br>
            <a:br>
              <a:rPr lang="it-IT" sz="2800" b="1" dirty="0">
                <a:solidFill>
                  <a:srgbClr val="FF0000"/>
                </a:solidFill>
              </a:rPr>
            </a:br>
            <a:br>
              <a:rPr lang="it-IT" sz="2800" b="1" dirty="0">
                <a:solidFill>
                  <a:srgbClr val="FF0000"/>
                </a:solidFill>
              </a:rPr>
            </a:br>
            <a:br>
              <a:rPr lang="it-IT" sz="2800" b="1" dirty="0">
                <a:solidFill>
                  <a:srgbClr val="FF0000"/>
                </a:solidFill>
              </a:rPr>
            </a:br>
            <a:br>
              <a:rPr lang="it-IT" sz="2800" b="1" dirty="0">
                <a:solidFill>
                  <a:srgbClr val="FF0000"/>
                </a:solidFill>
              </a:rPr>
            </a:br>
            <a:br>
              <a:rPr lang="it-IT" sz="2800" b="1" dirty="0">
                <a:solidFill>
                  <a:srgbClr val="FF0000"/>
                </a:solidFill>
              </a:rPr>
            </a:br>
            <a:br>
              <a:rPr lang="it-IT" sz="2800" b="1" dirty="0">
                <a:solidFill>
                  <a:srgbClr val="FF0000"/>
                </a:solidFill>
              </a:rPr>
            </a:br>
            <a:endParaRPr lang="it-IT" sz="2800" b="1" dirty="0">
              <a:solidFill>
                <a:srgbClr val="0070C0"/>
              </a:solidFill>
            </a:endParaRPr>
          </a:p>
        </p:txBody>
      </p:sp>
      <p:pic>
        <p:nvPicPr>
          <p:cNvPr id="6" name="Immagine 5">
            <a:extLst>
              <a:ext uri="{FF2B5EF4-FFF2-40B4-BE49-F238E27FC236}">
                <a16:creationId xmlns:a16="http://schemas.microsoft.com/office/drawing/2014/main" id="{03E28354-F7B1-4AAC-A211-F0123888E9B7}"/>
              </a:ext>
            </a:extLst>
          </p:cNvPr>
          <p:cNvPicPr>
            <a:picLocks noChangeAspect="1"/>
          </p:cNvPicPr>
          <p:nvPr/>
        </p:nvPicPr>
        <p:blipFill>
          <a:blip r:embed="rId4"/>
          <a:stretch>
            <a:fillRect/>
          </a:stretch>
        </p:blipFill>
        <p:spPr>
          <a:xfrm>
            <a:off x="8170606" y="271364"/>
            <a:ext cx="2408617" cy="664522"/>
          </a:xfrm>
          <a:prstGeom prst="rect">
            <a:avLst/>
          </a:prstGeom>
        </p:spPr>
      </p:pic>
      <p:sp>
        <p:nvSpPr>
          <p:cNvPr id="3" name="Slide Number Placeholder 2">
            <a:extLst>
              <a:ext uri="{FF2B5EF4-FFF2-40B4-BE49-F238E27FC236}">
                <a16:creationId xmlns:a16="http://schemas.microsoft.com/office/drawing/2014/main" id="{6D185305-7A59-644D-A1F8-D7A4DFB4D111}"/>
              </a:ext>
            </a:extLst>
          </p:cNvPr>
          <p:cNvSpPr>
            <a:spLocks noGrp="1"/>
          </p:cNvSpPr>
          <p:nvPr>
            <p:ph type="sldNum" sz="quarter" idx="12"/>
          </p:nvPr>
        </p:nvSpPr>
        <p:spPr/>
        <p:txBody>
          <a:bodyPr/>
          <a:lstStyle/>
          <a:p>
            <a:fld id="{914BC010-8FDF-45A7-8B9A-5894046A0D1A}" type="slidenum">
              <a:rPr lang="it-IT" sz="1800" smtClean="0">
                <a:solidFill>
                  <a:srgbClr val="FF0000"/>
                </a:solidFill>
              </a:rPr>
              <a:t>3</a:t>
            </a:fld>
            <a:endParaRPr lang="it-IT" sz="1800" dirty="0">
              <a:solidFill>
                <a:srgbClr val="FF0000"/>
              </a:solidFill>
            </a:endParaRPr>
          </a:p>
        </p:txBody>
      </p:sp>
      <p:sp>
        <p:nvSpPr>
          <p:cNvPr id="8" name="CasellaDiTesto 7">
            <a:extLst>
              <a:ext uri="{FF2B5EF4-FFF2-40B4-BE49-F238E27FC236}">
                <a16:creationId xmlns:a16="http://schemas.microsoft.com/office/drawing/2014/main" id="{6BEEF060-7952-4A8A-B9F7-842FCD9AFAD8}"/>
              </a:ext>
            </a:extLst>
          </p:cNvPr>
          <p:cNvSpPr txBox="1"/>
          <p:nvPr/>
        </p:nvSpPr>
        <p:spPr>
          <a:xfrm>
            <a:off x="609600" y="1659988"/>
            <a:ext cx="10972800" cy="4001095"/>
          </a:xfrm>
          <a:prstGeom prst="rect">
            <a:avLst/>
          </a:prstGeom>
          <a:noFill/>
        </p:spPr>
        <p:txBody>
          <a:bodyPr wrap="square" rtlCol="0">
            <a:spAutoFit/>
          </a:bodyPr>
          <a:lstStyle/>
          <a:p>
            <a:r>
              <a:rPr lang="it-IT" sz="2800" b="1" dirty="0">
                <a:solidFill>
                  <a:srgbClr val="FF0000"/>
                </a:solidFill>
              </a:rPr>
              <a:t>IL PROCEDIMENTO A IMPULSO DELLA P.A.: </a:t>
            </a:r>
            <a:r>
              <a:rPr lang="it-IT" sz="2800" b="1" dirty="0">
                <a:solidFill>
                  <a:srgbClr val="0070C0"/>
                </a:solidFill>
              </a:rPr>
              <a:t>la definizione</a:t>
            </a:r>
          </a:p>
          <a:p>
            <a:endParaRPr lang="it-IT" sz="2800" b="1" dirty="0">
              <a:solidFill>
                <a:srgbClr val="0070C0"/>
              </a:solidFill>
            </a:endParaRPr>
          </a:p>
          <a:p>
            <a:r>
              <a:rPr lang="it-IT" b="1" dirty="0">
                <a:solidFill>
                  <a:srgbClr val="0070C0"/>
                </a:solidFill>
              </a:rPr>
              <a:t> </a:t>
            </a:r>
          </a:p>
          <a:p>
            <a:r>
              <a:rPr lang="it-IT" sz="2400" b="1" i="1" dirty="0">
                <a:solidFill>
                  <a:srgbClr val="0070C0"/>
                </a:solidFill>
              </a:rPr>
              <a:t>Una procedura universale e trasparente quale un avviso pubblico a cadenza periodica. Tale avviso conterrà un elenco di siti presentati all’interesse dei cittadini attivi, elaborato e aggiornato periodicamente dagli uffici competenti, in base agli indirizzi pro tempore espressi dalla Giunta Comunale in materia di valorizzazione sia economica che sociale; tale elenco è aperto anche alle localizzazioni </a:t>
            </a:r>
            <a:r>
              <a:rPr lang="it-IT" sz="2400" b="1" i="1" u="sng" dirty="0">
                <a:solidFill>
                  <a:srgbClr val="0070C0"/>
                </a:solidFill>
              </a:rPr>
              <a:t>presentate dai cittadini stessi nell’ambito delle proposte di collaborazione.</a:t>
            </a:r>
            <a:endParaRPr lang="it-IT" b="1" u="sng" dirty="0">
              <a:solidFill>
                <a:srgbClr val="0070C0"/>
              </a:solidFill>
            </a:endParaRPr>
          </a:p>
          <a:p>
            <a:endParaRPr lang="it-IT" b="1" dirty="0">
              <a:solidFill>
                <a:srgbClr val="0070C0"/>
              </a:solidFill>
            </a:endParaRPr>
          </a:p>
          <a:p>
            <a:endParaRPr lang="it-IT" b="1" dirty="0">
              <a:solidFill>
                <a:srgbClr val="0070C0"/>
              </a:solidFill>
            </a:endParaRPr>
          </a:p>
        </p:txBody>
      </p:sp>
    </p:spTree>
    <p:extLst>
      <p:ext uri="{BB962C8B-B14F-4D97-AF65-F5344CB8AC3E}">
        <p14:creationId xmlns:p14="http://schemas.microsoft.com/office/powerpoint/2010/main" val="1796127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5EC2B493-DB85-474A-A6FB-D39A341C8180}"/>
              </a:ext>
            </a:extLst>
          </p:cNvPr>
          <p:cNvPicPr>
            <a:picLocks noChangeAspect="1"/>
          </p:cNvPicPr>
          <p:nvPr/>
        </p:nvPicPr>
        <p:blipFill>
          <a:blip r:embed="rId2"/>
          <a:stretch>
            <a:fillRect/>
          </a:stretch>
        </p:blipFill>
        <p:spPr>
          <a:xfrm>
            <a:off x="1058055" y="214093"/>
            <a:ext cx="1713124" cy="707197"/>
          </a:xfrm>
          <a:prstGeom prst="rect">
            <a:avLst/>
          </a:prstGeom>
        </p:spPr>
      </p:pic>
      <p:pic>
        <p:nvPicPr>
          <p:cNvPr id="5" name="Immagine 4">
            <a:extLst>
              <a:ext uri="{FF2B5EF4-FFF2-40B4-BE49-F238E27FC236}">
                <a16:creationId xmlns:a16="http://schemas.microsoft.com/office/drawing/2014/main" id="{E360B3EF-4C48-47B6-B1FE-CF499631C67D}"/>
              </a:ext>
            </a:extLst>
          </p:cNvPr>
          <p:cNvPicPr>
            <a:picLocks noChangeAspect="1"/>
          </p:cNvPicPr>
          <p:nvPr/>
        </p:nvPicPr>
        <p:blipFill>
          <a:blip r:embed="rId3"/>
          <a:stretch>
            <a:fillRect/>
          </a:stretch>
        </p:blipFill>
        <p:spPr>
          <a:xfrm>
            <a:off x="4992559" y="214093"/>
            <a:ext cx="1341236" cy="676715"/>
          </a:xfrm>
          <a:prstGeom prst="rect">
            <a:avLst/>
          </a:prstGeom>
        </p:spPr>
      </p:pic>
      <p:sp>
        <p:nvSpPr>
          <p:cNvPr id="2" name="Titolo 1">
            <a:extLst>
              <a:ext uri="{FF2B5EF4-FFF2-40B4-BE49-F238E27FC236}">
                <a16:creationId xmlns:a16="http://schemas.microsoft.com/office/drawing/2014/main" id="{B7DCC09D-7F00-4D84-8F8A-462F1B659726}"/>
              </a:ext>
            </a:extLst>
          </p:cNvPr>
          <p:cNvSpPr>
            <a:spLocks noGrp="1"/>
          </p:cNvSpPr>
          <p:nvPr>
            <p:ph type="ctrTitle"/>
          </p:nvPr>
        </p:nvSpPr>
        <p:spPr>
          <a:xfrm>
            <a:off x="464623" y="1348886"/>
            <a:ext cx="10889177" cy="5024732"/>
          </a:xfrm>
          <a:noFill/>
          <a:ln>
            <a:solidFill>
              <a:schemeClr val="accent4"/>
            </a:solidFill>
          </a:ln>
        </p:spPr>
        <p:txBody>
          <a:bodyPr>
            <a:noAutofit/>
          </a:bodyPr>
          <a:lstStyle/>
          <a:p>
            <a:pPr algn="l">
              <a:lnSpc>
                <a:spcPct val="100000"/>
              </a:lnSpc>
            </a:pPr>
            <a:br>
              <a:rPr lang="it-IT" sz="2400" b="1" dirty="0">
                <a:solidFill>
                  <a:srgbClr val="0070C0"/>
                </a:solidFill>
              </a:rPr>
            </a:br>
            <a:endParaRPr lang="it-IT" sz="2400" b="1" dirty="0">
              <a:solidFill>
                <a:srgbClr val="0070C0"/>
              </a:solidFill>
            </a:endParaRPr>
          </a:p>
        </p:txBody>
      </p:sp>
      <p:pic>
        <p:nvPicPr>
          <p:cNvPr id="6" name="Immagine 5">
            <a:extLst>
              <a:ext uri="{FF2B5EF4-FFF2-40B4-BE49-F238E27FC236}">
                <a16:creationId xmlns:a16="http://schemas.microsoft.com/office/drawing/2014/main" id="{03E28354-F7B1-4AAC-A211-F0123888E9B7}"/>
              </a:ext>
            </a:extLst>
          </p:cNvPr>
          <p:cNvPicPr>
            <a:picLocks noChangeAspect="1"/>
          </p:cNvPicPr>
          <p:nvPr/>
        </p:nvPicPr>
        <p:blipFill>
          <a:blip r:embed="rId4"/>
          <a:stretch>
            <a:fillRect/>
          </a:stretch>
        </p:blipFill>
        <p:spPr>
          <a:xfrm>
            <a:off x="8170606" y="271364"/>
            <a:ext cx="2408617" cy="664522"/>
          </a:xfrm>
          <a:prstGeom prst="rect">
            <a:avLst/>
          </a:prstGeom>
        </p:spPr>
      </p:pic>
      <p:sp>
        <p:nvSpPr>
          <p:cNvPr id="3" name="Slide Number Placeholder 2">
            <a:extLst>
              <a:ext uri="{FF2B5EF4-FFF2-40B4-BE49-F238E27FC236}">
                <a16:creationId xmlns:a16="http://schemas.microsoft.com/office/drawing/2014/main" id="{6D185305-7A59-644D-A1F8-D7A4DFB4D111}"/>
              </a:ext>
            </a:extLst>
          </p:cNvPr>
          <p:cNvSpPr>
            <a:spLocks noGrp="1"/>
          </p:cNvSpPr>
          <p:nvPr>
            <p:ph type="sldNum" sz="quarter" idx="12"/>
          </p:nvPr>
        </p:nvSpPr>
        <p:spPr/>
        <p:txBody>
          <a:bodyPr/>
          <a:lstStyle/>
          <a:p>
            <a:fld id="{914BC010-8FDF-45A7-8B9A-5894046A0D1A}" type="slidenum">
              <a:rPr lang="it-IT" sz="1800" smtClean="0">
                <a:solidFill>
                  <a:srgbClr val="FF0000"/>
                </a:solidFill>
              </a:rPr>
              <a:t>4</a:t>
            </a:fld>
            <a:endParaRPr lang="it-IT" sz="1800" dirty="0">
              <a:solidFill>
                <a:srgbClr val="FF0000"/>
              </a:solidFill>
            </a:endParaRPr>
          </a:p>
        </p:txBody>
      </p:sp>
      <p:sp>
        <p:nvSpPr>
          <p:cNvPr id="9" name="CasellaDiTesto 8">
            <a:extLst>
              <a:ext uri="{FF2B5EF4-FFF2-40B4-BE49-F238E27FC236}">
                <a16:creationId xmlns:a16="http://schemas.microsoft.com/office/drawing/2014/main" id="{623A8917-26A5-4BEC-B838-9E0DCAD93AF4}"/>
              </a:ext>
            </a:extLst>
          </p:cNvPr>
          <p:cNvSpPr txBox="1"/>
          <p:nvPr/>
        </p:nvSpPr>
        <p:spPr>
          <a:xfrm>
            <a:off x="1322363" y="1994321"/>
            <a:ext cx="9115865" cy="3323987"/>
          </a:xfrm>
          <a:prstGeom prst="rect">
            <a:avLst/>
          </a:prstGeom>
          <a:noFill/>
        </p:spPr>
        <p:txBody>
          <a:bodyPr wrap="square">
            <a:spAutoFit/>
          </a:bodyPr>
          <a:lstStyle/>
          <a:p>
            <a:r>
              <a:rPr lang="it-IT" sz="2400" dirty="0">
                <a:solidFill>
                  <a:srgbClr val="FF0000"/>
                </a:solidFill>
              </a:rPr>
              <a:t>PROCEDIMENTO A INZIATIVA PUBBLICA: </a:t>
            </a:r>
            <a:r>
              <a:rPr lang="it-IT" sz="2400" dirty="0">
                <a:solidFill>
                  <a:srgbClr val="0070C0"/>
                </a:solidFill>
              </a:rPr>
              <a:t> il regolamento generale o linee di indirizzo</a:t>
            </a:r>
            <a:br>
              <a:rPr lang="it-IT" sz="2400" b="1" dirty="0">
                <a:solidFill>
                  <a:srgbClr val="FF0000"/>
                </a:solidFill>
              </a:rPr>
            </a:br>
            <a:br>
              <a:rPr lang="it-IT" sz="1800" b="1" dirty="0">
                <a:solidFill>
                  <a:srgbClr val="FF0000"/>
                </a:solidFill>
              </a:rPr>
            </a:br>
            <a:r>
              <a:rPr lang="it-IT" sz="2400" dirty="0">
                <a:solidFill>
                  <a:srgbClr val="FF0000"/>
                </a:solidFill>
              </a:rPr>
              <a:t>1. </a:t>
            </a:r>
            <a:r>
              <a:rPr lang="it-IT" sz="2400" dirty="0">
                <a:solidFill>
                  <a:srgbClr val="0070C0"/>
                </a:solidFill>
              </a:rPr>
              <a:t>Il Comune, con deliberazione della Giunta Comunale, individua il bene o i beni oggetto della proposta di collaborazione, approva le linee di indirizzo per la loro cura, gestione condivisa o rigenerazione e l'eventuale attribuzione di vantaggi economici a favore dei cittadini attivi, individua l'Ufficio competente e il Dirigente delegato alla conclusione del patto di collaborazione.</a:t>
            </a:r>
          </a:p>
        </p:txBody>
      </p:sp>
    </p:spTree>
    <p:extLst>
      <p:ext uri="{BB962C8B-B14F-4D97-AF65-F5344CB8AC3E}">
        <p14:creationId xmlns:p14="http://schemas.microsoft.com/office/powerpoint/2010/main" val="1290639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5EC2B493-DB85-474A-A6FB-D39A341C8180}"/>
              </a:ext>
            </a:extLst>
          </p:cNvPr>
          <p:cNvPicPr>
            <a:picLocks noChangeAspect="1"/>
          </p:cNvPicPr>
          <p:nvPr/>
        </p:nvPicPr>
        <p:blipFill>
          <a:blip r:embed="rId2"/>
          <a:stretch>
            <a:fillRect/>
          </a:stretch>
        </p:blipFill>
        <p:spPr>
          <a:xfrm>
            <a:off x="1058055" y="214093"/>
            <a:ext cx="1713124" cy="707197"/>
          </a:xfrm>
          <a:prstGeom prst="rect">
            <a:avLst/>
          </a:prstGeom>
        </p:spPr>
      </p:pic>
      <p:pic>
        <p:nvPicPr>
          <p:cNvPr id="5" name="Immagine 4">
            <a:extLst>
              <a:ext uri="{FF2B5EF4-FFF2-40B4-BE49-F238E27FC236}">
                <a16:creationId xmlns:a16="http://schemas.microsoft.com/office/drawing/2014/main" id="{E360B3EF-4C48-47B6-B1FE-CF499631C67D}"/>
              </a:ext>
            </a:extLst>
          </p:cNvPr>
          <p:cNvPicPr>
            <a:picLocks noChangeAspect="1"/>
          </p:cNvPicPr>
          <p:nvPr/>
        </p:nvPicPr>
        <p:blipFill>
          <a:blip r:embed="rId3"/>
          <a:stretch>
            <a:fillRect/>
          </a:stretch>
        </p:blipFill>
        <p:spPr>
          <a:xfrm>
            <a:off x="4992559" y="214093"/>
            <a:ext cx="1341236" cy="676715"/>
          </a:xfrm>
          <a:prstGeom prst="rect">
            <a:avLst/>
          </a:prstGeom>
        </p:spPr>
      </p:pic>
      <p:sp>
        <p:nvSpPr>
          <p:cNvPr id="2" name="Titolo 1">
            <a:extLst>
              <a:ext uri="{FF2B5EF4-FFF2-40B4-BE49-F238E27FC236}">
                <a16:creationId xmlns:a16="http://schemas.microsoft.com/office/drawing/2014/main" id="{B7DCC09D-7F00-4D84-8F8A-462F1B659726}"/>
              </a:ext>
            </a:extLst>
          </p:cNvPr>
          <p:cNvSpPr>
            <a:spLocks noGrp="1"/>
          </p:cNvSpPr>
          <p:nvPr>
            <p:ph type="ctrTitle"/>
          </p:nvPr>
        </p:nvSpPr>
        <p:spPr>
          <a:xfrm>
            <a:off x="245838" y="1214551"/>
            <a:ext cx="11571024" cy="4521231"/>
          </a:xfrm>
          <a:noFill/>
          <a:ln>
            <a:solidFill>
              <a:schemeClr val="accent4"/>
            </a:solidFill>
          </a:ln>
        </p:spPr>
        <p:txBody>
          <a:bodyPr>
            <a:noAutofit/>
          </a:bodyPr>
          <a:lstStyle/>
          <a:p>
            <a:pPr algn="l">
              <a:lnSpc>
                <a:spcPct val="100000"/>
              </a:lnSpc>
            </a:pPr>
            <a:br>
              <a:rPr lang="it-IT" sz="2400" dirty="0">
                <a:solidFill>
                  <a:srgbClr val="0070C0"/>
                </a:solidFill>
              </a:rPr>
            </a:br>
            <a:endParaRPr lang="it-IT" sz="2400" dirty="0">
              <a:solidFill>
                <a:srgbClr val="0070C0"/>
              </a:solidFill>
            </a:endParaRPr>
          </a:p>
        </p:txBody>
      </p:sp>
      <p:pic>
        <p:nvPicPr>
          <p:cNvPr id="6" name="Immagine 5">
            <a:extLst>
              <a:ext uri="{FF2B5EF4-FFF2-40B4-BE49-F238E27FC236}">
                <a16:creationId xmlns:a16="http://schemas.microsoft.com/office/drawing/2014/main" id="{03E28354-F7B1-4AAC-A211-F0123888E9B7}"/>
              </a:ext>
            </a:extLst>
          </p:cNvPr>
          <p:cNvPicPr>
            <a:picLocks noChangeAspect="1"/>
          </p:cNvPicPr>
          <p:nvPr/>
        </p:nvPicPr>
        <p:blipFill>
          <a:blip r:embed="rId4"/>
          <a:stretch>
            <a:fillRect/>
          </a:stretch>
        </p:blipFill>
        <p:spPr>
          <a:xfrm>
            <a:off x="8170606" y="271364"/>
            <a:ext cx="2408617" cy="664522"/>
          </a:xfrm>
          <a:prstGeom prst="rect">
            <a:avLst/>
          </a:prstGeom>
        </p:spPr>
      </p:pic>
      <p:sp>
        <p:nvSpPr>
          <p:cNvPr id="3" name="Slide Number Placeholder 2">
            <a:extLst>
              <a:ext uri="{FF2B5EF4-FFF2-40B4-BE49-F238E27FC236}">
                <a16:creationId xmlns:a16="http://schemas.microsoft.com/office/drawing/2014/main" id="{6D185305-7A59-644D-A1F8-D7A4DFB4D111}"/>
              </a:ext>
            </a:extLst>
          </p:cNvPr>
          <p:cNvSpPr>
            <a:spLocks noGrp="1"/>
          </p:cNvSpPr>
          <p:nvPr>
            <p:ph type="sldNum" sz="quarter" idx="12"/>
          </p:nvPr>
        </p:nvSpPr>
        <p:spPr/>
        <p:txBody>
          <a:bodyPr/>
          <a:lstStyle/>
          <a:p>
            <a:fld id="{914BC010-8FDF-45A7-8B9A-5894046A0D1A}" type="slidenum">
              <a:rPr lang="it-IT" sz="1800" smtClean="0">
                <a:solidFill>
                  <a:srgbClr val="FF0000"/>
                </a:solidFill>
              </a:rPr>
              <a:t>5</a:t>
            </a:fld>
            <a:endParaRPr lang="it-IT" sz="1800" dirty="0">
              <a:solidFill>
                <a:srgbClr val="FF0000"/>
              </a:solidFill>
            </a:endParaRPr>
          </a:p>
        </p:txBody>
      </p:sp>
      <p:sp>
        <p:nvSpPr>
          <p:cNvPr id="10" name="CasellaDiTesto 9">
            <a:extLst>
              <a:ext uri="{FF2B5EF4-FFF2-40B4-BE49-F238E27FC236}">
                <a16:creationId xmlns:a16="http://schemas.microsoft.com/office/drawing/2014/main" id="{89CF9416-8553-4B39-AC2B-2FBB9A57A647}"/>
              </a:ext>
            </a:extLst>
          </p:cNvPr>
          <p:cNvSpPr txBox="1"/>
          <p:nvPr/>
        </p:nvSpPr>
        <p:spPr>
          <a:xfrm>
            <a:off x="1181686" y="1673131"/>
            <a:ext cx="9397537" cy="4062651"/>
          </a:xfrm>
          <a:prstGeom prst="rect">
            <a:avLst/>
          </a:prstGeom>
          <a:noFill/>
        </p:spPr>
        <p:txBody>
          <a:bodyPr wrap="square">
            <a:spAutoFit/>
          </a:bodyPr>
          <a:lstStyle/>
          <a:p>
            <a:r>
              <a:rPr lang="it-IT" sz="2400" b="1" dirty="0">
                <a:solidFill>
                  <a:srgbClr val="C00000"/>
                </a:solidFill>
              </a:rPr>
              <a:t>PROCEDIMENTO A INZIATIVA PUBBLICA</a:t>
            </a:r>
            <a:r>
              <a:rPr lang="it-IT" sz="2400" dirty="0">
                <a:solidFill>
                  <a:srgbClr val="C00000"/>
                </a:solidFill>
              </a:rPr>
              <a:t>:  </a:t>
            </a:r>
            <a:r>
              <a:rPr lang="it-IT" sz="2400" dirty="0">
                <a:solidFill>
                  <a:srgbClr val="0070C0"/>
                </a:solidFill>
              </a:rPr>
              <a:t>l’avviso pubblico periodico</a:t>
            </a:r>
            <a:br>
              <a:rPr lang="it-IT" sz="2400" dirty="0"/>
            </a:br>
            <a:br>
              <a:rPr lang="it-IT" sz="2400" dirty="0"/>
            </a:br>
            <a:r>
              <a:rPr lang="it-IT" sz="2400" dirty="0">
                <a:solidFill>
                  <a:srgbClr val="FF0000"/>
                </a:solidFill>
              </a:rPr>
              <a:t>2. </a:t>
            </a:r>
            <a:r>
              <a:rPr lang="it-IT" sz="2400" dirty="0">
                <a:solidFill>
                  <a:srgbClr val="0070C0"/>
                </a:solidFill>
              </a:rPr>
              <a:t>Il Dirigente competente pubblica un avviso per la presentazione di proposte di collaborazione da parte di cittadini attivi. L'avviso specifica i requisiti necessari, i termini e le modalità di presentazione, i criteri di valutazione delle proposte</a:t>
            </a:r>
            <a:r>
              <a:rPr lang="it-IT" dirty="0">
                <a:solidFill>
                  <a:srgbClr val="0070C0"/>
                </a:solidFill>
              </a:rPr>
              <a:t>.</a:t>
            </a:r>
          </a:p>
          <a:p>
            <a:endParaRPr lang="it-IT" dirty="0">
              <a:solidFill>
                <a:srgbClr val="0070C0"/>
              </a:solidFill>
            </a:endParaRPr>
          </a:p>
          <a:p>
            <a:r>
              <a:rPr lang="it-IT" sz="2000" i="1" dirty="0">
                <a:solidFill>
                  <a:srgbClr val="0070C0"/>
                </a:solidFill>
              </a:rPr>
              <a:t>Tale avviso conterrà un elenco di siti presentati all’interesse dei cittadini attivi, elaborato e aggiornato periodicamente dagli uffici competenti, in base agli indirizzi pro tempore espressi dalla Giunta Comunale in materia di valorizzazione sia economica che sociale.</a:t>
            </a:r>
          </a:p>
          <a:p>
            <a:endParaRPr lang="it-IT" dirty="0">
              <a:solidFill>
                <a:srgbClr val="0070C0"/>
              </a:solidFill>
            </a:endParaRPr>
          </a:p>
          <a:p>
            <a:endParaRPr lang="it-IT" dirty="0"/>
          </a:p>
        </p:txBody>
      </p:sp>
    </p:spTree>
    <p:extLst>
      <p:ext uri="{BB962C8B-B14F-4D97-AF65-F5344CB8AC3E}">
        <p14:creationId xmlns:p14="http://schemas.microsoft.com/office/powerpoint/2010/main" val="2086451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5EC2B493-DB85-474A-A6FB-D39A341C8180}"/>
              </a:ext>
            </a:extLst>
          </p:cNvPr>
          <p:cNvPicPr>
            <a:picLocks noChangeAspect="1"/>
          </p:cNvPicPr>
          <p:nvPr/>
        </p:nvPicPr>
        <p:blipFill>
          <a:blip r:embed="rId2"/>
          <a:stretch>
            <a:fillRect/>
          </a:stretch>
        </p:blipFill>
        <p:spPr>
          <a:xfrm>
            <a:off x="1058055" y="214093"/>
            <a:ext cx="1713124" cy="707197"/>
          </a:xfrm>
          <a:prstGeom prst="rect">
            <a:avLst/>
          </a:prstGeom>
        </p:spPr>
      </p:pic>
      <p:pic>
        <p:nvPicPr>
          <p:cNvPr id="5" name="Immagine 4">
            <a:extLst>
              <a:ext uri="{FF2B5EF4-FFF2-40B4-BE49-F238E27FC236}">
                <a16:creationId xmlns:a16="http://schemas.microsoft.com/office/drawing/2014/main" id="{E360B3EF-4C48-47B6-B1FE-CF499631C67D}"/>
              </a:ext>
            </a:extLst>
          </p:cNvPr>
          <p:cNvPicPr>
            <a:picLocks noChangeAspect="1"/>
          </p:cNvPicPr>
          <p:nvPr/>
        </p:nvPicPr>
        <p:blipFill>
          <a:blip r:embed="rId3"/>
          <a:stretch>
            <a:fillRect/>
          </a:stretch>
        </p:blipFill>
        <p:spPr>
          <a:xfrm>
            <a:off x="4992559" y="214093"/>
            <a:ext cx="1341236" cy="676715"/>
          </a:xfrm>
          <a:prstGeom prst="rect">
            <a:avLst/>
          </a:prstGeom>
        </p:spPr>
      </p:pic>
      <p:sp>
        <p:nvSpPr>
          <p:cNvPr id="2" name="Titolo 1">
            <a:extLst>
              <a:ext uri="{FF2B5EF4-FFF2-40B4-BE49-F238E27FC236}">
                <a16:creationId xmlns:a16="http://schemas.microsoft.com/office/drawing/2014/main" id="{B7DCC09D-7F00-4D84-8F8A-462F1B659726}"/>
              </a:ext>
            </a:extLst>
          </p:cNvPr>
          <p:cNvSpPr>
            <a:spLocks noGrp="1"/>
          </p:cNvSpPr>
          <p:nvPr>
            <p:ph type="ctrTitle"/>
          </p:nvPr>
        </p:nvSpPr>
        <p:spPr>
          <a:xfrm>
            <a:off x="247610" y="1406769"/>
            <a:ext cx="11738344" cy="4473526"/>
          </a:xfrm>
          <a:noFill/>
          <a:ln>
            <a:solidFill>
              <a:schemeClr val="accent4"/>
            </a:solidFill>
          </a:ln>
        </p:spPr>
        <p:txBody>
          <a:bodyPr>
            <a:noAutofit/>
          </a:bodyPr>
          <a:lstStyle/>
          <a:p>
            <a:pPr algn="l">
              <a:lnSpc>
                <a:spcPct val="100000"/>
              </a:lnSpc>
            </a:pPr>
            <a:br>
              <a:rPr lang="it-IT" sz="2400" b="1" dirty="0">
                <a:solidFill>
                  <a:srgbClr val="0070C0"/>
                </a:solidFill>
              </a:rPr>
            </a:br>
            <a:endParaRPr lang="it-IT" sz="2400" b="1" dirty="0">
              <a:solidFill>
                <a:srgbClr val="0070C0"/>
              </a:solidFill>
            </a:endParaRPr>
          </a:p>
        </p:txBody>
      </p:sp>
      <p:pic>
        <p:nvPicPr>
          <p:cNvPr id="6" name="Immagine 5">
            <a:extLst>
              <a:ext uri="{FF2B5EF4-FFF2-40B4-BE49-F238E27FC236}">
                <a16:creationId xmlns:a16="http://schemas.microsoft.com/office/drawing/2014/main" id="{03E28354-F7B1-4AAC-A211-F0123888E9B7}"/>
              </a:ext>
            </a:extLst>
          </p:cNvPr>
          <p:cNvPicPr>
            <a:picLocks noChangeAspect="1"/>
          </p:cNvPicPr>
          <p:nvPr/>
        </p:nvPicPr>
        <p:blipFill>
          <a:blip r:embed="rId4"/>
          <a:stretch>
            <a:fillRect/>
          </a:stretch>
        </p:blipFill>
        <p:spPr>
          <a:xfrm>
            <a:off x="8170606" y="271364"/>
            <a:ext cx="2408617" cy="664522"/>
          </a:xfrm>
          <a:prstGeom prst="rect">
            <a:avLst/>
          </a:prstGeom>
        </p:spPr>
      </p:pic>
      <p:sp>
        <p:nvSpPr>
          <p:cNvPr id="3" name="Slide Number Placeholder 2">
            <a:extLst>
              <a:ext uri="{FF2B5EF4-FFF2-40B4-BE49-F238E27FC236}">
                <a16:creationId xmlns:a16="http://schemas.microsoft.com/office/drawing/2014/main" id="{6D185305-7A59-644D-A1F8-D7A4DFB4D111}"/>
              </a:ext>
            </a:extLst>
          </p:cNvPr>
          <p:cNvSpPr>
            <a:spLocks noGrp="1"/>
          </p:cNvSpPr>
          <p:nvPr>
            <p:ph type="sldNum" sz="quarter" idx="12"/>
          </p:nvPr>
        </p:nvSpPr>
        <p:spPr/>
        <p:txBody>
          <a:bodyPr/>
          <a:lstStyle/>
          <a:p>
            <a:fld id="{914BC010-8FDF-45A7-8B9A-5894046A0D1A}" type="slidenum">
              <a:rPr lang="it-IT" sz="1800" smtClean="0">
                <a:solidFill>
                  <a:srgbClr val="FF0000"/>
                </a:solidFill>
              </a:rPr>
              <a:t>6</a:t>
            </a:fld>
            <a:endParaRPr lang="it-IT" sz="1800" dirty="0">
              <a:solidFill>
                <a:srgbClr val="FF0000"/>
              </a:solidFill>
            </a:endParaRPr>
          </a:p>
        </p:txBody>
      </p:sp>
      <p:sp>
        <p:nvSpPr>
          <p:cNvPr id="8" name="CasellaDiTesto 7">
            <a:extLst>
              <a:ext uri="{FF2B5EF4-FFF2-40B4-BE49-F238E27FC236}">
                <a16:creationId xmlns:a16="http://schemas.microsoft.com/office/drawing/2014/main" id="{840672CC-011F-4F97-8C3B-B3F4CC478281}"/>
              </a:ext>
            </a:extLst>
          </p:cNvPr>
          <p:cNvSpPr txBox="1"/>
          <p:nvPr/>
        </p:nvSpPr>
        <p:spPr>
          <a:xfrm>
            <a:off x="903311" y="1620659"/>
            <a:ext cx="10002129" cy="4370427"/>
          </a:xfrm>
          <a:prstGeom prst="rect">
            <a:avLst/>
          </a:prstGeom>
          <a:noFill/>
        </p:spPr>
        <p:txBody>
          <a:bodyPr wrap="square">
            <a:spAutoFit/>
          </a:bodyPr>
          <a:lstStyle/>
          <a:p>
            <a:r>
              <a:rPr lang="it-IT" sz="2000" b="1" dirty="0">
                <a:solidFill>
                  <a:srgbClr val="C00000"/>
                </a:solidFill>
              </a:rPr>
              <a:t>PROCEDIMENTO A INZIATIVA PUBBLICA</a:t>
            </a:r>
            <a:r>
              <a:rPr lang="it-IT" sz="2000" dirty="0">
                <a:solidFill>
                  <a:srgbClr val="C00000"/>
                </a:solidFill>
              </a:rPr>
              <a:t>: </a:t>
            </a:r>
            <a:r>
              <a:rPr lang="it-IT" sz="2000" dirty="0">
                <a:solidFill>
                  <a:srgbClr val="0070C0"/>
                </a:solidFill>
              </a:rPr>
              <a:t>la valutazione</a:t>
            </a:r>
          </a:p>
          <a:p>
            <a:br>
              <a:rPr lang="it-IT" sz="2000" dirty="0"/>
            </a:br>
            <a:r>
              <a:rPr lang="it-IT" sz="2000" dirty="0">
                <a:solidFill>
                  <a:srgbClr val="FF0000"/>
                </a:solidFill>
              </a:rPr>
              <a:t>3. </a:t>
            </a:r>
            <a:r>
              <a:rPr lang="it-IT" sz="2000" dirty="0">
                <a:solidFill>
                  <a:srgbClr val="0070C0"/>
                </a:solidFill>
              </a:rPr>
              <a:t>La valutazione delle proposte pervenute, sulla base dei criteri definiti nell'avviso, viene effettuata dai Dirigenti Competenti che, ove possibile, possono avviare un confronto tra i diversi proponenti finalizzato alla </a:t>
            </a:r>
            <a:r>
              <a:rPr lang="it-IT" sz="2000" u="sng" dirty="0">
                <a:solidFill>
                  <a:srgbClr val="0070C0"/>
                </a:solidFill>
                <a:effectLst>
                  <a:outerShdw blurRad="38100" dist="38100" dir="2700000" algn="tl">
                    <a:srgbClr val="000000">
                      <a:alpha val="43137"/>
                    </a:srgbClr>
                  </a:outerShdw>
                </a:effectLst>
              </a:rPr>
              <a:t>formulazione di una proposta condivisa</a:t>
            </a:r>
            <a:r>
              <a:rPr lang="it-IT" sz="2000" dirty="0">
                <a:solidFill>
                  <a:srgbClr val="0070C0"/>
                </a:solidFill>
              </a:rPr>
              <a:t>. L'eventuale graduatoria finale viene approvata con provvedimento del Dirigente competente.</a:t>
            </a:r>
          </a:p>
          <a:p>
            <a:endParaRPr lang="it-IT" sz="2000" dirty="0">
              <a:solidFill>
                <a:srgbClr val="FF0000"/>
              </a:solidFill>
            </a:endParaRPr>
          </a:p>
          <a:p>
            <a:r>
              <a:rPr lang="it-IT" sz="2000" dirty="0">
                <a:solidFill>
                  <a:srgbClr val="0070C0"/>
                </a:solidFill>
              </a:rPr>
              <a:t>In questa fase l’attenzione è rivolta al corretto esercizio della discrezionalità amministrativa e la motivazione della scelta operata dalla Pubblica Amministrazione è decisiva al fine della valutazione della legittimità dell’operato della stessa. Interessante il riferimento a un confronto </a:t>
            </a:r>
            <a:r>
              <a:rPr lang="it-IT" sz="2000" i="1" u="sng" dirty="0">
                <a:solidFill>
                  <a:srgbClr val="0070C0"/>
                </a:solidFill>
                <a:effectLst>
                  <a:outerShdw blurRad="38100" dist="38100" dir="2700000" algn="tl">
                    <a:srgbClr val="000000">
                      <a:alpha val="43137"/>
                    </a:srgbClr>
                  </a:outerShdw>
                </a:effectLst>
              </a:rPr>
              <a:t>tra i diversi proponenti finalizzato alla formulazione di una proposta condivisa </a:t>
            </a:r>
            <a:r>
              <a:rPr lang="it-IT" sz="2000" dirty="0">
                <a:solidFill>
                  <a:srgbClr val="0070C0"/>
                </a:solidFill>
              </a:rPr>
              <a:t>che assimila questa procedura a quella della coprogrammazione e coprogettazione (art. 55-56 Codice Terzo Settore)</a:t>
            </a:r>
            <a:endParaRPr lang="it-IT" sz="2000" i="1" u="sng" dirty="0">
              <a:solidFill>
                <a:srgbClr val="0070C0"/>
              </a:solidFill>
              <a:effectLst>
                <a:outerShdw blurRad="38100" dist="38100" dir="2700000" algn="tl">
                  <a:srgbClr val="000000">
                    <a:alpha val="43137"/>
                  </a:srgbClr>
                </a:outerShdw>
              </a:effectLst>
            </a:endParaRPr>
          </a:p>
          <a:p>
            <a:endParaRPr lang="it-IT" dirty="0">
              <a:solidFill>
                <a:srgbClr val="0070C0"/>
              </a:solidFill>
            </a:endParaRPr>
          </a:p>
        </p:txBody>
      </p:sp>
    </p:spTree>
    <p:extLst>
      <p:ext uri="{BB962C8B-B14F-4D97-AF65-F5344CB8AC3E}">
        <p14:creationId xmlns:p14="http://schemas.microsoft.com/office/powerpoint/2010/main" val="1544647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5EC2B493-DB85-474A-A6FB-D39A341C8180}"/>
              </a:ext>
            </a:extLst>
          </p:cNvPr>
          <p:cNvPicPr>
            <a:picLocks noChangeAspect="1"/>
          </p:cNvPicPr>
          <p:nvPr/>
        </p:nvPicPr>
        <p:blipFill>
          <a:blip r:embed="rId2"/>
          <a:stretch>
            <a:fillRect/>
          </a:stretch>
        </p:blipFill>
        <p:spPr>
          <a:xfrm>
            <a:off x="1058055" y="214093"/>
            <a:ext cx="1713124" cy="707197"/>
          </a:xfrm>
          <a:prstGeom prst="rect">
            <a:avLst/>
          </a:prstGeom>
        </p:spPr>
      </p:pic>
      <p:pic>
        <p:nvPicPr>
          <p:cNvPr id="5" name="Immagine 4">
            <a:extLst>
              <a:ext uri="{FF2B5EF4-FFF2-40B4-BE49-F238E27FC236}">
                <a16:creationId xmlns:a16="http://schemas.microsoft.com/office/drawing/2014/main" id="{E360B3EF-4C48-47B6-B1FE-CF499631C67D}"/>
              </a:ext>
            </a:extLst>
          </p:cNvPr>
          <p:cNvPicPr>
            <a:picLocks noChangeAspect="1"/>
          </p:cNvPicPr>
          <p:nvPr/>
        </p:nvPicPr>
        <p:blipFill>
          <a:blip r:embed="rId3"/>
          <a:stretch>
            <a:fillRect/>
          </a:stretch>
        </p:blipFill>
        <p:spPr>
          <a:xfrm>
            <a:off x="4992559" y="214093"/>
            <a:ext cx="1341236" cy="676715"/>
          </a:xfrm>
          <a:prstGeom prst="rect">
            <a:avLst/>
          </a:prstGeom>
        </p:spPr>
      </p:pic>
      <p:sp>
        <p:nvSpPr>
          <p:cNvPr id="2" name="Titolo 1">
            <a:extLst>
              <a:ext uri="{FF2B5EF4-FFF2-40B4-BE49-F238E27FC236}">
                <a16:creationId xmlns:a16="http://schemas.microsoft.com/office/drawing/2014/main" id="{B7DCC09D-7F00-4D84-8F8A-462F1B659726}"/>
              </a:ext>
            </a:extLst>
          </p:cNvPr>
          <p:cNvSpPr>
            <a:spLocks noGrp="1"/>
          </p:cNvSpPr>
          <p:nvPr>
            <p:ph type="ctrTitle"/>
          </p:nvPr>
        </p:nvSpPr>
        <p:spPr>
          <a:xfrm>
            <a:off x="226828" y="1499191"/>
            <a:ext cx="11738344" cy="4099700"/>
          </a:xfrm>
          <a:noFill/>
          <a:ln>
            <a:solidFill>
              <a:schemeClr val="accent4"/>
            </a:solidFill>
          </a:ln>
        </p:spPr>
        <p:txBody>
          <a:bodyPr>
            <a:noAutofit/>
          </a:bodyPr>
          <a:lstStyle/>
          <a:p>
            <a:pPr algn="l"/>
            <a:br>
              <a:rPr lang="it-IT" sz="2400" b="1" dirty="0">
                <a:solidFill>
                  <a:srgbClr val="0070C0"/>
                </a:solidFill>
              </a:rPr>
            </a:br>
            <a:br>
              <a:rPr lang="it-IT" sz="2400" b="1" dirty="0">
                <a:solidFill>
                  <a:srgbClr val="0070C0"/>
                </a:solidFill>
              </a:rPr>
            </a:br>
            <a:endParaRPr lang="it-IT" sz="2400" b="1" dirty="0">
              <a:solidFill>
                <a:srgbClr val="0070C0"/>
              </a:solidFill>
            </a:endParaRPr>
          </a:p>
        </p:txBody>
      </p:sp>
      <p:pic>
        <p:nvPicPr>
          <p:cNvPr id="6" name="Immagine 5">
            <a:extLst>
              <a:ext uri="{FF2B5EF4-FFF2-40B4-BE49-F238E27FC236}">
                <a16:creationId xmlns:a16="http://schemas.microsoft.com/office/drawing/2014/main" id="{03E28354-F7B1-4AAC-A211-F0123888E9B7}"/>
              </a:ext>
            </a:extLst>
          </p:cNvPr>
          <p:cNvPicPr>
            <a:picLocks noChangeAspect="1"/>
          </p:cNvPicPr>
          <p:nvPr/>
        </p:nvPicPr>
        <p:blipFill>
          <a:blip r:embed="rId4"/>
          <a:stretch>
            <a:fillRect/>
          </a:stretch>
        </p:blipFill>
        <p:spPr>
          <a:xfrm>
            <a:off x="8170606" y="271364"/>
            <a:ext cx="2408617" cy="664522"/>
          </a:xfrm>
          <a:prstGeom prst="rect">
            <a:avLst/>
          </a:prstGeom>
        </p:spPr>
      </p:pic>
      <p:sp>
        <p:nvSpPr>
          <p:cNvPr id="3" name="Slide Number Placeholder 2">
            <a:extLst>
              <a:ext uri="{FF2B5EF4-FFF2-40B4-BE49-F238E27FC236}">
                <a16:creationId xmlns:a16="http://schemas.microsoft.com/office/drawing/2014/main" id="{6D185305-7A59-644D-A1F8-D7A4DFB4D111}"/>
              </a:ext>
            </a:extLst>
          </p:cNvPr>
          <p:cNvSpPr>
            <a:spLocks noGrp="1"/>
          </p:cNvSpPr>
          <p:nvPr>
            <p:ph type="sldNum" sz="quarter" idx="12"/>
          </p:nvPr>
        </p:nvSpPr>
        <p:spPr/>
        <p:txBody>
          <a:bodyPr/>
          <a:lstStyle/>
          <a:p>
            <a:fld id="{914BC010-8FDF-45A7-8B9A-5894046A0D1A}" type="slidenum">
              <a:rPr lang="it-IT" sz="1800" smtClean="0">
                <a:solidFill>
                  <a:srgbClr val="FF0000"/>
                </a:solidFill>
              </a:rPr>
              <a:t>7</a:t>
            </a:fld>
            <a:endParaRPr lang="it-IT" sz="1800" dirty="0">
              <a:solidFill>
                <a:srgbClr val="FF0000"/>
              </a:solidFill>
            </a:endParaRPr>
          </a:p>
        </p:txBody>
      </p:sp>
      <p:sp>
        <p:nvSpPr>
          <p:cNvPr id="8" name="CasellaDiTesto 7">
            <a:extLst>
              <a:ext uri="{FF2B5EF4-FFF2-40B4-BE49-F238E27FC236}">
                <a16:creationId xmlns:a16="http://schemas.microsoft.com/office/drawing/2014/main" id="{364214D6-EE67-46F0-85C5-4EBD4C3CCE13}"/>
              </a:ext>
            </a:extLst>
          </p:cNvPr>
          <p:cNvSpPr txBox="1"/>
          <p:nvPr/>
        </p:nvSpPr>
        <p:spPr>
          <a:xfrm>
            <a:off x="787790" y="1822637"/>
            <a:ext cx="10803987" cy="3785652"/>
          </a:xfrm>
          <a:prstGeom prst="rect">
            <a:avLst/>
          </a:prstGeom>
          <a:noFill/>
        </p:spPr>
        <p:txBody>
          <a:bodyPr wrap="square">
            <a:spAutoFit/>
          </a:bodyPr>
          <a:lstStyle/>
          <a:p>
            <a:r>
              <a:rPr lang="it-IT" sz="2400" b="1" dirty="0">
                <a:solidFill>
                  <a:srgbClr val="C00000"/>
                </a:solidFill>
              </a:rPr>
              <a:t>PROCEDIMENTO A INZIATIVA PUBBLICA</a:t>
            </a:r>
            <a:r>
              <a:rPr lang="it-IT" sz="2400" dirty="0">
                <a:solidFill>
                  <a:srgbClr val="C00000"/>
                </a:solidFill>
              </a:rPr>
              <a:t>: </a:t>
            </a:r>
            <a:r>
              <a:rPr lang="it-IT" sz="2400" dirty="0">
                <a:solidFill>
                  <a:srgbClr val="0070C0"/>
                </a:solidFill>
              </a:rPr>
              <a:t>la progettazione</a:t>
            </a:r>
          </a:p>
          <a:p>
            <a:br>
              <a:rPr lang="it-IT" sz="2400" dirty="0"/>
            </a:br>
            <a:r>
              <a:rPr lang="it-IT" sz="2400" dirty="0">
                <a:solidFill>
                  <a:srgbClr val="FF0000"/>
                </a:solidFill>
              </a:rPr>
              <a:t>4. </a:t>
            </a:r>
            <a:r>
              <a:rPr lang="it-IT" sz="2400" dirty="0">
                <a:solidFill>
                  <a:srgbClr val="0070C0"/>
                </a:solidFill>
              </a:rPr>
              <a:t>La successiva attività di progettazione del programma di cura, gestione condivisa o rigenerazione è realizzata dai cittadini attivi in collaborazione con l'Ufficio competente e il Gruppo di lavoro.</a:t>
            </a:r>
          </a:p>
          <a:p>
            <a:endParaRPr lang="it-IT" sz="2400" dirty="0">
              <a:solidFill>
                <a:srgbClr val="FF0000"/>
              </a:solidFill>
            </a:endParaRPr>
          </a:p>
          <a:p>
            <a:r>
              <a:rPr lang="it-IT" sz="2400" i="1" dirty="0">
                <a:solidFill>
                  <a:srgbClr val="0070C0"/>
                </a:solidFill>
              </a:rPr>
              <a:t>E’ una fase diversa da quella di proposta condivisa di cui alla precedente fase 3 che riguarda la </a:t>
            </a:r>
            <a:r>
              <a:rPr lang="it-IT" sz="2400" i="1" u="sng" dirty="0">
                <a:solidFill>
                  <a:srgbClr val="0070C0"/>
                </a:solidFill>
                <a:effectLst>
                  <a:outerShdw blurRad="38100" dist="38100" dir="2700000" algn="tl">
                    <a:srgbClr val="000000">
                      <a:alpha val="43137"/>
                    </a:srgbClr>
                  </a:outerShdw>
                </a:effectLst>
              </a:rPr>
              <a:t>piattaforma</a:t>
            </a:r>
            <a:r>
              <a:rPr lang="it-IT" sz="2400" i="1" dirty="0">
                <a:solidFill>
                  <a:srgbClr val="0070C0"/>
                </a:solidFill>
              </a:rPr>
              <a:t> dell’intervento. Qui siamo in presenza di una selezione già effettuata, sulla base della quale viene avviato un confronto per stabilire </a:t>
            </a:r>
            <a:r>
              <a:rPr lang="it-IT" sz="2400" i="1" u="sng" dirty="0">
                <a:solidFill>
                  <a:srgbClr val="0070C0"/>
                </a:solidFill>
                <a:effectLst>
                  <a:outerShdw blurRad="38100" dist="38100" dir="2700000" algn="tl">
                    <a:srgbClr val="000000">
                      <a:alpha val="43137"/>
                    </a:srgbClr>
                  </a:outerShdw>
                </a:effectLst>
              </a:rPr>
              <a:t>l’intensità dell’intervento e i dettagli operativi</a:t>
            </a:r>
            <a:r>
              <a:rPr lang="it-IT" sz="2400" i="1" dirty="0">
                <a:solidFill>
                  <a:srgbClr val="0070C0"/>
                </a:solidFill>
              </a:rPr>
              <a:t>, il c.d. programma di cura del bene comune.</a:t>
            </a:r>
          </a:p>
        </p:txBody>
      </p:sp>
    </p:spTree>
    <p:extLst>
      <p:ext uri="{BB962C8B-B14F-4D97-AF65-F5344CB8AC3E}">
        <p14:creationId xmlns:p14="http://schemas.microsoft.com/office/powerpoint/2010/main" val="157073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5EC2B493-DB85-474A-A6FB-D39A341C8180}"/>
              </a:ext>
            </a:extLst>
          </p:cNvPr>
          <p:cNvPicPr>
            <a:picLocks noChangeAspect="1"/>
          </p:cNvPicPr>
          <p:nvPr/>
        </p:nvPicPr>
        <p:blipFill>
          <a:blip r:embed="rId2"/>
          <a:stretch>
            <a:fillRect/>
          </a:stretch>
        </p:blipFill>
        <p:spPr>
          <a:xfrm>
            <a:off x="1058055" y="214093"/>
            <a:ext cx="1713124" cy="707197"/>
          </a:xfrm>
          <a:prstGeom prst="rect">
            <a:avLst/>
          </a:prstGeom>
        </p:spPr>
      </p:pic>
      <p:pic>
        <p:nvPicPr>
          <p:cNvPr id="5" name="Immagine 4">
            <a:extLst>
              <a:ext uri="{FF2B5EF4-FFF2-40B4-BE49-F238E27FC236}">
                <a16:creationId xmlns:a16="http://schemas.microsoft.com/office/drawing/2014/main" id="{E360B3EF-4C48-47B6-B1FE-CF499631C67D}"/>
              </a:ext>
            </a:extLst>
          </p:cNvPr>
          <p:cNvPicPr>
            <a:picLocks noChangeAspect="1"/>
          </p:cNvPicPr>
          <p:nvPr/>
        </p:nvPicPr>
        <p:blipFill>
          <a:blip r:embed="rId3"/>
          <a:stretch>
            <a:fillRect/>
          </a:stretch>
        </p:blipFill>
        <p:spPr>
          <a:xfrm>
            <a:off x="4992559" y="214093"/>
            <a:ext cx="1341236" cy="676715"/>
          </a:xfrm>
          <a:prstGeom prst="rect">
            <a:avLst/>
          </a:prstGeom>
        </p:spPr>
      </p:pic>
      <p:sp>
        <p:nvSpPr>
          <p:cNvPr id="2" name="Titolo 1">
            <a:extLst>
              <a:ext uri="{FF2B5EF4-FFF2-40B4-BE49-F238E27FC236}">
                <a16:creationId xmlns:a16="http://schemas.microsoft.com/office/drawing/2014/main" id="{B7DCC09D-7F00-4D84-8F8A-462F1B659726}"/>
              </a:ext>
            </a:extLst>
          </p:cNvPr>
          <p:cNvSpPr>
            <a:spLocks noGrp="1"/>
          </p:cNvSpPr>
          <p:nvPr>
            <p:ph type="ctrTitle"/>
          </p:nvPr>
        </p:nvSpPr>
        <p:spPr>
          <a:xfrm>
            <a:off x="464234" y="1517073"/>
            <a:ext cx="11346978" cy="4954065"/>
          </a:xfrm>
          <a:noFill/>
          <a:ln>
            <a:solidFill>
              <a:schemeClr val="accent4"/>
            </a:solidFill>
          </a:ln>
        </p:spPr>
        <p:txBody>
          <a:bodyPr>
            <a:noAutofit/>
          </a:bodyPr>
          <a:lstStyle/>
          <a:p>
            <a:pPr algn="l"/>
            <a:r>
              <a:rPr lang="it-IT" sz="2400" b="1" dirty="0">
                <a:solidFill>
                  <a:srgbClr val="0070C0"/>
                </a:solidFill>
              </a:rPr>
              <a:t>.</a:t>
            </a:r>
          </a:p>
        </p:txBody>
      </p:sp>
      <p:pic>
        <p:nvPicPr>
          <p:cNvPr id="6" name="Immagine 5">
            <a:extLst>
              <a:ext uri="{FF2B5EF4-FFF2-40B4-BE49-F238E27FC236}">
                <a16:creationId xmlns:a16="http://schemas.microsoft.com/office/drawing/2014/main" id="{03E28354-F7B1-4AAC-A211-F0123888E9B7}"/>
              </a:ext>
            </a:extLst>
          </p:cNvPr>
          <p:cNvPicPr>
            <a:picLocks noChangeAspect="1"/>
          </p:cNvPicPr>
          <p:nvPr/>
        </p:nvPicPr>
        <p:blipFill>
          <a:blip r:embed="rId4"/>
          <a:stretch>
            <a:fillRect/>
          </a:stretch>
        </p:blipFill>
        <p:spPr>
          <a:xfrm>
            <a:off x="8170606" y="271364"/>
            <a:ext cx="2408617" cy="664522"/>
          </a:xfrm>
          <a:prstGeom prst="rect">
            <a:avLst/>
          </a:prstGeom>
        </p:spPr>
      </p:pic>
      <p:sp>
        <p:nvSpPr>
          <p:cNvPr id="3" name="Slide Number Placeholder 2">
            <a:extLst>
              <a:ext uri="{FF2B5EF4-FFF2-40B4-BE49-F238E27FC236}">
                <a16:creationId xmlns:a16="http://schemas.microsoft.com/office/drawing/2014/main" id="{6D185305-7A59-644D-A1F8-D7A4DFB4D111}"/>
              </a:ext>
            </a:extLst>
          </p:cNvPr>
          <p:cNvSpPr>
            <a:spLocks noGrp="1"/>
          </p:cNvSpPr>
          <p:nvPr>
            <p:ph type="sldNum" sz="quarter" idx="12"/>
          </p:nvPr>
        </p:nvSpPr>
        <p:spPr/>
        <p:txBody>
          <a:bodyPr/>
          <a:lstStyle/>
          <a:p>
            <a:fld id="{914BC010-8FDF-45A7-8B9A-5894046A0D1A}" type="slidenum">
              <a:rPr lang="it-IT" sz="1800" smtClean="0">
                <a:solidFill>
                  <a:srgbClr val="FF0000"/>
                </a:solidFill>
              </a:rPr>
              <a:t>8</a:t>
            </a:fld>
            <a:endParaRPr lang="it-IT" sz="1800" dirty="0">
              <a:solidFill>
                <a:srgbClr val="FF0000"/>
              </a:solidFill>
            </a:endParaRPr>
          </a:p>
        </p:txBody>
      </p:sp>
      <p:sp>
        <p:nvSpPr>
          <p:cNvPr id="8" name="CasellaDiTesto 7">
            <a:extLst>
              <a:ext uri="{FF2B5EF4-FFF2-40B4-BE49-F238E27FC236}">
                <a16:creationId xmlns:a16="http://schemas.microsoft.com/office/drawing/2014/main" id="{17DC17E3-093C-4622-AAF9-C38BDC000A76}"/>
              </a:ext>
            </a:extLst>
          </p:cNvPr>
          <p:cNvSpPr txBox="1"/>
          <p:nvPr/>
        </p:nvSpPr>
        <p:spPr>
          <a:xfrm>
            <a:off x="1550779" y="2603271"/>
            <a:ext cx="9566031" cy="2677656"/>
          </a:xfrm>
          <a:prstGeom prst="rect">
            <a:avLst/>
          </a:prstGeom>
          <a:noFill/>
        </p:spPr>
        <p:txBody>
          <a:bodyPr wrap="square">
            <a:spAutoFit/>
          </a:bodyPr>
          <a:lstStyle/>
          <a:p>
            <a:r>
              <a:rPr lang="it-IT" sz="2400" b="1" dirty="0">
                <a:solidFill>
                  <a:srgbClr val="FF0000"/>
                </a:solidFill>
              </a:rPr>
              <a:t>PROCEDIMENTO A INZIATIVA PUBBLICA: </a:t>
            </a:r>
            <a:r>
              <a:rPr lang="it-IT" sz="2400" dirty="0">
                <a:solidFill>
                  <a:srgbClr val="0070C0"/>
                </a:solidFill>
              </a:rPr>
              <a:t>la stipula</a:t>
            </a:r>
          </a:p>
          <a:p>
            <a:endParaRPr lang="it-IT" sz="2400" dirty="0">
              <a:solidFill>
                <a:srgbClr val="0070C0"/>
              </a:solidFill>
            </a:endParaRPr>
          </a:p>
          <a:p>
            <a:br>
              <a:rPr lang="it-IT" sz="2400" dirty="0"/>
            </a:br>
            <a:r>
              <a:rPr lang="it-IT" sz="2400" dirty="0">
                <a:solidFill>
                  <a:srgbClr val="FF0000"/>
                </a:solidFill>
              </a:rPr>
              <a:t>5. </a:t>
            </a:r>
            <a:r>
              <a:rPr lang="it-IT" sz="2400" dirty="0">
                <a:solidFill>
                  <a:srgbClr val="0070C0"/>
                </a:solidFill>
              </a:rPr>
              <a:t>Il patto di collaborazione viene stipulato dal Dirigente competente. </a:t>
            </a:r>
          </a:p>
          <a:p>
            <a:endParaRPr lang="it-IT" sz="2400" dirty="0">
              <a:solidFill>
                <a:srgbClr val="0070C0"/>
              </a:solidFill>
            </a:endParaRPr>
          </a:p>
          <a:p>
            <a:r>
              <a:rPr lang="it-IT" sz="2400" i="1" dirty="0">
                <a:solidFill>
                  <a:srgbClr val="0070C0"/>
                </a:solidFill>
              </a:rPr>
              <a:t>Soffermiamoci ora sul contenuto normativo e sull’oggetto del patto di collaborazione</a:t>
            </a:r>
          </a:p>
        </p:txBody>
      </p:sp>
    </p:spTree>
    <p:extLst>
      <p:ext uri="{BB962C8B-B14F-4D97-AF65-F5344CB8AC3E}">
        <p14:creationId xmlns:p14="http://schemas.microsoft.com/office/powerpoint/2010/main" val="2278805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5EC2B493-DB85-474A-A6FB-D39A341C8180}"/>
              </a:ext>
            </a:extLst>
          </p:cNvPr>
          <p:cNvPicPr>
            <a:picLocks noChangeAspect="1"/>
          </p:cNvPicPr>
          <p:nvPr/>
        </p:nvPicPr>
        <p:blipFill>
          <a:blip r:embed="rId2"/>
          <a:stretch>
            <a:fillRect/>
          </a:stretch>
        </p:blipFill>
        <p:spPr>
          <a:xfrm>
            <a:off x="1058055" y="214093"/>
            <a:ext cx="1713124" cy="707197"/>
          </a:xfrm>
          <a:prstGeom prst="rect">
            <a:avLst/>
          </a:prstGeom>
        </p:spPr>
      </p:pic>
      <p:pic>
        <p:nvPicPr>
          <p:cNvPr id="5" name="Immagine 4">
            <a:extLst>
              <a:ext uri="{FF2B5EF4-FFF2-40B4-BE49-F238E27FC236}">
                <a16:creationId xmlns:a16="http://schemas.microsoft.com/office/drawing/2014/main" id="{E360B3EF-4C48-47B6-B1FE-CF499631C67D}"/>
              </a:ext>
            </a:extLst>
          </p:cNvPr>
          <p:cNvPicPr>
            <a:picLocks noChangeAspect="1"/>
          </p:cNvPicPr>
          <p:nvPr/>
        </p:nvPicPr>
        <p:blipFill>
          <a:blip r:embed="rId3"/>
          <a:stretch>
            <a:fillRect/>
          </a:stretch>
        </p:blipFill>
        <p:spPr>
          <a:xfrm>
            <a:off x="4992559" y="214093"/>
            <a:ext cx="1341236" cy="676715"/>
          </a:xfrm>
          <a:prstGeom prst="rect">
            <a:avLst/>
          </a:prstGeom>
        </p:spPr>
      </p:pic>
      <p:sp>
        <p:nvSpPr>
          <p:cNvPr id="2" name="Titolo 1">
            <a:extLst>
              <a:ext uri="{FF2B5EF4-FFF2-40B4-BE49-F238E27FC236}">
                <a16:creationId xmlns:a16="http://schemas.microsoft.com/office/drawing/2014/main" id="{B7DCC09D-7F00-4D84-8F8A-462F1B659726}"/>
              </a:ext>
            </a:extLst>
          </p:cNvPr>
          <p:cNvSpPr>
            <a:spLocks noGrp="1"/>
          </p:cNvSpPr>
          <p:nvPr>
            <p:ph type="ctrTitle"/>
          </p:nvPr>
        </p:nvSpPr>
        <p:spPr>
          <a:xfrm>
            <a:off x="453656" y="1322676"/>
            <a:ext cx="11194393" cy="5216236"/>
          </a:xfrm>
          <a:noFill/>
          <a:ln>
            <a:solidFill>
              <a:schemeClr val="accent4"/>
            </a:solidFill>
          </a:ln>
        </p:spPr>
        <p:txBody>
          <a:bodyPr>
            <a:noAutofit/>
          </a:bodyPr>
          <a:lstStyle/>
          <a:p>
            <a:pPr algn="l"/>
            <a:br>
              <a:rPr lang="en-GB" sz="2400" dirty="0"/>
            </a:br>
            <a:br>
              <a:rPr lang="en-GB" sz="2400" dirty="0"/>
            </a:br>
            <a:br>
              <a:rPr lang="en-GB" sz="2400" dirty="0"/>
            </a:br>
            <a:r>
              <a:rPr lang="en-GB" sz="2400" dirty="0"/>
              <a:t> </a:t>
            </a:r>
            <a:endParaRPr lang="it-IT" sz="2400" b="1" dirty="0">
              <a:solidFill>
                <a:srgbClr val="0070C0"/>
              </a:solidFill>
            </a:endParaRPr>
          </a:p>
        </p:txBody>
      </p:sp>
      <p:pic>
        <p:nvPicPr>
          <p:cNvPr id="6" name="Immagine 5">
            <a:extLst>
              <a:ext uri="{FF2B5EF4-FFF2-40B4-BE49-F238E27FC236}">
                <a16:creationId xmlns:a16="http://schemas.microsoft.com/office/drawing/2014/main" id="{03E28354-F7B1-4AAC-A211-F0123888E9B7}"/>
              </a:ext>
            </a:extLst>
          </p:cNvPr>
          <p:cNvPicPr>
            <a:picLocks noChangeAspect="1"/>
          </p:cNvPicPr>
          <p:nvPr/>
        </p:nvPicPr>
        <p:blipFill>
          <a:blip r:embed="rId4"/>
          <a:stretch>
            <a:fillRect/>
          </a:stretch>
        </p:blipFill>
        <p:spPr>
          <a:xfrm>
            <a:off x="8170606" y="271364"/>
            <a:ext cx="2408617" cy="664522"/>
          </a:xfrm>
          <a:prstGeom prst="rect">
            <a:avLst/>
          </a:prstGeom>
        </p:spPr>
      </p:pic>
      <p:sp>
        <p:nvSpPr>
          <p:cNvPr id="3" name="Slide Number Placeholder 2">
            <a:extLst>
              <a:ext uri="{FF2B5EF4-FFF2-40B4-BE49-F238E27FC236}">
                <a16:creationId xmlns:a16="http://schemas.microsoft.com/office/drawing/2014/main" id="{6D185305-7A59-644D-A1F8-D7A4DFB4D111}"/>
              </a:ext>
            </a:extLst>
          </p:cNvPr>
          <p:cNvSpPr>
            <a:spLocks noGrp="1"/>
          </p:cNvSpPr>
          <p:nvPr>
            <p:ph type="sldNum" sz="quarter" idx="12"/>
          </p:nvPr>
        </p:nvSpPr>
        <p:spPr/>
        <p:txBody>
          <a:bodyPr/>
          <a:lstStyle/>
          <a:p>
            <a:fld id="{914BC010-8FDF-45A7-8B9A-5894046A0D1A}" type="slidenum">
              <a:rPr lang="it-IT" sz="1800" smtClean="0">
                <a:solidFill>
                  <a:srgbClr val="FF0000"/>
                </a:solidFill>
              </a:rPr>
              <a:t>9</a:t>
            </a:fld>
            <a:endParaRPr lang="it-IT" sz="1800" dirty="0">
              <a:solidFill>
                <a:srgbClr val="FF0000"/>
              </a:solidFill>
            </a:endParaRPr>
          </a:p>
        </p:txBody>
      </p:sp>
      <p:sp>
        <p:nvSpPr>
          <p:cNvPr id="9" name="CasellaDiTesto 8">
            <a:extLst>
              <a:ext uri="{FF2B5EF4-FFF2-40B4-BE49-F238E27FC236}">
                <a16:creationId xmlns:a16="http://schemas.microsoft.com/office/drawing/2014/main" id="{23EC95FE-0F56-4D01-82E3-1F6305C06FAB}"/>
              </a:ext>
            </a:extLst>
          </p:cNvPr>
          <p:cNvSpPr txBox="1"/>
          <p:nvPr/>
        </p:nvSpPr>
        <p:spPr>
          <a:xfrm>
            <a:off x="1419981" y="1822818"/>
            <a:ext cx="9352037" cy="4154984"/>
          </a:xfrm>
          <a:prstGeom prst="rect">
            <a:avLst/>
          </a:prstGeom>
          <a:noFill/>
        </p:spPr>
        <p:txBody>
          <a:bodyPr wrap="square">
            <a:spAutoFit/>
          </a:bodyPr>
          <a:lstStyle/>
          <a:p>
            <a:r>
              <a:rPr lang="it-IT" sz="2400" dirty="0">
                <a:solidFill>
                  <a:srgbClr val="FF0000"/>
                </a:solidFill>
              </a:rPr>
              <a:t>IL PATTO DI COLLABORAZIONE: </a:t>
            </a:r>
            <a:r>
              <a:rPr lang="it-IT" sz="2400" dirty="0">
                <a:solidFill>
                  <a:srgbClr val="0070C0"/>
                </a:solidFill>
              </a:rPr>
              <a:t>il contenuto normativo</a:t>
            </a:r>
          </a:p>
          <a:p>
            <a:endParaRPr lang="it-IT" sz="2400" dirty="0">
              <a:solidFill>
                <a:srgbClr val="0070C0"/>
              </a:solidFill>
            </a:endParaRPr>
          </a:p>
          <a:p>
            <a:r>
              <a:rPr lang="it-IT" sz="2400" u="sng" dirty="0">
                <a:solidFill>
                  <a:srgbClr val="0070C0"/>
                </a:solidFill>
                <a:effectLst>
                  <a:outerShdw blurRad="38100" dist="38100" dir="2700000" algn="tl">
                    <a:srgbClr val="000000">
                      <a:alpha val="43137"/>
                    </a:srgbClr>
                  </a:outerShdw>
                </a:effectLst>
              </a:rPr>
              <a:t>L’accordo di collaborazione non ha natura patrimoniale</a:t>
            </a:r>
            <a:r>
              <a:rPr lang="it-IT" sz="2400" dirty="0">
                <a:solidFill>
                  <a:srgbClr val="0070C0"/>
                </a:solidFill>
              </a:rPr>
              <a:t>, quindi non ricade nel </a:t>
            </a:r>
            <a:r>
              <a:rPr lang="it-IT" sz="2400" i="1" dirty="0" err="1">
                <a:solidFill>
                  <a:srgbClr val="0070C0"/>
                </a:solidFill>
              </a:rPr>
              <a:t>genus</a:t>
            </a:r>
            <a:r>
              <a:rPr lang="it-IT" sz="2400" dirty="0">
                <a:solidFill>
                  <a:srgbClr val="0070C0"/>
                </a:solidFill>
              </a:rPr>
              <a:t> dei contratti ex art. 1321 c.c., non ha natura sinallagmatica (resta escluso, in senso lato, il rapporto obbligatorio) e non può avere fini di lucro.</a:t>
            </a:r>
          </a:p>
          <a:p>
            <a:endParaRPr lang="it-IT" sz="2400" dirty="0">
              <a:solidFill>
                <a:srgbClr val="0070C0"/>
              </a:solidFill>
            </a:endParaRPr>
          </a:p>
          <a:p>
            <a:r>
              <a:rPr lang="it-IT" sz="2400" dirty="0">
                <a:solidFill>
                  <a:srgbClr val="0070C0"/>
                </a:solidFill>
              </a:rPr>
              <a:t>Nel caso di un bene immobile di proprietà comunale, il suo utilizzo continuativo ed esclusivo da parte dei soggetti promotori della collaborazione sarà regolato, oltre che dal patto, anche da apposito </a:t>
            </a:r>
            <a:r>
              <a:rPr lang="it-IT" sz="2400" u="sng" dirty="0">
                <a:solidFill>
                  <a:srgbClr val="0070C0"/>
                </a:solidFill>
                <a:effectLst>
                  <a:outerShdw blurRad="38100" dist="38100" dir="2700000" algn="tl">
                    <a:srgbClr val="000000">
                      <a:alpha val="43137"/>
                    </a:srgbClr>
                  </a:outerShdw>
                </a:effectLst>
              </a:rPr>
              <a:t>istituto giuridico, quale la concessione o il comodato d’uso.</a:t>
            </a:r>
          </a:p>
        </p:txBody>
      </p:sp>
    </p:spTree>
    <p:extLst>
      <p:ext uri="{BB962C8B-B14F-4D97-AF65-F5344CB8AC3E}">
        <p14:creationId xmlns:p14="http://schemas.microsoft.com/office/powerpoint/2010/main" val="406551366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212F98BEEB29154EB4DC45411DEE126A" ma:contentTypeVersion="10" ma:contentTypeDescription="Creare un nuovo documento." ma:contentTypeScope="" ma:versionID="2519d5a9a64d5165a3e11fd8de0b82d2">
  <xsd:schema xmlns:xsd="http://www.w3.org/2001/XMLSchema" xmlns:xs="http://www.w3.org/2001/XMLSchema" xmlns:p="http://schemas.microsoft.com/office/2006/metadata/properties" xmlns:ns2="a76e3bf6-662a-445e-9dd0-292a99d8e630" targetNamespace="http://schemas.microsoft.com/office/2006/metadata/properties" ma:root="true" ma:fieldsID="0ad8fce79faccd0e11cabfedffa0d01e" ns2:_="">
    <xsd:import namespace="a76e3bf6-662a-445e-9dd0-292a99d8e63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6e3bf6-662a-445e-9dd0-292a99d8e63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B9683C3-D040-402E-9389-3A5F6125DB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6e3bf6-662a-445e-9dd0-292a99d8e6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6317F28-5FF6-4E69-A3C4-D5072E475548}">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a76e3bf6-662a-445e-9dd0-292a99d8e630"/>
    <ds:schemaRef ds:uri="http://www.w3.org/XML/1998/namespace"/>
    <ds:schemaRef ds:uri="http://purl.org/dc/dcmitype/"/>
  </ds:schemaRefs>
</ds:datastoreItem>
</file>

<file path=customXml/itemProps3.xml><?xml version="1.0" encoding="utf-8"?>
<ds:datastoreItem xmlns:ds="http://schemas.openxmlformats.org/officeDocument/2006/customXml" ds:itemID="{9A0BB890-724B-44B6-8243-8E7BA84F884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1929</TotalTime>
  <Words>1317</Words>
  <Application>Microsoft Office PowerPoint</Application>
  <PresentationFormat>Widescreen</PresentationFormat>
  <Paragraphs>120</Paragraphs>
  <Slides>18</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18</vt:i4>
      </vt:variant>
    </vt:vector>
  </HeadingPairs>
  <TitlesOfParts>
    <vt:vector size="24" baseType="lpstr">
      <vt:lpstr>Arial</vt:lpstr>
      <vt:lpstr>Calibri</vt:lpstr>
      <vt:lpstr>Calibri Light</vt:lpstr>
      <vt:lpstr>Tahoma</vt:lpstr>
      <vt:lpstr>Wingdings</vt:lpstr>
      <vt:lpstr>Tema di Office</vt:lpstr>
      <vt:lpstr>Laboratorio per un sistema collaborativo  tra enti locali e enti di terzo settore</vt:lpstr>
      <vt:lpstr>TERZO LABORATORIO  Patti di collaborazione, promozione della cultura del volontariato (studenti, aduti) progetti di utilità collettiva e sistemi di incrocio domanda/offerta di volontariato – assciurazioni per i volontari (Luca DEGANI)  26 maggio – 9 giugno – 16 giugno 2021</vt:lpstr>
      <vt:lpstr>          </vt:lpstr>
      <vt:lpstr> </vt:lpstr>
      <vt:lpstr> </vt:lpstr>
      <vt:lpstr> </vt:lpstr>
      <vt:lpstr>  </vt:lpstr>
      <vt:lpstr>.</vt:lpstr>
      <vt:lpstr>    </vt:lpstr>
      <vt:lpstr>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Simona Alampi</dc:creator>
  <cp:lastModifiedBy>Marco Ubezio</cp:lastModifiedBy>
  <cp:revision>59</cp:revision>
  <dcterms:created xsi:type="dcterms:W3CDTF">2021-05-12T15:51:17Z</dcterms:created>
  <dcterms:modified xsi:type="dcterms:W3CDTF">2021-06-09T08:19:17Z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0x010100212F98BEEB29154EB4DC45411DEE126A</vt:lpwstr>
  </property>
</Properties>
</file>