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0" r:id="rId9"/>
    <p:sldId id="262" r:id="rId10"/>
    <p:sldId id="263" r:id="rId11"/>
    <p:sldId id="261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0"/>
  </p:normalViewPr>
  <p:slideViewPr>
    <p:cSldViewPr snapToGrid="0">
      <p:cViewPr varScale="1">
        <p:scale>
          <a:sx n="120" d="100"/>
          <a:sy n="120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66D5FE-9926-9049-BB26-78F18B6061A0}" type="datetimeFigureOut">
              <a:rPr lang="en-IT" smtClean="0"/>
              <a:t>13/05/21</a:t>
            </a:fld>
            <a:endParaRPr lang="en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CEC70-7BBB-314E-95F8-F13AC2473B09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414050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E93741-8EB3-4D37-8E09-7FDCF8C8E7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31BCA12-306D-4A4A-920F-E0446BEE55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63616E-D38B-47C0-BD10-4AEC99DBF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6DCE-4611-C143-86FF-E4DD8DBC945B}" type="datetime1">
              <a:rPr lang="it-IT" smtClean="0"/>
              <a:t>13/05/21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7BA87F6-9A13-41FD-A197-765F03E9B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3A11FA6-E9F8-49E5-B97C-4CEB4BD17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9615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6B45A3-FFE4-4D98-BE0D-67F2944E3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4CB0D92-EFC9-4E31-91AC-F1542420DB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EE00366-E4CA-4945-884C-5B40ED261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57C5-8D20-3148-AC41-6EECAF87CCE6}" type="datetime1">
              <a:rPr lang="it-IT" smtClean="0"/>
              <a:t>13/05/21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16868F2-5056-4C24-B320-7B0866653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F178343-1F53-429C-A47E-066BAC962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612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B142C4C-EDD5-460E-9929-95CBDC01CC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843E27B-60E9-4B03-8EDA-F84AE1C9B2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A7FDCC0-CEC0-4C66-8E80-9C662FD41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F5B5-D535-DE41-84C9-1C24BD9390FF}" type="datetime1">
              <a:rPr lang="it-IT" smtClean="0"/>
              <a:t>13/05/21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1C114B5-B4AE-49E4-8392-0F6F09BA4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5D85571-DF6D-4830-8A12-6590CA12D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451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A6D489-D9EB-4199-B5CE-C97EF0D4E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47516F-1AD1-42E9-BC46-11123042B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CD2CBB5-3021-4BBE-A5E8-A371B67F3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0FA7-4ADF-E446-A50B-572A4D4B0CE7}" type="datetime1">
              <a:rPr lang="it-IT" smtClean="0"/>
              <a:t>13/05/21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34AD3CA-DA17-4C98-86CE-F8D152F1E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7F16CDA-7F22-433E-9694-48BB2FCDF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5788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5DAFC4-EBB6-44BD-BA5D-C0638DF88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C8FED31-6038-4CDE-9F37-215FF380C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FA8C2F3-F7F7-42E1-87C6-A5E6F56F8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3164-35C0-8440-953D-E5CCAEF06C6C}" type="datetime1">
              <a:rPr lang="it-IT" smtClean="0"/>
              <a:t>13/05/21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E9A5B33-86F4-4019-A333-553799F27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558E3D-FBBA-49AE-8DEC-E7D3AD97F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3931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7C586A-6249-4D27-8D03-B804E6560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0519D8-FAEB-4514-A5E9-8B0B210125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C6D3129-A1A5-4788-90E9-8A46A86080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5E5A135-3044-4218-8470-B1322F26D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A403D-D7BF-484D-B698-A3257515EBEE}" type="datetime1">
              <a:rPr lang="it-IT" smtClean="0"/>
              <a:t>13/05/21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14AFC3C-35E8-43FE-8842-8674542A6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E1E4C5B-8C2A-42C6-ADBD-9D6C0CA5E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3275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86ACA9-C4F8-445B-A236-ED5F8B92F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033846D-A9E9-4AD4-8F21-C5367A3673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F581065-130F-4E80-95A5-2AD7D0F12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C495589-FBB3-4A0B-9050-11762EC30F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ACB05DF-68AF-4098-8A78-B2557CACB5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C3FB30F-0CFB-4752-8D5F-328DE9689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A712-6D5B-BC46-9311-7F16E58562ED}" type="datetime1">
              <a:rPr lang="it-IT" smtClean="0"/>
              <a:t>13/05/21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1738821-5196-45AB-A9B4-B41B32538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EE398A2-173B-42CB-8813-A409707F3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00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C9B52B-5DB9-4CDF-9D5F-8F189902B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34A1713-77EC-4B96-92EE-299C484A6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1F71-0F3F-0A4E-A808-A7391D867B47}" type="datetime1">
              <a:rPr lang="it-IT" smtClean="0"/>
              <a:t>13/05/21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6D718B1-B88B-4794-AC11-0F77A85F1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D674568-9314-49A5-BDA8-DA107A928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7514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31E1064-C0E1-4E64-B957-28314FE8B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DE55D-DCAB-534F-AD0E-72B2E0BE8F9F}" type="datetime1">
              <a:rPr lang="it-IT" smtClean="0"/>
              <a:t>13/05/21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1597F15-D76F-467D-9F64-6D1879A67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EBFD586-4AE6-4092-81AF-186AA78D7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21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EFED97-A663-4EB1-9DD8-5EDA7B163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0456364-9E84-49EF-954F-3AAF444BB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D257A40-F682-440F-893A-9F5AC574B1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FDB2C7B-7D6B-483F-92F3-0F92523A5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E583-4A9A-7F45-92FF-E37273EBF2A5}" type="datetime1">
              <a:rPr lang="it-IT" smtClean="0"/>
              <a:t>13/05/21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D3EAB1B-BFFB-4CA8-975B-0F9C2D1E9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D51DB4C-09C8-41CE-909B-17593F6E4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5978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933210-1796-4CA0-A39B-CE871C103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5A890D3-DED2-4CD0-93B1-8BFAAFC487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496AF28-0D08-40C9-B57F-F93A06FF39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98931BC-47FC-4085-A362-9EFC87ECF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E0F63-63DD-E147-BFDB-4F72CF8869F1}" type="datetime1">
              <a:rPr lang="it-IT" smtClean="0"/>
              <a:t>13/05/21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B6B2D2A-73C2-49F5-B1B8-89275589C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F375E15-AEEE-4153-A965-6D0856EA7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1191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A1A6876-2DA3-4CD6-AF60-322059041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57316D9-E80E-4F50-81AB-C6F1031DB8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7B36BD2-4219-4F33-9F3D-BECECACCC9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12ABE-72D2-D645-AAE1-74984F0F74BF}" type="datetime1">
              <a:rPr lang="it-IT" smtClean="0"/>
              <a:t>13/05/21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8EADF17-881F-4E39-BB19-857390277E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2D9675B-5B0E-4875-B0B0-75059924D9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BC010-8FDF-45A7-8B9A-5894046A0D1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741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5EC2B493-DB85-474A-A6FB-D39A341C8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055" y="214093"/>
            <a:ext cx="1713124" cy="707197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360B3EF-4C48-47B6-B1FE-CF499631C6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2559" y="214093"/>
            <a:ext cx="1341236" cy="676715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B7DCC09D-7F00-4D84-8F8A-462F1B659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39990"/>
            <a:ext cx="9144000" cy="2387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t-IT" sz="3400" dirty="0">
                <a:solidFill>
                  <a:srgbClr val="0070C0"/>
                </a:solidFill>
              </a:rPr>
              <a:t>Presentazione </a:t>
            </a:r>
            <a:br>
              <a:rPr lang="it-IT" sz="3400" dirty="0">
                <a:solidFill>
                  <a:srgbClr val="0070C0"/>
                </a:solidFill>
              </a:rPr>
            </a:br>
            <a:r>
              <a:rPr lang="it-IT" sz="3400" dirty="0">
                <a:solidFill>
                  <a:srgbClr val="0070C0"/>
                </a:solidFill>
              </a:rPr>
              <a:t>del </a:t>
            </a:r>
            <a:r>
              <a:rPr lang="it-IT" sz="3400" b="1" i="1" dirty="0">
                <a:solidFill>
                  <a:srgbClr val="0070C0"/>
                </a:solidFill>
              </a:rPr>
              <a:t>Laboratorio</a:t>
            </a:r>
            <a:br>
              <a:rPr lang="it-IT" sz="3400" b="1" i="1" dirty="0">
                <a:solidFill>
                  <a:srgbClr val="0070C0"/>
                </a:solidFill>
              </a:rPr>
            </a:br>
            <a:r>
              <a:rPr lang="it-IT" sz="3400" b="1" i="1" dirty="0">
                <a:solidFill>
                  <a:srgbClr val="0070C0"/>
                </a:solidFill>
              </a:rPr>
              <a:t>per un sistema collaborativo </a:t>
            </a:r>
            <a:br>
              <a:rPr lang="it-IT" sz="3400" b="1" i="1" dirty="0">
                <a:solidFill>
                  <a:srgbClr val="0070C0"/>
                </a:solidFill>
              </a:rPr>
            </a:br>
            <a:r>
              <a:rPr lang="it-IT" sz="3400" b="1" i="1" dirty="0">
                <a:solidFill>
                  <a:srgbClr val="0070C0"/>
                </a:solidFill>
              </a:rPr>
              <a:t>tra enti locali e enti di terzo settore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98E900E-0257-4358-9510-68C2790181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5323" y="4768570"/>
            <a:ext cx="9144000" cy="959958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Milano, 14 maggio 2021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03E28354-F7B1-4AAC-A211-F0123888E9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0606" y="271364"/>
            <a:ext cx="2408617" cy="664522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A89C81-1747-A54F-AE63-11CCA92D3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z="1800" smtClean="0">
                <a:solidFill>
                  <a:srgbClr val="FF0000"/>
                </a:solidFill>
              </a:rPr>
              <a:t>1</a:t>
            </a:fld>
            <a:endParaRPr lang="it-IT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325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5EC2B493-DB85-474A-A6FB-D39A341C8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055" y="214093"/>
            <a:ext cx="1713124" cy="707197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360B3EF-4C48-47B6-B1FE-CF499631C6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2559" y="214093"/>
            <a:ext cx="1341236" cy="676715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B7DCC09D-7F00-4D84-8F8A-462F1B659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828" y="2241628"/>
            <a:ext cx="11738344" cy="4297284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it-IT" sz="2800" b="1" dirty="0">
                <a:solidFill>
                  <a:srgbClr val="0070C0"/>
                </a:solidFill>
              </a:rPr>
              <a:t>Il </a:t>
            </a:r>
            <a:r>
              <a:rPr lang="it-IT" sz="2800" b="1" dirty="0">
                <a:solidFill>
                  <a:srgbClr val="FF0000"/>
                </a:solidFill>
              </a:rPr>
              <a:t>LABORATORIO</a:t>
            </a:r>
            <a:r>
              <a:rPr lang="it-IT" sz="2800" b="1" dirty="0">
                <a:solidFill>
                  <a:srgbClr val="0070C0"/>
                </a:solidFill>
              </a:rPr>
              <a:t> si svilupperà avendo ad oggetto </a:t>
            </a:r>
            <a:r>
              <a:rPr lang="it-IT" sz="2800" b="1" dirty="0">
                <a:solidFill>
                  <a:srgbClr val="00B050"/>
                </a:solidFill>
              </a:rPr>
              <a:t>quattro</a:t>
            </a:r>
            <a:r>
              <a:rPr lang="it-IT" sz="2800" b="1" dirty="0">
                <a:solidFill>
                  <a:srgbClr val="0070C0"/>
                </a:solidFill>
              </a:rPr>
              <a:t> moduli:</a:t>
            </a:r>
            <a:br>
              <a:rPr lang="it-IT" sz="2800" b="1" dirty="0">
                <a:solidFill>
                  <a:srgbClr val="0070C0"/>
                </a:solidFill>
              </a:rPr>
            </a:br>
            <a:br>
              <a:rPr lang="it-IT" sz="2800" b="1" dirty="0">
                <a:solidFill>
                  <a:srgbClr val="0070C0"/>
                </a:solidFill>
              </a:rPr>
            </a:br>
            <a:r>
              <a:rPr lang="it-IT" sz="2800" b="1" dirty="0">
                <a:solidFill>
                  <a:srgbClr val="0070C0"/>
                </a:solidFill>
              </a:rPr>
              <a:t>1) l’Amministrazione condivisa nella </a:t>
            </a:r>
            <a:r>
              <a:rPr lang="it-IT" sz="2800" b="1" dirty="0">
                <a:solidFill>
                  <a:srgbClr val="FF0000"/>
                </a:solidFill>
              </a:rPr>
              <a:t>programmazione</a:t>
            </a:r>
            <a:r>
              <a:rPr lang="it-IT" sz="2800" b="1" dirty="0">
                <a:solidFill>
                  <a:srgbClr val="0070C0"/>
                </a:solidFill>
              </a:rPr>
              <a:t> degli enti locali;</a:t>
            </a:r>
            <a:br>
              <a:rPr lang="it-IT" sz="2800" b="1" dirty="0">
                <a:solidFill>
                  <a:srgbClr val="0070C0"/>
                </a:solidFill>
              </a:rPr>
            </a:br>
            <a:br>
              <a:rPr lang="it-IT" sz="2800" b="1" dirty="0">
                <a:solidFill>
                  <a:srgbClr val="0070C0"/>
                </a:solidFill>
              </a:rPr>
            </a:br>
            <a:r>
              <a:rPr lang="it-IT" sz="2800" b="1" dirty="0">
                <a:solidFill>
                  <a:srgbClr val="0070C0"/>
                </a:solidFill>
              </a:rPr>
              <a:t>2) l’Amministrazione condivisa nelle forme della </a:t>
            </a:r>
            <a:r>
              <a:rPr lang="it-IT" sz="2800" b="1" dirty="0">
                <a:solidFill>
                  <a:srgbClr val="FF0000"/>
                </a:solidFill>
              </a:rPr>
              <a:t>co-progettazione</a:t>
            </a:r>
            <a:r>
              <a:rPr lang="it-IT" sz="2800" b="1" dirty="0">
                <a:solidFill>
                  <a:srgbClr val="0070C0"/>
                </a:solidFill>
              </a:rPr>
              <a:t>, dell’</a:t>
            </a:r>
            <a:r>
              <a:rPr lang="it-IT" sz="2800" b="1" dirty="0">
                <a:solidFill>
                  <a:srgbClr val="FF0000"/>
                </a:solidFill>
              </a:rPr>
              <a:t>accreditamento</a:t>
            </a:r>
            <a:r>
              <a:rPr lang="it-IT" sz="2800" b="1" dirty="0">
                <a:solidFill>
                  <a:srgbClr val="0070C0"/>
                </a:solidFill>
              </a:rPr>
              <a:t> e delle </a:t>
            </a:r>
            <a:r>
              <a:rPr lang="it-IT" sz="2800" b="1" dirty="0">
                <a:solidFill>
                  <a:srgbClr val="FF0000"/>
                </a:solidFill>
              </a:rPr>
              <a:t>convenzioni</a:t>
            </a:r>
            <a:r>
              <a:rPr lang="it-IT" sz="2800" b="1" dirty="0">
                <a:solidFill>
                  <a:srgbClr val="0070C0"/>
                </a:solidFill>
              </a:rPr>
              <a:t> con APS e ODV;</a:t>
            </a:r>
            <a:br>
              <a:rPr lang="it-IT" sz="2800" b="1" dirty="0">
                <a:solidFill>
                  <a:srgbClr val="0070C0"/>
                </a:solidFill>
              </a:rPr>
            </a:br>
            <a:br>
              <a:rPr lang="it-IT" sz="2800" b="1" dirty="0">
                <a:solidFill>
                  <a:srgbClr val="0070C0"/>
                </a:solidFill>
              </a:rPr>
            </a:br>
            <a:r>
              <a:rPr lang="it-IT" sz="2800" b="1" dirty="0">
                <a:solidFill>
                  <a:srgbClr val="0070C0"/>
                </a:solidFill>
              </a:rPr>
              <a:t>3) </a:t>
            </a:r>
            <a:r>
              <a:rPr lang="it-IT" sz="2800" b="1" dirty="0">
                <a:solidFill>
                  <a:srgbClr val="FF0000"/>
                </a:solidFill>
              </a:rPr>
              <a:t>patti</a:t>
            </a:r>
            <a:r>
              <a:rPr lang="it-IT" sz="2800" b="1" dirty="0">
                <a:solidFill>
                  <a:srgbClr val="0070C0"/>
                </a:solidFill>
              </a:rPr>
              <a:t> di </a:t>
            </a:r>
            <a:r>
              <a:rPr lang="it-IT" sz="2800" b="1" dirty="0">
                <a:solidFill>
                  <a:srgbClr val="FF0000"/>
                </a:solidFill>
              </a:rPr>
              <a:t>collaborazione</a:t>
            </a:r>
            <a:r>
              <a:rPr lang="it-IT" sz="2800" b="1" dirty="0">
                <a:solidFill>
                  <a:srgbClr val="0070C0"/>
                </a:solidFill>
              </a:rPr>
              <a:t>, promozione della cultura del </a:t>
            </a:r>
            <a:r>
              <a:rPr lang="it-IT" sz="2800" b="1" dirty="0">
                <a:solidFill>
                  <a:srgbClr val="FF0000"/>
                </a:solidFill>
              </a:rPr>
              <a:t>volontariato</a:t>
            </a:r>
            <a:r>
              <a:rPr lang="it-IT" sz="2800" b="1" dirty="0">
                <a:solidFill>
                  <a:srgbClr val="0070C0"/>
                </a:solidFill>
              </a:rPr>
              <a:t>;</a:t>
            </a:r>
            <a:br>
              <a:rPr lang="it-IT" sz="2800" b="1" dirty="0">
                <a:solidFill>
                  <a:srgbClr val="0070C0"/>
                </a:solidFill>
              </a:rPr>
            </a:br>
            <a:br>
              <a:rPr lang="it-IT" sz="2800" b="1" dirty="0">
                <a:solidFill>
                  <a:srgbClr val="0070C0"/>
                </a:solidFill>
              </a:rPr>
            </a:br>
            <a:r>
              <a:rPr lang="it-IT" sz="2800" b="1" dirty="0">
                <a:solidFill>
                  <a:srgbClr val="0070C0"/>
                </a:solidFill>
              </a:rPr>
              <a:t>4) uso e valorizzazione dei </a:t>
            </a:r>
            <a:r>
              <a:rPr lang="it-IT" sz="2800" b="1" dirty="0">
                <a:solidFill>
                  <a:srgbClr val="FF0000"/>
                </a:solidFill>
              </a:rPr>
              <a:t>beni</a:t>
            </a:r>
            <a:r>
              <a:rPr lang="it-IT" sz="2800" b="1" dirty="0">
                <a:solidFill>
                  <a:srgbClr val="0070C0"/>
                </a:solidFill>
              </a:rPr>
              <a:t> e degli </a:t>
            </a:r>
            <a:r>
              <a:rPr lang="it-IT" sz="2800" b="1" dirty="0">
                <a:solidFill>
                  <a:srgbClr val="FF0000"/>
                </a:solidFill>
              </a:rPr>
              <a:t>immobili pubblici</a:t>
            </a:r>
            <a:r>
              <a:rPr lang="it-IT" sz="2800" b="1" dirty="0">
                <a:solidFill>
                  <a:srgbClr val="0070C0"/>
                </a:solidFill>
              </a:rPr>
              <a:t>, anche per finalità sociali.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03E28354-F7B1-4AAC-A211-F0123888E9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0606" y="271364"/>
            <a:ext cx="2408617" cy="664522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F05215-9AB8-3C4F-9E34-D51AB068F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z="1800" smtClean="0">
                <a:solidFill>
                  <a:srgbClr val="FF0000"/>
                </a:solidFill>
              </a:rPr>
              <a:t>2</a:t>
            </a:fld>
            <a:endParaRPr lang="it-IT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105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5EC2B493-DB85-474A-A6FB-D39A341C8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055" y="214093"/>
            <a:ext cx="1713124" cy="707197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360B3EF-4C48-47B6-B1FE-CF499631C6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2559" y="214093"/>
            <a:ext cx="1341236" cy="676715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B7DCC09D-7F00-4D84-8F8A-462F1B659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828" y="2289352"/>
            <a:ext cx="11738344" cy="4297284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it-IT" sz="2800" b="1" dirty="0">
                <a:solidFill>
                  <a:srgbClr val="0070C0"/>
                </a:solidFill>
              </a:rPr>
              <a:t>Il </a:t>
            </a:r>
            <a:r>
              <a:rPr lang="it-IT" sz="2800" b="1" dirty="0">
                <a:solidFill>
                  <a:srgbClr val="FF0000"/>
                </a:solidFill>
              </a:rPr>
              <a:t>LABORATORIO</a:t>
            </a:r>
            <a:r>
              <a:rPr lang="it-IT" sz="2800" b="1" dirty="0">
                <a:solidFill>
                  <a:srgbClr val="0070C0"/>
                </a:solidFill>
              </a:rPr>
              <a:t> è stato progettato sulla base dei seguenti presupposti:</a:t>
            </a:r>
            <a:br>
              <a:rPr lang="it-IT" sz="2800" b="1" dirty="0">
                <a:solidFill>
                  <a:srgbClr val="0070C0"/>
                </a:solidFill>
              </a:rPr>
            </a:br>
            <a:r>
              <a:rPr lang="it-IT" sz="2800" b="1" dirty="0">
                <a:solidFill>
                  <a:srgbClr val="0070C0"/>
                </a:solidFill>
              </a:rPr>
              <a:t>1) l’Amministrazione condivisa NON si sostituisce ai contratti pubblici , disciplinati dal CCP, ma arricchisce il set degli strumenti a disposizione degli attori;</a:t>
            </a:r>
            <a:br>
              <a:rPr lang="it-IT" sz="2800" b="1" dirty="0">
                <a:solidFill>
                  <a:srgbClr val="0070C0"/>
                </a:solidFill>
              </a:rPr>
            </a:br>
            <a:br>
              <a:rPr lang="it-IT" sz="2800" b="1" dirty="0">
                <a:solidFill>
                  <a:srgbClr val="0070C0"/>
                </a:solidFill>
              </a:rPr>
            </a:br>
            <a:r>
              <a:rPr lang="it-IT" sz="2800" b="1" dirty="0">
                <a:solidFill>
                  <a:srgbClr val="0070C0"/>
                </a:solidFill>
              </a:rPr>
              <a:t>2) si assume la conoscenza di base degli istituti degli articoli 55 e ss. del CTS;</a:t>
            </a:r>
            <a:br>
              <a:rPr lang="it-IT" sz="2800" b="1" dirty="0">
                <a:solidFill>
                  <a:srgbClr val="0070C0"/>
                </a:solidFill>
              </a:rPr>
            </a:br>
            <a:br>
              <a:rPr lang="it-IT" sz="2800" b="1" dirty="0">
                <a:solidFill>
                  <a:srgbClr val="0070C0"/>
                </a:solidFill>
              </a:rPr>
            </a:br>
            <a:r>
              <a:rPr lang="it-IT" sz="2800" b="1" dirty="0">
                <a:solidFill>
                  <a:srgbClr val="0070C0"/>
                </a:solidFill>
              </a:rPr>
              <a:t>3) si assume come base l’inquadramento dell’Amministrazione condivisa formulato dalla Corte costituzionale nella sentenza n. 131/2020;</a:t>
            </a:r>
            <a:br>
              <a:rPr lang="it-IT" sz="2800" b="1" dirty="0">
                <a:solidFill>
                  <a:srgbClr val="0070C0"/>
                </a:solidFill>
              </a:rPr>
            </a:br>
            <a:br>
              <a:rPr lang="it-IT" sz="2800" b="1" dirty="0">
                <a:solidFill>
                  <a:srgbClr val="0070C0"/>
                </a:solidFill>
              </a:rPr>
            </a:br>
            <a:r>
              <a:rPr lang="it-IT" sz="2800" b="1" dirty="0">
                <a:solidFill>
                  <a:srgbClr val="0070C0"/>
                </a:solidFill>
              </a:rPr>
              <a:t>4) la principale finalità del Laboratorio è trasferire ai partecipanti la piena padronanza degli istituti ai fini della successiva condivisione e diffusione nei territori.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03E28354-F7B1-4AAC-A211-F0123888E9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0606" y="271364"/>
            <a:ext cx="2408617" cy="664522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185305-7A59-644D-A1F8-D7A4DFB4D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z="1800" smtClean="0">
                <a:solidFill>
                  <a:srgbClr val="FF0000"/>
                </a:solidFill>
              </a:rPr>
              <a:t>3</a:t>
            </a:fld>
            <a:endParaRPr lang="it-IT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127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5EC2B493-DB85-474A-A6FB-D39A341C8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055" y="214093"/>
            <a:ext cx="1713124" cy="707197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360B3EF-4C48-47B6-B1FE-CF499631C6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2559" y="214093"/>
            <a:ext cx="1341236" cy="676715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B7DCC09D-7F00-4D84-8F8A-462F1B659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828" y="1922763"/>
            <a:ext cx="11738344" cy="4297284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it-IT" sz="2800" b="1" dirty="0">
                <a:solidFill>
                  <a:srgbClr val="0070C0"/>
                </a:solidFill>
              </a:rPr>
              <a:t>I </a:t>
            </a:r>
            <a:r>
              <a:rPr lang="it-IT" sz="2800" b="1" dirty="0">
                <a:solidFill>
                  <a:srgbClr val="FF0000"/>
                </a:solidFill>
              </a:rPr>
              <a:t>MODULI</a:t>
            </a:r>
            <a:r>
              <a:rPr lang="it-IT" sz="2800" b="1" dirty="0">
                <a:solidFill>
                  <a:srgbClr val="0070C0"/>
                </a:solidFill>
              </a:rPr>
              <a:t> si svolgeranno sulla base della seguente </a:t>
            </a:r>
            <a:r>
              <a:rPr lang="it-IT" sz="2800" b="1" dirty="0">
                <a:solidFill>
                  <a:srgbClr val="00B050"/>
                </a:solidFill>
              </a:rPr>
              <a:t>metodologia</a:t>
            </a:r>
            <a:r>
              <a:rPr lang="it-IT" sz="2800" b="1" dirty="0">
                <a:solidFill>
                  <a:srgbClr val="0070C0"/>
                </a:solidFill>
              </a:rPr>
              <a:t>:</a:t>
            </a:r>
            <a:br>
              <a:rPr lang="it-IT" sz="2800" b="1" dirty="0">
                <a:solidFill>
                  <a:srgbClr val="0070C0"/>
                </a:solidFill>
              </a:rPr>
            </a:br>
            <a:r>
              <a:rPr lang="it-IT" sz="2800" b="1" dirty="0">
                <a:solidFill>
                  <a:srgbClr val="0070C0"/>
                </a:solidFill>
              </a:rPr>
              <a:t>1) nella </a:t>
            </a:r>
            <a:r>
              <a:rPr lang="it-IT" sz="2800" b="1" dirty="0">
                <a:solidFill>
                  <a:srgbClr val="FF0000"/>
                </a:solidFill>
              </a:rPr>
              <a:t>prima</a:t>
            </a:r>
            <a:r>
              <a:rPr lang="it-IT" sz="2800" b="1" dirty="0">
                <a:solidFill>
                  <a:srgbClr val="0070C0"/>
                </a:solidFill>
              </a:rPr>
              <a:t> giornata sarà svolto un </a:t>
            </a:r>
            <a:r>
              <a:rPr lang="it-IT" sz="2800" b="1" dirty="0">
                <a:solidFill>
                  <a:srgbClr val="FF0000"/>
                </a:solidFill>
              </a:rPr>
              <a:t>approfondimento</a:t>
            </a:r>
            <a:r>
              <a:rPr lang="it-IT" sz="2800" b="1" dirty="0">
                <a:solidFill>
                  <a:srgbClr val="0070C0"/>
                </a:solidFill>
              </a:rPr>
              <a:t> degli istituti di riferimento;</a:t>
            </a:r>
            <a:br>
              <a:rPr lang="it-IT" sz="2800" b="1" dirty="0">
                <a:solidFill>
                  <a:srgbClr val="0070C0"/>
                </a:solidFill>
              </a:rPr>
            </a:br>
            <a:br>
              <a:rPr lang="it-IT" sz="2800" b="1" dirty="0">
                <a:solidFill>
                  <a:srgbClr val="0070C0"/>
                </a:solidFill>
              </a:rPr>
            </a:br>
            <a:r>
              <a:rPr lang="it-IT" sz="2800" b="1" dirty="0">
                <a:solidFill>
                  <a:srgbClr val="0070C0"/>
                </a:solidFill>
              </a:rPr>
              <a:t>2) nella </a:t>
            </a:r>
            <a:r>
              <a:rPr lang="it-IT" sz="2800" b="1" dirty="0">
                <a:solidFill>
                  <a:srgbClr val="FF0000"/>
                </a:solidFill>
              </a:rPr>
              <a:t>seconda</a:t>
            </a:r>
            <a:r>
              <a:rPr lang="it-IT" sz="2800" b="1" dirty="0">
                <a:solidFill>
                  <a:srgbClr val="0070C0"/>
                </a:solidFill>
              </a:rPr>
              <a:t> sessione saranno esaminati i procedimenti attivabili dalla </a:t>
            </a:r>
            <a:r>
              <a:rPr lang="it-IT" sz="2800" b="1" dirty="0">
                <a:solidFill>
                  <a:srgbClr val="FF0000"/>
                </a:solidFill>
              </a:rPr>
              <a:t>PA</a:t>
            </a:r>
            <a:r>
              <a:rPr lang="it-IT" sz="2800" b="1" dirty="0">
                <a:solidFill>
                  <a:srgbClr val="0070C0"/>
                </a:solidFill>
              </a:rPr>
              <a:t>;</a:t>
            </a:r>
            <a:br>
              <a:rPr lang="it-IT" sz="2800" b="1" dirty="0">
                <a:solidFill>
                  <a:srgbClr val="0070C0"/>
                </a:solidFill>
              </a:rPr>
            </a:br>
            <a:br>
              <a:rPr lang="it-IT" sz="2800" b="1" dirty="0">
                <a:solidFill>
                  <a:srgbClr val="0070C0"/>
                </a:solidFill>
              </a:rPr>
            </a:br>
            <a:r>
              <a:rPr lang="it-IT" sz="2800" b="1" dirty="0">
                <a:solidFill>
                  <a:srgbClr val="0070C0"/>
                </a:solidFill>
              </a:rPr>
              <a:t>3) nel </a:t>
            </a:r>
            <a:r>
              <a:rPr lang="it-IT" sz="2800" b="1" dirty="0">
                <a:solidFill>
                  <a:srgbClr val="FF0000"/>
                </a:solidFill>
              </a:rPr>
              <a:t>terzo</a:t>
            </a:r>
            <a:r>
              <a:rPr lang="it-IT" sz="2800" b="1" dirty="0">
                <a:solidFill>
                  <a:srgbClr val="0070C0"/>
                </a:solidFill>
              </a:rPr>
              <a:t> ed ultimo appuntamento sarà dedicata l’attenzione ai procedimenti ad istanza degli </a:t>
            </a:r>
            <a:r>
              <a:rPr lang="it-IT" sz="2800" b="1" dirty="0">
                <a:solidFill>
                  <a:srgbClr val="FF0000"/>
                </a:solidFill>
              </a:rPr>
              <a:t>ETS</a:t>
            </a:r>
            <a:r>
              <a:rPr lang="it-IT" sz="2800" b="1" dirty="0">
                <a:solidFill>
                  <a:srgbClr val="0070C0"/>
                </a:solidFill>
              </a:rPr>
              <a:t>;</a:t>
            </a:r>
            <a:br>
              <a:rPr lang="it-IT" sz="2800" b="1" dirty="0">
                <a:solidFill>
                  <a:srgbClr val="0070C0"/>
                </a:solidFill>
              </a:rPr>
            </a:br>
            <a:br>
              <a:rPr lang="it-IT" sz="2800" b="1" dirty="0">
                <a:solidFill>
                  <a:srgbClr val="0070C0"/>
                </a:solidFill>
              </a:rPr>
            </a:br>
            <a:r>
              <a:rPr lang="it-IT" sz="2800" b="1" dirty="0">
                <a:solidFill>
                  <a:srgbClr val="0070C0"/>
                </a:solidFill>
              </a:rPr>
              <a:t>4) infine, saranno esaminate </a:t>
            </a:r>
            <a:r>
              <a:rPr lang="it-IT" sz="2800" b="1" dirty="0">
                <a:solidFill>
                  <a:srgbClr val="FF0000"/>
                </a:solidFill>
              </a:rPr>
              <a:t>buone pratiche </a:t>
            </a:r>
            <a:r>
              <a:rPr lang="it-IT" sz="2800" b="1" dirty="0">
                <a:solidFill>
                  <a:srgbClr val="0070C0"/>
                </a:solidFill>
              </a:rPr>
              <a:t>svolte in Italia, al fine di verificarne la scalabilità e la replicabilità.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03E28354-F7B1-4AAC-A211-F0123888E9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0606" y="271364"/>
            <a:ext cx="2408617" cy="664522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4B57266-D78D-8B42-92FB-26AD69E48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z="1800" smtClean="0">
                <a:solidFill>
                  <a:srgbClr val="FF0000"/>
                </a:solidFill>
              </a:rPr>
              <a:t>4</a:t>
            </a:fld>
            <a:endParaRPr lang="it-IT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517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5EC2B493-DB85-474A-A6FB-D39A341C8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055" y="214093"/>
            <a:ext cx="1713124" cy="707197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360B3EF-4C48-47B6-B1FE-CF499631C6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2559" y="214093"/>
            <a:ext cx="1341236" cy="676715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B7DCC09D-7F00-4D84-8F8A-462F1B659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828" y="1360967"/>
            <a:ext cx="11738344" cy="4980787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it-IT" sz="3100" b="1" dirty="0">
                <a:solidFill>
                  <a:srgbClr val="0070C0"/>
                </a:solidFill>
              </a:rPr>
              <a:t>Da un punto di vista </a:t>
            </a:r>
            <a:r>
              <a:rPr lang="it-IT" sz="3100" b="1" dirty="0">
                <a:solidFill>
                  <a:srgbClr val="FF0000"/>
                </a:solidFill>
              </a:rPr>
              <a:t>contenutistico</a:t>
            </a:r>
            <a:r>
              <a:rPr lang="it-IT" sz="3100" b="1" dirty="0">
                <a:solidFill>
                  <a:srgbClr val="0070C0"/>
                </a:solidFill>
              </a:rPr>
              <a:t>, gli istituti di riferimento saranno esaminati – in ottica laboratoriale – muovendo dalle seguenti fonti normative e provvedimenti delle competenti Amministrazioni:</a:t>
            </a:r>
            <a:br>
              <a:rPr lang="it-IT" sz="3100" b="1" dirty="0">
                <a:solidFill>
                  <a:srgbClr val="0070C0"/>
                </a:solidFill>
              </a:rPr>
            </a:br>
            <a:r>
              <a:rPr lang="it-IT" sz="3100" b="1" dirty="0">
                <a:solidFill>
                  <a:srgbClr val="0070C0"/>
                </a:solidFill>
              </a:rPr>
              <a:t>a) legge delega n. 106/2016;</a:t>
            </a:r>
            <a:br>
              <a:rPr lang="it-IT" sz="3100" b="1" dirty="0">
                <a:solidFill>
                  <a:srgbClr val="0070C0"/>
                </a:solidFill>
              </a:rPr>
            </a:br>
            <a:r>
              <a:rPr lang="it-IT" sz="3100" b="1" dirty="0">
                <a:solidFill>
                  <a:srgbClr val="0070C0"/>
                </a:solidFill>
              </a:rPr>
              <a:t>b) CTS – Codice del Terzo settore (d. </a:t>
            </a:r>
            <a:r>
              <a:rPr lang="it-IT" sz="3100" b="1" dirty="0" err="1">
                <a:solidFill>
                  <a:srgbClr val="0070C0"/>
                </a:solidFill>
              </a:rPr>
              <a:t>lgs</a:t>
            </a:r>
            <a:r>
              <a:rPr lang="it-IT" sz="3100" b="1" dirty="0">
                <a:solidFill>
                  <a:srgbClr val="0070C0"/>
                </a:solidFill>
              </a:rPr>
              <a:t>. n. 117/2017 e ss. mm.);</a:t>
            </a:r>
            <a:br>
              <a:rPr lang="it-IT" sz="3100" b="1" dirty="0">
                <a:solidFill>
                  <a:srgbClr val="0070C0"/>
                </a:solidFill>
              </a:rPr>
            </a:br>
            <a:r>
              <a:rPr lang="it-IT" sz="3100" b="1" dirty="0">
                <a:solidFill>
                  <a:srgbClr val="0070C0"/>
                </a:solidFill>
              </a:rPr>
              <a:t>c) CCP – Codice dei contratti pubblici (d. </a:t>
            </a:r>
            <a:r>
              <a:rPr lang="it-IT" sz="3100" b="1" dirty="0" err="1">
                <a:solidFill>
                  <a:srgbClr val="0070C0"/>
                </a:solidFill>
              </a:rPr>
              <a:t>lgs</a:t>
            </a:r>
            <a:r>
              <a:rPr lang="it-IT" sz="3100" b="1" dirty="0">
                <a:solidFill>
                  <a:srgbClr val="0070C0"/>
                </a:solidFill>
              </a:rPr>
              <a:t>. n. 50/2016 e ss. mm.);</a:t>
            </a:r>
            <a:br>
              <a:rPr lang="it-IT" sz="3100" b="1" dirty="0">
                <a:solidFill>
                  <a:srgbClr val="0070C0"/>
                </a:solidFill>
              </a:rPr>
            </a:br>
            <a:r>
              <a:rPr lang="it-IT" sz="3100" b="1" dirty="0">
                <a:solidFill>
                  <a:srgbClr val="0070C0"/>
                </a:solidFill>
              </a:rPr>
              <a:t>d) DM n. 72 del 31 marzo 2021 di approvazione delle Linee guida sul rapporto fra PA ed enti di Terzo settore;</a:t>
            </a:r>
            <a:br>
              <a:rPr lang="it-IT" sz="3100" b="1" dirty="0">
                <a:solidFill>
                  <a:srgbClr val="0070C0"/>
                </a:solidFill>
              </a:rPr>
            </a:br>
            <a:r>
              <a:rPr lang="it-IT" sz="3100" b="1" dirty="0">
                <a:solidFill>
                  <a:srgbClr val="0070C0"/>
                </a:solidFill>
              </a:rPr>
              <a:t>e) legislazione regionale vigente in relazione alle attività di interesse generale;</a:t>
            </a:r>
            <a:br>
              <a:rPr lang="it-IT" sz="3100" b="1" dirty="0">
                <a:solidFill>
                  <a:srgbClr val="0070C0"/>
                </a:solidFill>
              </a:rPr>
            </a:br>
            <a:r>
              <a:rPr lang="it-IT" sz="3100" b="1" dirty="0" err="1">
                <a:solidFill>
                  <a:srgbClr val="0070C0"/>
                </a:solidFill>
              </a:rPr>
              <a:t>f</a:t>
            </a:r>
            <a:r>
              <a:rPr lang="it-IT" sz="3100" b="1" dirty="0">
                <a:solidFill>
                  <a:srgbClr val="0070C0"/>
                </a:solidFill>
              </a:rPr>
              <a:t>) DGR n. XI/4563 del 19 aprile 2021.</a:t>
            </a:r>
            <a:br>
              <a:rPr lang="it-IT" sz="2800" b="1" dirty="0">
                <a:solidFill>
                  <a:srgbClr val="0070C0"/>
                </a:solidFill>
              </a:rPr>
            </a:br>
            <a:endParaRPr lang="it-IT" sz="2800" b="1" dirty="0">
              <a:solidFill>
                <a:srgbClr val="0070C0"/>
              </a:solidFill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03E28354-F7B1-4AAC-A211-F0123888E9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0606" y="271364"/>
            <a:ext cx="2408617" cy="664522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C73C52F-9C32-AE4F-AD84-E9905F259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z="1800" smtClean="0">
                <a:solidFill>
                  <a:srgbClr val="FF0000"/>
                </a:solidFill>
              </a:rPr>
              <a:t>5</a:t>
            </a:fld>
            <a:endParaRPr lang="it-IT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587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5EC2B493-DB85-474A-A6FB-D39A341C8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055" y="214093"/>
            <a:ext cx="1713124" cy="707197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360B3EF-4C48-47B6-B1FE-CF499631C6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2559" y="214093"/>
            <a:ext cx="1341236" cy="676715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B7DCC09D-7F00-4D84-8F8A-462F1B659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828" y="1922763"/>
            <a:ext cx="11738344" cy="4297284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it-IT" sz="3100" b="1" dirty="0">
                <a:solidFill>
                  <a:srgbClr val="0070C0"/>
                </a:solidFill>
              </a:rPr>
              <a:t>Le </a:t>
            </a:r>
            <a:r>
              <a:rPr lang="it-IT" sz="3100" b="1" dirty="0">
                <a:solidFill>
                  <a:srgbClr val="FF0000"/>
                </a:solidFill>
              </a:rPr>
              <a:t>Linee guida </a:t>
            </a:r>
            <a:r>
              <a:rPr lang="it-IT" sz="3100" b="1" dirty="0">
                <a:solidFill>
                  <a:srgbClr val="0070C0"/>
                </a:solidFill>
              </a:rPr>
              <a:t>sul </a:t>
            </a:r>
            <a:r>
              <a:rPr lang="it-IT" sz="3100" b="1" dirty="0">
                <a:solidFill>
                  <a:srgbClr val="FF0000"/>
                </a:solidFill>
              </a:rPr>
              <a:t>rapporto</a:t>
            </a:r>
            <a:r>
              <a:rPr lang="it-IT" sz="3100" b="1" dirty="0">
                <a:solidFill>
                  <a:srgbClr val="0070C0"/>
                </a:solidFill>
              </a:rPr>
              <a:t> fra </a:t>
            </a:r>
            <a:r>
              <a:rPr lang="it-IT" sz="3100" b="1" dirty="0">
                <a:solidFill>
                  <a:srgbClr val="FF0000"/>
                </a:solidFill>
              </a:rPr>
              <a:t>PA</a:t>
            </a:r>
            <a:r>
              <a:rPr lang="it-IT" sz="3100" b="1" dirty="0">
                <a:solidFill>
                  <a:srgbClr val="0070C0"/>
                </a:solidFill>
              </a:rPr>
              <a:t> ed enti di </a:t>
            </a:r>
            <a:r>
              <a:rPr lang="it-IT" sz="3100" b="1" dirty="0">
                <a:solidFill>
                  <a:srgbClr val="FF0000"/>
                </a:solidFill>
              </a:rPr>
              <a:t>Terzo settore</a:t>
            </a:r>
            <a:r>
              <a:rPr lang="it-IT" sz="3100" b="1" dirty="0">
                <a:solidFill>
                  <a:srgbClr val="0070C0"/>
                </a:solidFill>
              </a:rPr>
              <a:t>:</a:t>
            </a:r>
            <a:br>
              <a:rPr lang="it-IT" sz="3100" b="1" dirty="0">
                <a:solidFill>
                  <a:srgbClr val="0070C0"/>
                </a:solidFill>
              </a:rPr>
            </a:br>
            <a:br>
              <a:rPr lang="it-IT" sz="3100" b="1" dirty="0">
                <a:solidFill>
                  <a:srgbClr val="0070C0"/>
                </a:solidFill>
              </a:rPr>
            </a:br>
            <a:r>
              <a:rPr lang="it-IT" sz="3100" b="1" dirty="0">
                <a:solidFill>
                  <a:srgbClr val="0070C0"/>
                </a:solidFill>
              </a:rPr>
              <a:t>i) finalità ed oggetto;</a:t>
            </a:r>
            <a:br>
              <a:rPr lang="it-IT" sz="3100" b="1" dirty="0">
                <a:solidFill>
                  <a:srgbClr val="0070C0"/>
                </a:solidFill>
              </a:rPr>
            </a:br>
            <a:r>
              <a:rPr lang="it-IT" sz="3100" b="1" dirty="0">
                <a:solidFill>
                  <a:srgbClr val="0070C0"/>
                </a:solidFill>
              </a:rPr>
              <a:t>ii) inquadramento generale degli istituti;</a:t>
            </a:r>
            <a:br>
              <a:rPr lang="it-IT" sz="3100" b="1" dirty="0">
                <a:solidFill>
                  <a:srgbClr val="0070C0"/>
                </a:solidFill>
              </a:rPr>
            </a:br>
            <a:r>
              <a:rPr lang="it-IT" sz="3100" b="1" dirty="0">
                <a:solidFill>
                  <a:srgbClr val="0070C0"/>
                </a:solidFill>
              </a:rPr>
              <a:t>iii) ambito soggettivo;</a:t>
            </a:r>
            <a:br>
              <a:rPr lang="it-IT" sz="3100" b="1" dirty="0">
                <a:solidFill>
                  <a:srgbClr val="0070C0"/>
                </a:solidFill>
              </a:rPr>
            </a:br>
            <a:r>
              <a:rPr lang="it-IT" sz="3100" b="1" dirty="0">
                <a:solidFill>
                  <a:srgbClr val="0070C0"/>
                </a:solidFill>
              </a:rPr>
              <a:t>iv) principi comuni;</a:t>
            </a:r>
            <a:br>
              <a:rPr lang="it-IT" sz="3100" b="1" dirty="0">
                <a:solidFill>
                  <a:srgbClr val="0070C0"/>
                </a:solidFill>
              </a:rPr>
            </a:br>
            <a:r>
              <a:rPr lang="it-IT" sz="3100" b="1" dirty="0">
                <a:solidFill>
                  <a:srgbClr val="0070C0"/>
                </a:solidFill>
              </a:rPr>
              <a:t>v) i singoli procedimenti;</a:t>
            </a:r>
            <a:br>
              <a:rPr lang="it-IT" sz="3100" b="1" dirty="0">
                <a:solidFill>
                  <a:srgbClr val="0070C0"/>
                </a:solidFill>
              </a:rPr>
            </a:br>
            <a:r>
              <a:rPr lang="it-IT" sz="3100" b="1" dirty="0">
                <a:solidFill>
                  <a:srgbClr val="0070C0"/>
                </a:solidFill>
              </a:rPr>
              <a:t>vi) rendicontazione e monitoraggio e controllo;</a:t>
            </a:r>
            <a:br>
              <a:rPr lang="it-IT" sz="3100" b="1" dirty="0">
                <a:solidFill>
                  <a:srgbClr val="0070C0"/>
                </a:solidFill>
              </a:rPr>
            </a:br>
            <a:r>
              <a:rPr lang="it-IT" sz="3100" b="1" dirty="0">
                <a:solidFill>
                  <a:srgbClr val="0070C0"/>
                </a:solidFill>
              </a:rPr>
              <a:t>vii) adempimenti in materia di trasparenza e di pubblicità.</a:t>
            </a:r>
            <a:br>
              <a:rPr lang="it-IT" sz="2800" b="1" dirty="0">
                <a:solidFill>
                  <a:srgbClr val="0070C0"/>
                </a:solidFill>
              </a:rPr>
            </a:br>
            <a:endParaRPr lang="it-IT" sz="2800" b="1" dirty="0">
              <a:solidFill>
                <a:srgbClr val="0070C0"/>
              </a:solidFill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03E28354-F7B1-4AAC-A211-F0123888E9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0606" y="271364"/>
            <a:ext cx="2408617" cy="664522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D4F0EF3-C34C-7C41-B789-BA774078D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z="1800" smtClean="0">
                <a:solidFill>
                  <a:srgbClr val="FF0000"/>
                </a:solidFill>
              </a:rPr>
              <a:t>6</a:t>
            </a:fld>
            <a:endParaRPr lang="it-IT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43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5EC2B493-DB85-474A-A6FB-D39A341C8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055" y="214093"/>
            <a:ext cx="1713124" cy="707197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360B3EF-4C48-47B6-B1FE-CF499631C6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2559" y="214093"/>
            <a:ext cx="1341236" cy="676715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B7DCC09D-7F00-4D84-8F8A-462F1B659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828" y="1922763"/>
            <a:ext cx="11738344" cy="4297284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it-IT" sz="2800" b="1" dirty="0">
                <a:solidFill>
                  <a:srgbClr val="0070C0"/>
                </a:solidFill>
              </a:rPr>
              <a:t>Quali </a:t>
            </a:r>
            <a:r>
              <a:rPr lang="it-IT" sz="2800" b="1" dirty="0">
                <a:solidFill>
                  <a:srgbClr val="FF0000"/>
                </a:solidFill>
              </a:rPr>
              <a:t>ASPETTATIVE</a:t>
            </a:r>
            <a:r>
              <a:rPr lang="it-IT" sz="2800" b="1" dirty="0">
                <a:solidFill>
                  <a:srgbClr val="0070C0"/>
                </a:solidFill>
              </a:rPr>
              <a:t> per la fine del percorso laboratoriale:</a:t>
            </a:r>
            <a:br>
              <a:rPr lang="it-IT" sz="2800" b="1" dirty="0">
                <a:solidFill>
                  <a:srgbClr val="0070C0"/>
                </a:solidFill>
              </a:rPr>
            </a:br>
            <a:br>
              <a:rPr lang="it-IT" sz="2800" b="1" dirty="0">
                <a:solidFill>
                  <a:srgbClr val="0070C0"/>
                </a:solidFill>
              </a:rPr>
            </a:br>
            <a:r>
              <a:rPr lang="it-IT" sz="2800" b="1" dirty="0">
                <a:solidFill>
                  <a:srgbClr val="0070C0"/>
                </a:solidFill>
              </a:rPr>
              <a:t>a) confronto serio e responsabile sull’Amministrazione condivisa;</a:t>
            </a:r>
            <a:br>
              <a:rPr lang="it-IT" sz="2800" b="1" dirty="0">
                <a:solidFill>
                  <a:srgbClr val="0070C0"/>
                </a:solidFill>
              </a:rPr>
            </a:br>
            <a:r>
              <a:rPr lang="it-IT" sz="2800" b="1" dirty="0">
                <a:solidFill>
                  <a:srgbClr val="0070C0"/>
                </a:solidFill>
              </a:rPr>
              <a:t>b) mettersi in discussione e agire il cambiamento;</a:t>
            </a:r>
            <a:br>
              <a:rPr lang="it-IT" sz="2800" b="1" dirty="0">
                <a:solidFill>
                  <a:srgbClr val="0070C0"/>
                </a:solidFill>
              </a:rPr>
            </a:br>
            <a:r>
              <a:rPr lang="it-IT" sz="2800" b="1" dirty="0">
                <a:solidFill>
                  <a:srgbClr val="0070C0"/>
                </a:solidFill>
              </a:rPr>
              <a:t>c) cogliere le opportunità e non eludere le insidie;</a:t>
            </a:r>
            <a:br>
              <a:rPr lang="it-IT" sz="2800" b="1" dirty="0">
                <a:solidFill>
                  <a:srgbClr val="0070C0"/>
                </a:solidFill>
              </a:rPr>
            </a:br>
            <a:r>
              <a:rPr lang="it-IT" sz="2800" b="1" dirty="0">
                <a:solidFill>
                  <a:srgbClr val="0070C0"/>
                </a:solidFill>
              </a:rPr>
              <a:t>d) avviare processo di </a:t>
            </a:r>
            <a:r>
              <a:rPr lang="it-IT" sz="2800" b="1" dirty="0" err="1">
                <a:solidFill>
                  <a:srgbClr val="0070C0"/>
                </a:solidFill>
              </a:rPr>
              <a:t>capacitazione</a:t>
            </a:r>
            <a:r>
              <a:rPr lang="it-IT" sz="2800" b="1" dirty="0">
                <a:solidFill>
                  <a:srgbClr val="0070C0"/>
                </a:solidFill>
              </a:rPr>
              <a:t> delle PA e degli ETS;</a:t>
            </a:r>
            <a:br>
              <a:rPr lang="it-IT" sz="2800" b="1" dirty="0">
                <a:solidFill>
                  <a:srgbClr val="0070C0"/>
                </a:solidFill>
              </a:rPr>
            </a:br>
            <a:r>
              <a:rPr lang="it-IT" sz="2800" b="1" dirty="0">
                <a:solidFill>
                  <a:srgbClr val="0070C0"/>
                </a:solidFill>
              </a:rPr>
              <a:t>e) coltivare una cultura (politica, organizzativa ed amministrativa) dell’Amministrazione condivisa;</a:t>
            </a:r>
            <a:br>
              <a:rPr lang="it-IT" sz="2800" b="1" dirty="0">
                <a:solidFill>
                  <a:srgbClr val="0070C0"/>
                </a:solidFill>
              </a:rPr>
            </a:br>
            <a:r>
              <a:rPr lang="it-IT" sz="2800" b="1" dirty="0" err="1">
                <a:solidFill>
                  <a:srgbClr val="0070C0"/>
                </a:solidFill>
              </a:rPr>
              <a:t>f</a:t>
            </a:r>
            <a:r>
              <a:rPr lang="it-IT" sz="2800" b="1" dirty="0">
                <a:solidFill>
                  <a:srgbClr val="0070C0"/>
                </a:solidFill>
              </a:rPr>
              <a:t>) ridurre gradualmente il peso della «mano pubblica». 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03E28354-F7B1-4AAC-A211-F0123888E9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0606" y="271364"/>
            <a:ext cx="2408617" cy="664522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F2A8CF-9DC3-B64B-B99C-6E44196F7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z="1800" smtClean="0">
                <a:solidFill>
                  <a:srgbClr val="FF0000"/>
                </a:solidFill>
              </a:rPr>
              <a:t>7</a:t>
            </a:fld>
            <a:endParaRPr lang="it-IT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995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5EC2B493-DB85-474A-A6FB-D39A341C8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055" y="214093"/>
            <a:ext cx="1713124" cy="707197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360B3EF-4C48-47B6-B1FE-CF499631C6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2559" y="214093"/>
            <a:ext cx="1341236" cy="676715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B7DCC09D-7F00-4D84-8F8A-462F1B659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828" y="1922763"/>
            <a:ext cx="11738344" cy="429728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it-IT" sz="3600" b="1" i="1" dirty="0">
                <a:solidFill>
                  <a:srgbClr val="FF0000"/>
                </a:solidFill>
              </a:rPr>
              <a:t>Facciamoci un grande in bocca al lupo</a:t>
            </a:r>
            <a:br>
              <a:rPr lang="it-IT" sz="3600" b="1" i="1" dirty="0">
                <a:solidFill>
                  <a:srgbClr val="FF0000"/>
                </a:solidFill>
              </a:rPr>
            </a:br>
            <a:br>
              <a:rPr lang="it-IT" sz="3600" b="1" i="1" dirty="0">
                <a:solidFill>
                  <a:srgbClr val="FF0000"/>
                </a:solidFill>
              </a:rPr>
            </a:br>
            <a:r>
              <a:rPr lang="it-IT" sz="3600" b="1" dirty="0">
                <a:solidFill>
                  <a:srgbClr val="0070C0"/>
                </a:solidFill>
              </a:rPr>
              <a:t>Grazie per l’attenzione</a:t>
            </a:r>
            <a:br>
              <a:rPr lang="it-IT" sz="3600" b="1" dirty="0">
                <a:solidFill>
                  <a:srgbClr val="0070C0"/>
                </a:solidFill>
              </a:rPr>
            </a:br>
            <a:br>
              <a:rPr lang="it-IT" sz="3600" b="1" dirty="0">
                <a:solidFill>
                  <a:srgbClr val="0070C0"/>
                </a:solidFill>
              </a:rPr>
            </a:br>
            <a:r>
              <a:rPr lang="it-IT" sz="3600" b="1" dirty="0">
                <a:solidFill>
                  <a:srgbClr val="0070C0"/>
                </a:solidFill>
              </a:rPr>
              <a:t>Luciano GALLO</a:t>
            </a:r>
            <a:br>
              <a:rPr lang="it-IT" sz="3600" b="1" i="1" dirty="0">
                <a:solidFill>
                  <a:srgbClr val="FF0000"/>
                </a:solidFill>
              </a:rPr>
            </a:br>
            <a:endParaRPr lang="it-IT" sz="3600" b="1" i="1" dirty="0">
              <a:solidFill>
                <a:srgbClr val="FF0000"/>
              </a:solidFill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03E28354-F7B1-4AAC-A211-F0123888E9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0606" y="271364"/>
            <a:ext cx="2408617" cy="664522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CA3443-614F-C840-930E-04DF9185B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z="1800" smtClean="0">
                <a:solidFill>
                  <a:srgbClr val="FF0000"/>
                </a:solidFill>
              </a:rPr>
              <a:t>8</a:t>
            </a:fld>
            <a:endParaRPr lang="it-IT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0382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12F98BEEB29154EB4DC45411DEE126A" ma:contentTypeVersion="10" ma:contentTypeDescription="Creare un nuovo documento." ma:contentTypeScope="" ma:versionID="2519d5a9a64d5165a3e11fd8de0b82d2">
  <xsd:schema xmlns:xsd="http://www.w3.org/2001/XMLSchema" xmlns:xs="http://www.w3.org/2001/XMLSchema" xmlns:p="http://schemas.microsoft.com/office/2006/metadata/properties" xmlns:ns2="a76e3bf6-662a-445e-9dd0-292a99d8e630" targetNamespace="http://schemas.microsoft.com/office/2006/metadata/properties" ma:root="true" ma:fieldsID="0ad8fce79faccd0e11cabfedffa0d01e" ns2:_="">
    <xsd:import namespace="a76e3bf6-662a-445e-9dd0-292a99d8e63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6e3bf6-662a-445e-9dd0-292a99d8e6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6317F28-5FF6-4E69-A3C4-D5072E475548}">
  <ds:schemaRefs>
    <ds:schemaRef ds:uri="http://purl.org/dc/terms/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a76e3bf6-662a-445e-9dd0-292a99d8e630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A0BB890-724B-44B6-8243-8E7BA84F884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9683C3-D040-402E-9389-3A5F6125DB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6e3bf6-662a-445e-9dd0-292a99d8e6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605</Words>
  <Application>Microsoft Macintosh PowerPoint</Application>
  <PresentationFormat>Widescreen</PresentationFormat>
  <Paragraphs>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di Office</vt:lpstr>
      <vt:lpstr>Presentazione  del Laboratorio per un sistema collaborativo  tra enti locali e enti di terzo settore</vt:lpstr>
      <vt:lpstr>Il LABORATORIO si svilupperà avendo ad oggetto quattro moduli:  1) l’Amministrazione condivisa nella programmazione degli enti locali;  2) l’Amministrazione condivisa nelle forme della co-progettazione, dell’accreditamento e delle convenzioni con APS e ODV;  3) patti di collaborazione, promozione della cultura del volontariato;  4) uso e valorizzazione dei beni e degli immobili pubblici, anche per finalità sociali.</vt:lpstr>
      <vt:lpstr>Il LABORATORIO è stato progettato sulla base dei seguenti presupposti: 1) l’Amministrazione condivisa NON si sostituisce ai contratti pubblici , disciplinati dal CCP, ma arricchisce il set degli strumenti a disposizione degli attori;  2) si assume la conoscenza di base degli istituti degli articoli 55 e ss. del CTS;  3) si assume come base l’inquadramento dell’Amministrazione condivisa formulato dalla Corte costituzionale nella sentenza n. 131/2020;  4) la principale finalità del Laboratorio è trasferire ai partecipanti la piena padronanza degli istituti ai fini della successiva condivisione e diffusione nei territori.</vt:lpstr>
      <vt:lpstr>I MODULI si svolgeranno sulla base della seguente metodologia: 1) nella prima giornata sarà svolto un approfondimento degli istituti di riferimento;  2) nella seconda sessione saranno esaminati i procedimenti attivabili dalla PA;  3) nel terzo ed ultimo appuntamento sarà dedicata l’attenzione ai procedimenti ad istanza degli ETS;  4) infine, saranno esaminate buone pratiche svolte in Italia, al fine di verificarne la scalabilità e la replicabilità.</vt:lpstr>
      <vt:lpstr>Da un punto di vista contenutistico, gli istituti di riferimento saranno esaminati – in ottica laboratoriale – muovendo dalle seguenti fonti normative e provvedimenti delle competenti Amministrazioni: a) legge delega n. 106/2016; b) CTS – Codice del Terzo settore (d. lgs. n. 117/2017 e ss. mm.); c) CCP – Codice dei contratti pubblici (d. lgs. n. 50/2016 e ss. mm.); d) DM n. 72 del 31 marzo 2021 di approvazione delle Linee guida sul rapporto fra PA ed enti di Terzo settore; e) legislazione regionale vigente in relazione alle attività di interesse generale; f) DGR n. XI/4563 del 19 aprile 2021. </vt:lpstr>
      <vt:lpstr>Le Linee guida sul rapporto fra PA ed enti di Terzo settore:  i) finalità ed oggetto; ii) inquadramento generale degli istituti; iii) ambito soggettivo; iv) principi comuni; v) i singoli procedimenti; vi) rendicontazione e monitoraggio e controllo; vii) adempimenti in materia di trasparenza e di pubblicità. </vt:lpstr>
      <vt:lpstr>Quali ASPETTATIVE per la fine del percorso laboratoriale:  a) confronto serio e responsabile sull’Amministrazione condivisa; b) mettersi in discussione e agire il cambiamento; c) cogliere le opportunità e non eludere le insidie; d) avviare processo di capacitazione delle PA e degli ETS; e) coltivare una cultura (politica, organizzativa ed amministrativa) dell’Amministrazione condivisa; f) ridurre gradualmente il peso della «mano pubblica». </vt:lpstr>
      <vt:lpstr>Facciamoci un grande in bocca al lupo  Grazie per l’attenzione  Luciano GALLO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Simona Alampi</dc:creator>
  <cp:lastModifiedBy>Luciano Gallo</cp:lastModifiedBy>
  <cp:revision>14</cp:revision>
  <dcterms:created xsi:type="dcterms:W3CDTF">2021-05-12T15:51:17Z</dcterms:created>
  <dcterms:modified xsi:type="dcterms:W3CDTF">2021-05-13T21:48:02Z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0x010100212F98BEEB29154EB4DC45411DEE126A</vt:lpwstr>
  </property>
</Properties>
</file>