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3" r:id="rId10"/>
    <p:sldId id="264" r:id="rId11"/>
    <p:sldId id="267" r:id="rId12"/>
    <p:sldId id="279" r:id="rId13"/>
    <p:sldId id="271" r:id="rId14"/>
    <p:sldId id="272" r:id="rId15"/>
    <p:sldId id="273" r:id="rId16"/>
    <p:sldId id="278" r:id="rId17"/>
    <p:sldId id="268" r:id="rId18"/>
    <p:sldId id="269" r:id="rId19"/>
    <p:sldId id="270" r:id="rId20"/>
    <p:sldId id="274" r:id="rId21"/>
    <p:sldId id="275" r:id="rId22"/>
    <p:sldId id="276" r:id="rId23"/>
    <p:sldId id="280" r:id="rId24"/>
    <p:sldId id="281" r:id="rId25"/>
    <p:sldId id="258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56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98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21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35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24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21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98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40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08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92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52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98EF-D7F4-4FD1-8E15-861E72F17CA7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8EF4C-6935-4974-905A-A97E7C767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56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vVKZ9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66KvEFhxfJt281Nz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vlombardia.it/lombardia/post/la-trama-dei-diritti-2022-come-e-andato-il-primo-incontro-e-come-puoi-unirti-anche-t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vlombardia.it/lombardia/post/un-futuro-di-buona-volonta-come-tessere-risorse-sociali-dentro-e-fuori-la-propria-associazion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325189" y="2509688"/>
            <a:ext cx="8482148" cy="114082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678282" y="2720280"/>
            <a:ext cx="8212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696867"/>
                </a:solidFill>
                <a:latin typeface="Fira Sans" panose="020B0503050000020004" pitchFamily="34" charset="0"/>
              </a:rPr>
              <a:t>Come dare spazio a queste istanze?</a:t>
            </a:r>
            <a:endParaRPr lang="it-IT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325189" y="1628503"/>
            <a:ext cx="8482148" cy="37747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95154" y="1879771"/>
            <a:ext cx="821218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Crediamo che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il contenitore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della Trama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dei Diritti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, quale spazio culturale in cui dare spazio e visibilità alle tante iniziative che le organizzazioni e gli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Enti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organizzano durante l’anno sui temi dei diritti e intrecciate con gli Obiettivi dell’Agenda 2030, possa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crescere ed evolvere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.</a:t>
            </a:r>
          </a:p>
          <a:p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8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In che modo?</a:t>
            </a:r>
            <a:endParaRPr lang="it-IT" sz="2800" b="1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327564" y="1348507"/>
            <a:ext cx="8775337" cy="479367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Il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FDD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può restare in un momento specifico e ristretto dell’anno, lavorando insieme per co-progettare maggiormente le iniziative così da avere un numero inferiore di eventi ma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più co-progettati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.</a:t>
            </a:r>
          </a:p>
          <a:p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Si possono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valorizzare le iniziative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durante l’anno attraverso la Trama dei Diritti, per favorire una costante promozione sulla cultura dei diritti.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Consolidare le alleanze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all’interno di uno spazio più connesso, che possa configurarsi come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COMMUNITY</a:t>
            </a:r>
          </a:p>
          <a:p>
            <a:pPr algn="ctr"/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3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272145" y="1370726"/>
            <a:ext cx="8876146" cy="420887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881745" y="1970022"/>
            <a:ext cx="96435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PERCHE’ FACCIAMO TUTTO CIO’?</a:t>
            </a:r>
          </a:p>
          <a:p>
            <a:endParaRPr lang="it-IT" sz="36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Breve spezzone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audio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da incontro:</a:t>
            </a:r>
          </a:p>
          <a:p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«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/>
              </a:rPr>
              <a:t>Essere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/>
              </a:rPr>
              <a:t>costruttori della cultura dei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/>
              </a:rPr>
              <a:t>diritti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» </a:t>
            </a:r>
            <a:endParaRPr lang="it-IT" sz="2400" dirty="0" smtClean="0">
              <a:solidFill>
                <a:srgbClr val="696867"/>
              </a:solidFill>
              <a:latin typeface="Fira Sans" panose="020B0503050000020004"/>
            </a:endParaRPr>
          </a:p>
          <a:p>
            <a:r>
              <a:rPr lang="it-IT" sz="2400" dirty="0">
                <a:solidFill>
                  <a:srgbClr val="696867"/>
                </a:solidFill>
                <a:latin typeface="Fira Sans" panose="020B0503050000020004"/>
              </a:rPr>
              <a:t>Settembre 2020 incontro con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/>
              </a:rPr>
              <a:t>Ennio Ripamonti</a:t>
            </a:r>
          </a:p>
          <a:p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  <a:hlinkClick r:id="rId3"/>
              </a:rPr>
              <a:t>https</a:t>
            </a:r>
            <a:r>
              <a:rPr lang="it-IT" sz="2400" dirty="0">
                <a:solidFill>
                  <a:srgbClr val="696867"/>
                </a:solidFill>
                <a:latin typeface="Fira Sans" panose="020B0503050000020004"/>
                <a:hlinkClick r:id="rId3"/>
              </a:rPr>
              <a:t>://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  <a:hlinkClick r:id="rId3"/>
              </a:rPr>
              <a:t>bit.ly/3vVKZ9c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 </a:t>
            </a:r>
            <a:endParaRPr lang="it-IT" sz="2400" dirty="0" smtClean="0">
              <a:solidFill>
                <a:srgbClr val="696867"/>
              </a:solidFill>
              <a:latin typeface="Fira Sans" panose="020B0503050000020004"/>
            </a:endParaRPr>
          </a:p>
          <a:p>
            <a:endParaRPr lang="it-IT" sz="800" dirty="0" smtClean="0">
              <a:solidFill>
                <a:srgbClr val="696867"/>
              </a:solidFill>
              <a:latin typeface="Fira Sans" panose="020B050305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21668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341286" y="1129740"/>
            <a:ext cx="9291781" cy="504938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849021" y="1623108"/>
            <a:ext cx="87840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Costruire insieme una community della Trama dei Diritti</a:t>
            </a:r>
          </a:p>
          <a:p>
            <a:endParaRPr lang="it-IT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Una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comunità di organizzazioni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, creativa e generativa, </a:t>
            </a:r>
            <a:endParaRPr lang="it-IT" sz="24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che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possa crescere come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insieme di energie collaborative vive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che si riconoscano l’un l’altra come parte di un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sistema </a:t>
            </a:r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di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enti e realtà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che nei territori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concorrono alla costruzione della cultura dei diritti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, attraverso quell’approccio integrato e sistemico a cui ci chiama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l’Agenda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2030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per lo Sviluppo Sostenibile.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1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373745" y="631866"/>
            <a:ext cx="9227128" cy="597213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715491" y="883004"/>
            <a:ext cx="937491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			Community</a:t>
            </a:r>
          </a:p>
          <a:p>
            <a:endParaRPr lang="it-IT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Avere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un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desiderio comune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Confrontarci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sulle tematiche di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interesse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Collaborare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nella realizzazione di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eventi e iniziative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Collaborare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nella realizzazione di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servizi o attività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Cercarsi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per avviare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progettazioni nuove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Costruire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insieme il Festival dei Diritti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Usare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il logo della Community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tutte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le volte che faccio qualcosa che rientra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all’interno della cornice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200" dirty="0">
                <a:solidFill>
                  <a:srgbClr val="696867"/>
                </a:solidFill>
                <a:latin typeface="Fira Sans" panose="020B0503050000020004" pitchFamily="34" charset="0"/>
              </a:rPr>
              <a:t>Desideriamo chiamare nella costruzione di questa Community </a:t>
            </a:r>
            <a:endParaRPr lang="it-IT" sz="22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2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tutte </a:t>
            </a:r>
            <a:r>
              <a:rPr lang="it-IT" sz="2200" dirty="0">
                <a:solidFill>
                  <a:srgbClr val="696867"/>
                </a:solidFill>
                <a:latin typeface="Fira Sans" panose="020B0503050000020004" pitchFamily="34" charset="0"/>
              </a:rPr>
              <a:t>quelle realtà, reti e progettualità che nei territori già agiscono </a:t>
            </a:r>
            <a:endParaRPr lang="it-IT" sz="22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2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dentro </a:t>
            </a:r>
            <a:r>
              <a:rPr lang="it-IT" sz="2200" dirty="0">
                <a:solidFill>
                  <a:srgbClr val="696867"/>
                </a:solidFill>
                <a:latin typeface="Fira Sans" panose="020B0503050000020004" pitchFamily="34" charset="0"/>
              </a:rPr>
              <a:t>a questa cornice e quindi valorizzarle e dare visibilità </a:t>
            </a:r>
            <a:endParaRPr lang="it-IT" sz="22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2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 </a:t>
            </a:r>
            <a:r>
              <a:rPr lang="it-IT" sz="2200" dirty="0">
                <a:solidFill>
                  <a:srgbClr val="696867"/>
                </a:solidFill>
                <a:latin typeface="Fira Sans" panose="020B0503050000020004" pitchFamily="34" charset="0"/>
              </a:rPr>
              <a:t>spazio di </a:t>
            </a:r>
            <a:r>
              <a:rPr lang="it-IT" sz="22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collaborazione.</a:t>
            </a:r>
            <a:endParaRPr lang="it-IT" sz="22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1681018" y="1662545"/>
            <a:ext cx="9984509" cy="459971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041236" y="1879771"/>
            <a:ext cx="93564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696867"/>
                </a:solidFill>
                <a:latin typeface="Fira Sans" panose="020B0503050000020004" pitchFamily="34" charset="0"/>
              </a:rPr>
              <a:t>Noi desideriamo costruirla insieme a </a:t>
            </a:r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voi</a:t>
            </a:r>
            <a:endParaRPr lang="it-IT" sz="36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dirty="0" smtClean="0">
              <a:solidFill>
                <a:srgbClr val="696867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</a:rPr>
              <a:t>Voi </a:t>
            </a:r>
            <a:r>
              <a:rPr lang="it-IT" sz="2400" dirty="0">
                <a:solidFill>
                  <a:srgbClr val="696867"/>
                </a:solidFill>
              </a:rPr>
              <a:t>cosa ne pensate? </a:t>
            </a:r>
            <a:r>
              <a:rPr lang="it-IT" sz="2400" dirty="0" smtClean="0">
                <a:solidFill>
                  <a:srgbClr val="696867"/>
                </a:solidFill>
              </a:rPr>
              <a:t>Vi </a:t>
            </a:r>
            <a:r>
              <a:rPr lang="it-IT" sz="2400" dirty="0">
                <a:solidFill>
                  <a:srgbClr val="696867"/>
                </a:solidFill>
              </a:rPr>
              <a:t>interessa l’idea</a:t>
            </a:r>
            <a:r>
              <a:rPr lang="it-IT" sz="2400" dirty="0" smtClean="0">
                <a:solidFill>
                  <a:srgbClr val="696867"/>
                </a:solidFill>
              </a:rPr>
              <a:t>?</a:t>
            </a:r>
            <a:endParaRPr lang="it-IT" sz="2400" dirty="0">
              <a:solidFill>
                <a:srgbClr val="696867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696867"/>
                </a:solidFill>
              </a:rPr>
              <a:t>Cosa vi aspettate da una </a:t>
            </a:r>
            <a:r>
              <a:rPr lang="it-IT" sz="2400" dirty="0" smtClean="0">
                <a:solidFill>
                  <a:srgbClr val="696867"/>
                </a:solidFill>
              </a:rPr>
              <a:t>community e cosa </a:t>
            </a:r>
            <a:r>
              <a:rPr lang="it-IT" sz="2400" dirty="0">
                <a:solidFill>
                  <a:srgbClr val="696867"/>
                </a:solidFill>
              </a:rPr>
              <a:t>desiderate trovare in essa</a:t>
            </a:r>
            <a:r>
              <a:rPr lang="it-IT" sz="2400" dirty="0" smtClean="0">
                <a:solidFill>
                  <a:srgbClr val="696867"/>
                </a:solidFill>
              </a:rPr>
              <a:t>?</a:t>
            </a:r>
            <a:endParaRPr lang="it-IT" sz="2400" dirty="0">
              <a:solidFill>
                <a:srgbClr val="696867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696867"/>
                </a:solidFill>
              </a:rPr>
              <a:t>Cosa siete disposti a portare nella community</a:t>
            </a:r>
            <a:r>
              <a:rPr lang="it-IT" sz="2400" b="1" dirty="0" smtClean="0">
                <a:solidFill>
                  <a:srgbClr val="696867"/>
                </a:solidFill>
              </a:rPr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b="1" dirty="0">
              <a:solidFill>
                <a:srgbClr val="696867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dirty="0" smtClean="0">
              <a:solidFill>
                <a:srgbClr val="696867"/>
              </a:solidFill>
            </a:endParaRPr>
          </a:p>
          <a:p>
            <a:r>
              <a:rPr lang="it-IT" sz="2400" b="1" dirty="0" smtClean="0">
                <a:solidFill>
                  <a:srgbClr val="696867"/>
                </a:solidFill>
              </a:rPr>
              <a:t>Vuoi </a:t>
            </a:r>
            <a:r>
              <a:rPr lang="it-IT" sz="2400" b="1" dirty="0">
                <a:solidFill>
                  <a:srgbClr val="696867"/>
                </a:solidFill>
              </a:rPr>
              <a:t>partecipare al percorso di costruzione della Community</a:t>
            </a:r>
            <a:r>
              <a:rPr lang="it-IT" sz="2400" b="1" dirty="0" smtClean="0">
                <a:solidFill>
                  <a:srgbClr val="696867"/>
                </a:solidFill>
              </a:rPr>
              <a:t>?</a:t>
            </a:r>
          </a:p>
          <a:p>
            <a:r>
              <a:rPr lang="it-IT" sz="2400" dirty="0">
                <a:solidFill>
                  <a:srgbClr val="696867"/>
                </a:solidFill>
                <a:hlinkClick r:id="rId3"/>
              </a:rPr>
              <a:t>https://</a:t>
            </a:r>
            <a:r>
              <a:rPr lang="it-IT" sz="2400" dirty="0" smtClean="0">
                <a:solidFill>
                  <a:srgbClr val="696867"/>
                </a:solidFill>
                <a:hlinkClick r:id="rId3"/>
              </a:rPr>
              <a:t>forms.gle/66KvEFhxfJt281Nz7</a:t>
            </a:r>
            <a:r>
              <a:rPr lang="it-IT" sz="2400" dirty="0" smtClean="0">
                <a:solidFill>
                  <a:srgbClr val="696867"/>
                </a:solidFill>
              </a:rPr>
              <a:t> </a:t>
            </a:r>
            <a:endParaRPr lang="it-IT" sz="2400" dirty="0">
              <a:solidFill>
                <a:srgbClr val="696867"/>
              </a:solidFill>
            </a:endParaRPr>
          </a:p>
          <a:p>
            <a:pPr lvl="0"/>
            <a:endParaRPr lang="it-IT" dirty="0">
              <a:solidFill>
                <a:srgbClr val="6968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346035" y="875177"/>
            <a:ext cx="9458038" cy="56035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846647" y="875177"/>
            <a:ext cx="82121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                         </a:t>
            </a:r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Compiti CSV</a:t>
            </a:r>
          </a:p>
          <a:p>
            <a:endParaRPr lang="it-IT" b="1" dirty="0" smtClean="0"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Raccogliere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i contenuti 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coordinare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la costruzione della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Creare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momenti di approfondimento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culturale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F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acilitare la co-progettazione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su eventi o progetti comuni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Facilitare la connessione con partner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sui territori (culturali/istituzionali)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Promuovere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la community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online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in una pagina social/sito dedicato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Dare concretezza alla community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(scegliere lo strumento: patto di corresponsabilità? Mappa fisica e culturale?)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Fornire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a tutti gli aderenti della rete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il logo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della Trama da usare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nelle proprie iniziative.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6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484449" y="848887"/>
            <a:ext cx="8895410" cy="574587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668912" y="970471"/>
            <a:ext cx="871094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	Cosa </a:t>
            </a:r>
            <a:r>
              <a:rPr lang="it-IT" sz="3600" b="1" dirty="0">
                <a:solidFill>
                  <a:srgbClr val="696867"/>
                </a:solidFill>
                <a:latin typeface="Fira Sans" panose="020B0503050000020004" pitchFamily="34" charset="0"/>
              </a:rPr>
              <a:t>offre CSV alla </a:t>
            </a:r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community</a:t>
            </a:r>
          </a:p>
          <a:p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Supporto alla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comunicazione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e alla promozione dell’evento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Supporto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logistico organizzativo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alla costruzione dell’evento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Accompagnamento nella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creazione di collaborazioni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con altri soggetti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Consulenza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per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progettazione/raccolta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fondi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Supporto per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approfondimento contenuti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in relazione agli obiettivi dell’Agenda 2030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8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7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384567" y="868218"/>
            <a:ext cx="9244015" cy="486910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998784" y="1120676"/>
            <a:ext cx="854838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Prossimo appuntamento di Area Cultura:</a:t>
            </a:r>
          </a:p>
          <a:p>
            <a:endParaRPr lang="it-IT" sz="3400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Costruiamo insieme la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COMMUNITY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della Trama dei Diritti    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29 marzo 2022 ore 17.30-19.30</a:t>
            </a:r>
          </a:p>
          <a:p>
            <a:endParaRPr lang="it-IT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Segui qui gli aggiornamenti che man mano </a:t>
            </a:r>
            <a:r>
              <a:rPr lang="it-IT" dirty="0">
                <a:solidFill>
                  <a:srgbClr val="696867"/>
                </a:solidFill>
                <a:latin typeface="Fira Sans" panose="020B0503050000020004" pitchFamily="34" charset="0"/>
              </a:rPr>
              <a:t>verranno inseriti: </a:t>
            </a:r>
            <a:r>
              <a:rPr lang="it-IT" dirty="0">
                <a:solidFill>
                  <a:srgbClr val="696867"/>
                </a:solidFill>
                <a:latin typeface="Fira Sans" panose="020B0503050000020004" pitchFamily="34" charset="0"/>
                <a:hlinkClick r:id="rId3"/>
              </a:rPr>
              <a:t>https://www.csvlombardia.it/lombardia/post/la-trama-dei-diritti-2022-come-e-andato-il-primo-incontro-e-come-puoi-unirti-anche-tu</a:t>
            </a:r>
            <a:r>
              <a:rPr lang="it-IT" dirty="0" smtClean="0">
                <a:solidFill>
                  <a:srgbClr val="696867"/>
                </a:solidFill>
                <a:latin typeface="Fira Sans" panose="020B0503050000020004" pitchFamily="34" charset="0"/>
                <a:hlinkClick r:id="rId3"/>
              </a:rPr>
              <a:t>/</a:t>
            </a:r>
            <a:r>
              <a:rPr lang="it-IT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</a:p>
          <a:p>
            <a:endParaRPr lang="it-IT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endParaRPr lang="it-IT" sz="8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Seguiranno poi degli appuntamenti territoriali</a:t>
            </a:r>
            <a:endParaRPr lang="it-IT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endParaRPr lang="it-IT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endParaRPr lang="it-IT" sz="3600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2384567" y="4559012"/>
            <a:ext cx="614217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2384567" y="2509406"/>
            <a:ext cx="614217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0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257170" y="1283890"/>
            <a:ext cx="9279048" cy="469840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010032" y="1562898"/>
            <a:ext cx="8490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Il Festival dei Diritti 2021</a:t>
            </a:r>
          </a:p>
          <a:p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556233" y="2561222"/>
            <a:ext cx="68414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giorni</a:t>
            </a:r>
          </a:p>
          <a:p>
            <a:pPr lvl="0"/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iniziative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partner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patrocini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progettualità intrecciati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reti 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articoli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pubblicati sui media </a:t>
            </a:r>
          </a:p>
          <a:p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di risorse extrafun raccolte per realizzare evento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757913" y="2583547"/>
            <a:ext cx="1798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12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</a:p>
          <a:p>
            <a:pPr lvl="0" algn="r"/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137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</a:p>
          <a:p>
            <a:pPr lvl="0" algn="r"/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260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</a:p>
          <a:p>
            <a:pPr lvl="0" algn="r"/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23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</a:p>
          <a:p>
            <a:pPr lvl="0" algn="r"/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40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</a:p>
          <a:p>
            <a:pPr lvl="0" algn="r"/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14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</a:p>
          <a:p>
            <a:pPr lvl="0" algn="r"/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181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</a:p>
          <a:p>
            <a:pPr lvl="0" algn="r"/>
            <a:r>
              <a:rPr lang="it-IT" sz="2400" b="1" dirty="0">
                <a:solidFill>
                  <a:srgbClr val="696867"/>
                </a:solidFill>
              </a:rPr>
              <a:t>€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11.569,68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477391" y="1361871"/>
            <a:ext cx="9374909" cy="413425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885838" y="1498861"/>
            <a:ext cx="874274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8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32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</a:t>
            </a:r>
            <a:r>
              <a:rPr lang="it-IT" sz="32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ltri appuntamenti che CSV sta organizzando</a:t>
            </a:r>
            <a:r>
              <a:rPr lang="it-IT" sz="32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:</a:t>
            </a:r>
          </a:p>
          <a:p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Area Animazione Territoriale</a:t>
            </a:r>
          </a:p>
          <a:p>
            <a:endParaRPr lang="it-IT" sz="800" dirty="0" smtClean="0">
              <a:solidFill>
                <a:srgbClr val="696867"/>
              </a:solidFill>
              <a:latin typeface="Fira Sans" panose="020B0503050000020004"/>
            </a:endParaRPr>
          </a:p>
          <a:p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Stiamo costruendo anche per il 2022 un percorso di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/>
              </a:rPr>
              <a:t>FORMAZIONE DI COMUNITA’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 che vada nella direzione di approfondire insieme temi emergenti e interessanti per chi lavora nei territori (associazioni, enti, gruppi, ...). </a:t>
            </a:r>
          </a:p>
          <a:p>
            <a:endParaRPr lang="it-IT" sz="3600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5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401455" y="608615"/>
            <a:ext cx="9374909" cy="594920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848892" y="719453"/>
            <a:ext cx="8742745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8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32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</a:t>
            </a:r>
            <a:r>
              <a:rPr lang="it-IT" sz="32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ltri appuntamenti che CSV sta organizzando</a:t>
            </a:r>
            <a:r>
              <a:rPr lang="it-IT" sz="32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:</a:t>
            </a:r>
          </a:p>
          <a:p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Area Organizzazioni</a:t>
            </a:r>
          </a:p>
          <a:p>
            <a:endParaRPr lang="it-IT" sz="8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I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/>
              </a:rPr>
              <a:t>giovedì della formazione rivolti agli ETS  prossimo incontro 17 marzo 2022 – “L’applicazione di nuovi schemi di bilancio (Rendiconto di cassa)” dalle ore 17.30 alle ore 19.00 – iscrizioni tramite MY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CSV</a:t>
            </a:r>
            <a:endParaRPr lang="it-IT" sz="2400" dirty="0">
              <a:solidFill>
                <a:srgbClr val="696867"/>
              </a:solidFill>
              <a:latin typeface="Fira Sans" panose="020B0503050000020004"/>
            </a:endParaRPr>
          </a:p>
          <a:p>
            <a:endParaRPr lang="it-IT" sz="24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Area Cittadini</a:t>
            </a:r>
          </a:p>
          <a:p>
            <a:endParaRPr lang="it-IT" sz="8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r>
              <a:rPr lang="it-IT" sz="2400" dirty="0">
                <a:solidFill>
                  <a:srgbClr val="696867"/>
                </a:solidFill>
                <a:latin typeface="Fira Sans" panose="020B0503050000020004"/>
              </a:rPr>
              <a:t>U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n percorso formativo rivolto agli ETS per sviluppare la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/>
              </a:rPr>
              <a:t>ricerca dei volontari e la loro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/>
              </a:rPr>
              <a:t>accoglienza: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  <a:hlinkClick r:id="rId3"/>
              </a:rPr>
              <a:t>https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  <a:hlinkClick r:id="rId3"/>
              </a:rPr>
              <a:t>://www.csvlombardia.it/lombardia/post/un-futuro-di-buona-volonta-come-tessere-risorse-sociali-dentro-e-fuori-la-propria-associazione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  <a:hlinkClick r:id="rId3"/>
              </a:rPr>
              <a:t>/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endParaRPr lang="it-IT" sz="3600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325189" y="1628503"/>
            <a:ext cx="8989356" cy="46337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76681" y="1771590"/>
            <a:ext cx="849085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Elementi “</a:t>
            </a:r>
            <a:r>
              <a:rPr lang="it-IT" sz="3600" b="1" dirty="0">
                <a:solidFill>
                  <a:srgbClr val="696867"/>
                </a:solidFill>
                <a:latin typeface="Fira Sans" panose="020B0503050000020004" pitchFamily="34" charset="0"/>
              </a:rPr>
              <a:t>critici</a:t>
            </a:r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”</a:t>
            </a:r>
          </a:p>
          <a:p>
            <a:endParaRPr lang="it-IT" sz="24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Molti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eventi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in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pochi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giorni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Poco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tempo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(ottobre-novembre) per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riuscire a confrontarsi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 co-progettare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Dicembre periodo giusto?</a:t>
            </a:r>
          </a:p>
          <a:p>
            <a:pPr lvl="0"/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Elementi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organizzativi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rigidi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ma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necessari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583807" y="1231339"/>
            <a:ext cx="9321866" cy="49754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844801" y="1325589"/>
            <a:ext cx="85644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Elementi positivi</a:t>
            </a:r>
          </a:p>
          <a:p>
            <a:endParaRPr lang="it-IT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Il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contenitore FDD rappresenta un luogo significativo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perché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:</a:t>
            </a:r>
          </a:p>
          <a:p>
            <a:pPr lvl="0"/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p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ermette di costruire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una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sfida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comune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nuove collaborazioni</a:t>
            </a:r>
          </a:p>
          <a:p>
            <a:pPr lvl="0"/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offre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visibilità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e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ufficialità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valorizza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la ricchezza del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Terzo Settore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nel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territorio</a:t>
            </a:r>
          </a:p>
        </p:txBody>
      </p:sp>
    </p:spTree>
    <p:extLst>
      <p:ext uri="{BB962C8B-B14F-4D97-AF65-F5344CB8AC3E}">
        <p14:creationId xmlns:p14="http://schemas.microsoft.com/office/powerpoint/2010/main" val="9930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364509" y="1042851"/>
            <a:ext cx="9605818" cy="47722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798618" y="1351507"/>
            <a:ext cx="88853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Elementi positivi</a:t>
            </a:r>
          </a:p>
          <a:p>
            <a:endParaRPr lang="it-IT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Il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tema proposto </a:t>
            </a:r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stimola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a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riflettere sul tema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 ad organizzare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qualcosa che non avrei fatto</a:t>
            </a:r>
            <a:endParaRPr lang="it-IT" sz="2400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invita a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ripensarsi</a:t>
            </a:r>
          </a:p>
          <a:p>
            <a:pPr lvl="0"/>
            <a:endParaRPr lang="it-IT" sz="2400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Il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fare insieme dà più forza</a:t>
            </a:r>
          </a:p>
          <a:p>
            <a:pPr lvl="0"/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Linguaggi creativi creano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coinvolgimento più intenso</a:t>
            </a:r>
          </a:p>
          <a:p>
            <a:pPr lvl="0"/>
            <a:endParaRPr lang="it-IT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617982" y="733433"/>
            <a:ext cx="9051636" cy="539113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37708" y="1027514"/>
            <a:ext cx="821218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Elementi positivi</a:t>
            </a:r>
          </a:p>
          <a:p>
            <a:endParaRPr lang="it-IT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FDD è un’occasione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per il Terzo Settore per sperimentare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modalità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non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autocentrate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perché:</a:t>
            </a:r>
          </a:p>
          <a:p>
            <a:pPr lvl="0"/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f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 uscire dal proprio perimetro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p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ermette la collaborazione con altri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400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dà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voce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 problemi poco riconosciuti o invisibili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a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ccompagna la comunità a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interessarsi all’altro</a:t>
            </a:r>
            <a:endParaRPr lang="it-IT" sz="2400" b="1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2539736" y="1111673"/>
            <a:ext cx="9275684" cy="528912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964874" y="1111673"/>
            <a:ext cx="859061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696867"/>
                </a:solidFill>
                <a:latin typeface="Fira Sans" panose="020B0503050000020004" pitchFamily="34" charset="0"/>
              </a:rPr>
              <a:t>Presenza/Online</a:t>
            </a:r>
          </a:p>
          <a:p>
            <a:pPr lvl="0"/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Sono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stati riscontrati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elementi positivi in entrambe modalità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.</a:t>
            </a:r>
          </a:p>
          <a:p>
            <a:pPr lvl="0"/>
            <a:endParaRPr lang="it-IT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In presenza</a:t>
            </a:r>
            <a:endParaRPr lang="it-IT" sz="2400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Clima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più evocativo tra i presenti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Ritornare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a vedersi e incontrare il pubblico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Maggiore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interazione, confronto e conoscenza reciproca</a:t>
            </a:r>
          </a:p>
          <a:p>
            <a:pPr lvl="0"/>
            <a:endParaRPr lang="it-IT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Online </a:t>
            </a:r>
            <a:endParaRPr lang="it-IT" sz="2400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Non doversi preoccupare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delle norme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anti-</a:t>
            </a:r>
            <a:r>
              <a:rPr lang="it-IT" sz="2400" dirty="0" err="1" smtClean="0">
                <a:solidFill>
                  <a:srgbClr val="696867"/>
                </a:solidFill>
                <a:latin typeface="Fira Sans" panose="020B0503050000020004" pitchFamily="34" charset="0"/>
              </a:rPr>
              <a:t>Covid</a:t>
            </a:r>
            <a:endParaRPr lang="it-IT" sz="24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R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aggiungere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un pubblico più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ampio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A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vere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a disposizione le registrazioni permette di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diffondere i contenuti</a:t>
            </a:r>
            <a:endParaRPr lang="it-IT" sz="2400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524826" y="1009667"/>
            <a:ext cx="8482148" cy="520640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789382" y="1366391"/>
            <a:ext cx="837817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 vostri suggerimenti</a:t>
            </a:r>
          </a:p>
          <a:p>
            <a:endParaRPr lang="it-IT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Favorire un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maggior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confronto/approfondimento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tra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Enti del Terzo Settore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sul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tema dei diritti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umani</a:t>
            </a:r>
          </a:p>
          <a:p>
            <a:pPr lvl="0"/>
            <a:endParaRPr lang="it-IT" sz="2400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Estendere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il FDD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 tutto l’anno</a:t>
            </a:r>
          </a:p>
          <a:p>
            <a:pPr lvl="0"/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Avere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maggiori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momenti di confronto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 tra realtà che hanno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obiettivi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simili</a:t>
            </a:r>
          </a:p>
          <a:p>
            <a:pPr lvl="0"/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Dare </a:t>
            </a:r>
            <a:r>
              <a:rPr lang="it-IT" sz="2400" b="1" dirty="0">
                <a:solidFill>
                  <a:srgbClr val="696867"/>
                </a:solidFill>
                <a:latin typeface="Fira Sans" panose="020B0503050000020004" pitchFamily="34" charset="0"/>
              </a:rPr>
              <a:t>continuità ai temi emersi </a:t>
            </a:r>
            <a:r>
              <a:rPr lang="it-IT" sz="2400" dirty="0">
                <a:solidFill>
                  <a:srgbClr val="696867"/>
                </a:solidFill>
                <a:latin typeface="Fira Sans" panose="020B0503050000020004" pitchFamily="34" charset="0"/>
              </a:rPr>
              <a:t>per raccogliere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ciò che è stato seminato</a:t>
            </a:r>
          </a:p>
          <a:p>
            <a:pPr lvl="0"/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2524826" y="1009667"/>
            <a:ext cx="8482148" cy="520640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789382" y="1366391"/>
            <a:ext cx="837817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I vostri suggerimenti</a:t>
            </a:r>
          </a:p>
          <a:p>
            <a:endParaRPr lang="it-IT" sz="36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endParaRPr lang="it-IT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Trovare un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luogo fisico comune 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e unico dove realizzare eventi locali (+riconoscimento, +identità FDD)</a:t>
            </a:r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endParaRPr lang="it-IT" sz="2400" b="1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Realizzare un evento comune</a:t>
            </a:r>
          </a:p>
          <a:p>
            <a:pPr lvl="0"/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Mettere al centro temi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sostenibilità</a:t>
            </a:r>
            <a:r>
              <a:rPr lang="it-IT" sz="2400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 e </a:t>
            </a:r>
            <a:r>
              <a:rPr lang="it-IT" sz="2400" b="1" dirty="0" smtClean="0">
                <a:solidFill>
                  <a:srgbClr val="696867"/>
                </a:solidFill>
                <a:latin typeface="Fira Sans" panose="020B0503050000020004" pitchFamily="34" charset="0"/>
              </a:rPr>
              <a:t>disuguaglianze</a:t>
            </a:r>
          </a:p>
          <a:p>
            <a:pPr lvl="0"/>
            <a:endParaRPr lang="it-IT" sz="2400" b="1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endParaRPr lang="it-IT" sz="2400" dirty="0" smtClean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pPr lvl="0"/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  <a:p>
            <a:endParaRPr lang="it-IT" dirty="0">
              <a:solidFill>
                <a:srgbClr val="696867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 - LA TRAMA (00000002) [Sola lettura]" id="{928F5328-72D3-46D9-B0C3-D2CA42522A9A}" vid="{DF4865A5-1CF2-45E1-996B-957EAD5DE37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79B5916697CBD4F92F2902D2257A66E" ma:contentTypeVersion="13" ma:contentTypeDescription="Creare un nuovo documento." ma:contentTypeScope="" ma:versionID="da47bb11a736b862c9d620bc3e9520c5">
  <xsd:schema xmlns:xsd="http://www.w3.org/2001/XMLSchema" xmlns:xs="http://www.w3.org/2001/XMLSchema" xmlns:p="http://schemas.microsoft.com/office/2006/metadata/properties" xmlns:ns2="5d0cf845-be85-4353-a419-2e15ecd77a10" xmlns:ns3="b59408ef-b20e-4d14-a35d-f70e3955be3f" targetNamespace="http://schemas.microsoft.com/office/2006/metadata/properties" ma:root="true" ma:fieldsID="86e614e74fd38d3f502f903dc3e523eb" ns2:_="" ns3:_="">
    <xsd:import namespace="5d0cf845-be85-4353-a419-2e15ecd77a10"/>
    <xsd:import namespace="b59408ef-b20e-4d14-a35d-f70e3955be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0cf845-be85-4353-a419-2e15ecd77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9408ef-b20e-4d14-a35d-f70e3955be3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BA1A79-9AF7-491A-8DA0-7152D9F818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6B494E-C34F-40EE-8D52-DA69269DDF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0cf845-be85-4353-a419-2e15ecd77a10"/>
    <ds:schemaRef ds:uri="b59408ef-b20e-4d14-a35d-f70e3955be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9D3F02-8189-4824-BEA2-02132206C604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b59408ef-b20e-4d14-a35d-f70e3955be3f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5d0cf845-be85-4353-a419-2e15ecd77a1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 - LA TRAMA</Template>
  <TotalTime>728</TotalTime>
  <Words>932</Words>
  <Application>Microsoft Office PowerPoint</Application>
  <PresentationFormat>Widescreen</PresentationFormat>
  <Paragraphs>179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Fira Sans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Piccio</dc:creator>
  <cp:lastModifiedBy>Maria Piccio</cp:lastModifiedBy>
  <cp:revision>61</cp:revision>
  <dcterms:created xsi:type="dcterms:W3CDTF">2021-03-01T18:44:40Z</dcterms:created>
  <dcterms:modified xsi:type="dcterms:W3CDTF">2022-03-10T10:28:49Z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0x010100A79B5916697CBD4F92F2902D2257A66E</vt:lpwstr>
  </property>
</Properties>
</file>