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21" r:id="rId3"/>
    <p:sldId id="313" r:id="rId4"/>
    <p:sldId id="314" r:id="rId5"/>
    <p:sldId id="315" r:id="rId6"/>
    <p:sldId id="312" r:id="rId7"/>
    <p:sldId id="325" r:id="rId8"/>
    <p:sldId id="316" r:id="rId9"/>
    <p:sldId id="317" r:id="rId10"/>
    <p:sldId id="318" r:id="rId11"/>
    <p:sldId id="324" r:id="rId12"/>
    <p:sldId id="322" r:id="rId13"/>
    <p:sldId id="323" r:id="rId14"/>
    <p:sldId id="320" r:id="rId15"/>
  </p:sldIdLst>
  <p:sldSz cx="9144000" cy="5143500" type="screen16x9"/>
  <p:notesSz cx="9144000" cy="5143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FACE-F86A-42CC-945C-FFE73E01334A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EAB2-5BFA-4DAA-973F-9F8D4A949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01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54919" cy="51434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433" y="0"/>
            <a:ext cx="5372566" cy="382508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2365" y="0"/>
            <a:ext cx="5901634" cy="359307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7170"/>
            <a:ext cx="1533804" cy="11376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6341" y="2180370"/>
            <a:ext cx="2351317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2365" y="0"/>
            <a:ext cx="5901634" cy="359307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19656"/>
            <a:ext cx="2622628" cy="412384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050" y="122347"/>
            <a:ext cx="1234306" cy="1142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B53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B53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47380" cy="51434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0954" y="133648"/>
            <a:ext cx="5403045" cy="39929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1071" y="0"/>
            <a:ext cx="5322928" cy="39209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6164" y="185880"/>
            <a:ext cx="1332510" cy="13094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B53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2365" y="0"/>
            <a:ext cx="5901634" cy="359307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19656"/>
            <a:ext cx="2622628" cy="412384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050" y="122347"/>
            <a:ext cx="1234306" cy="1142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225" y="619083"/>
            <a:ext cx="16078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244" y="1838206"/>
            <a:ext cx="7305510" cy="287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ntova@retedafne.it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ntova@retedafne.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194" y="2352342"/>
            <a:ext cx="5374640" cy="1060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9450">
              <a:lnSpc>
                <a:spcPct val="151000"/>
              </a:lnSpc>
              <a:spcBef>
                <a:spcPts val="100"/>
              </a:spcBef>
              <a:tabLst>
                <a:tab pos="3003550" algn="l"/>
              </a:tabLst>
            </a:pPr>
            <a:r>
              <a:rPr spc="-5" dirty="0">
                <a:solidFill>
                  <a:srgbClr val="FFFFFF"/>
                </a:solidFill>
              </a:rPr>
              <a:t>ASSISTENZA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	</a:t>
            </a:r>
            <a:r>
              <a:rPr spc="-5" dirty="0">
                <a:solidFill>
                  <a:srgbClr val="FFFFFF"/>
                </a:solidFill>
              </a:rPr>
              <a:t>SOSTEGNO 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ALLE PERSONE VITTIME DI </a:t>
            </a:r>
            <a:r>
              <a:rPr spc="-50" dirty="0">
                <a:solidFill>
                  <a:srgbClr val="FFFFFF"/>
                </a:solidFill>
              </a:rPr>
              <a:t>REATO</a:t>
            </a:r>
            <a:endParaRPr spc="-5" dirty="0">
              <a:solidFill>
                <a:srgbClr val="FFFFFF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8D05DE6-2257-34CA-D1B7-65F558C8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9550"/>
            <a:ext cx="1856014" cy="9620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3E0215-8B38-70F6-3A6D-71027E01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95098"/>
            <a:ext cx="1066800" cy="55295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5397485-3927-5876-3519-874EA091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33349"/>
            <a:ext cx="589189" cy="13147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100B465-5FD9-29BA-764C-48434B67F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280" y="121129"/>
            <a:ext cx="857250" cy="15479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50318B6-2208-5F8B-3551-EE7DC5A785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2189389" cy="1756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116121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</a:rPr>
              <a:t>RET</a:t>
            </a:r>
            <a:r>
              <a:rPr lang="it-IT" sz="1800" dirty="0">
                <a:solidFill>
                  <a:srgbClr val="000000"/>
                </a:solidFill>
              </a:rPr>
              <a:t>E</a:t>
            </a:r>
            <a:r>
              <a:rPr lang="it-IT" sz="1800" spc="-5" dirty="0">
                <a:solidFill>
                  <a:srgbClr val="000000"/>
                </a:solidFill>
              </a:rPr>
              <a:t> DAFNE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8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sostegno emotivo e psicologico</a:t>
            </a:r>
            <a:br>
              <a:rPr lang="it-IT" sz="1800" kern="0" dirty="0">
                <a:solidFill>
                  <a:schemeClr val="accent5">
                    <a:lumMod val="75000"/>
                  </a:schemeClr>
                </a:solidFill>
              </a:rPr>
            </a:br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Google Shape;504;p47">
            <a:extLst>
              <a:ext uri="{FF2B5EF4-FFF2-40B4-BE49-F238E27FC236}">
                <a16:creationId xmlns:a16="http://schemas.microsoft.com/office/drawing/2014/main" id="{9993A80A-55EC-2904-D47D-2DF84B97588E}"/>
              </a:ext>
            </a:extLst>
          </p:cNvPr>
          <p:cNvSpPr txBox="1"/>
          <p:nvPr/>
        </p:nvSpPr>
        <p:spPr>
          <a:xfrm>
            <a:off x="417700" y="2535793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sul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percorso giudiziario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sui possibili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percorsi di riparazione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più in dettaglio su: 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512;p48">
            <a:extLst>
              <a:ext uri="{FF2B5EF4-FFF2-40B4-BE49-F238E27FC236}">
                <a16:creationId xmlns:a16="http://schemas.microsoft.com/office/drawing/2014/main" id="{59D31B21-C2CE-1A06-FE1D-162F87FE4B0E}"/>
              </a:ext>
            </a:extLst>
          </p:cNvPr>
          <p:cNvSpPr txBox="1"/>
          <p:nvPr/>
        </p:nvSpPr>
        <p:spPr>
          <a:xfrm>
            <a:off x="727975" y="2619375"/>
            <a:ext cx="7899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B20D4DC-04C7-7D48-6E6B-F46AE19D2079}"/>
              </a:ext>
            </a:extLst>
          </p:cNvPr>
          <p:cNvGrpSpPr/>
          <p:nvPr/>
        </p:nvGrpSpPr>
        <p:grpSpPr>
          <a:xfrm>
            <a:off x="2476162" y="1915767"/>
            <a:ext cx="3582073" cy="748998"/>
            <a:chOff x="2520725" y="1586202"/>
            <a:chExt cx="3582073" cy="748998"/>
          </a:xfrm>
        </p:grpSpPr>
        <p:pic>
          <p:nvPicPr>
            <p:cNvPr id="19" name="Google Shape;520;p49">
              <a:extLst>
                <a:ext uri="{FF2B5EF4-FFF2-40B4-BE49-F238E27FC236}">
                  <a16:creationId xmlns:a16="http://schemas.microsoft.com/office/drawing/2014/main" id="{CFEFBA53-90B5-900A-857B-5633E6C8EEC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20725" y="1586202"/>
              <a:ext cx="2684700" cy="71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521;p49">
              <a:extLst>
                <a:ext uri="{FF2B5EF4-FFF2-40B4-BE49-F238E27FC236}">
                  <a16:creationId xmlns:a16="http://schemas.microsoft.com/office/drawing/2014/main" id="{A8A8DF02-61B8-3F98-2C66-8491DBE4C53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53798" y="1686200"/>
              <a:ext cx="649000" cy="64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523;p49">
            <a:extLst>
              <a:ext uri="{FF2B5EF4-FFF2-40B4-BE49-F238E27FC236}">
                <a16:creationId xmlns:a16="http://schemas.microsoft.com/office/drawing/2014/main" id="{7B8002FD-37CE-BE2E-CEC1-E61813B9A886}"/>
              </a:ext>
            </a:extLst>
          </p:cNvPr>
          <p:cNvSpPr txBox="1"/>
          <p:nvPr/>
        </p:nvSpPr>
        <p:spPr>
          <a:xfrm>
            <a:off x="0" y="2851940"/>
            <a:ext cx="9143999" cy="190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/>
              <a:t> </a:t>
            </a:r>
            <a:endParaRPr sz="1200" dirty="0"/>
          </a:p>
          <a:p>
            <a:pPr marL="3111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" sz="1200" b="1" spc="5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Rielaborazione </a:t>
            </a:r>
            <a:r>
              <a:rPr lang="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dell’evento </a:t>
            </a: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traumatico, inteso anche nella sua dimensione relazionale, al fine di una integrazione nella storia personale</a:t>
            </a:r>
            <a:r>
              <a:rPr lang="it-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,</a:t>
            </a:r>
            <a:endParaRPr sz="1200" spc="5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  <a:p>
            <a:pPr marL="3111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-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ontenimento conseguenze emotive/psicologiche </a:t>
            </a: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derivanti dal reato</a:t>
            </a:r>
            <a:endParaRPr sz="1200" spc="5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6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8842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</a:rPr>
              <a:t>RET</a:t>
            </a:r>
            <a:r>
              <a:rPr lang="it-IT" sz="1800" dirty="0">
                <a:solidFill>
                  <a:srgbClr val="000000"/>
                </a:solidFill>
              </a:rPr>
              <a:t>E</a:t>
            </a:r>
            <a:r>
              <a:rPr lang="it-IT" sz="1800" spc="-5" dirty="0">
                <a:solidFill>
                  <a:srgbClr val="000000"/>
                </a:solidFill>
              </a:rPr>
              <a:t> DAFNE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800" b="0" spc="-5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</a:t>
            </a:r>
            <a:r>
              <a:rPr lang="it-IT" sz="18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rientamento ai Servizi territoriali</a:t>
            </a:r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Google Shape;504;p47">
            <a:extLst>
              <a:ext uri="{FF2B5EF4-FFF2-40B4-BE49-F238E27FC236}">
                <a16:creationId xmlns:a16="http://schemas.microsoft.com/office/drawing/2014/main" id="{9993A80A-55EC-2904-D47D-2DF84B97588E}"/>
              </a:ext>
            </a:extLst>
          </p:cNvPr>
          <p:cNvSpPr txBox="1"/>
          <p:nvPr/>
        </p:nvSpPr>
        <p:spPr>
          <a:xfrm>
            <a:off x="417700" y="2535793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sul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percorso giudiziario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sui possibili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percorsi di riparazione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più in dettaglio su: 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512;p48">
            <a:extLst>
              <a:ext uri="{FF2B5EF4-FFF2-40B4-BE49-F238E27FC236}">
                <a16:creationId xmlns:a16="http://schemas.microsoft.com/office/drawing/2014/main" id="{59D31B21-C2CE-1A06-FE1D-162F87FE4B0E}"/>
              </a:ext>
            </a:extLst>
          </p:cNvPr>
          <p:cNvSpPr txBox="1"/>
          <p:nvPr/>
        </p:nvSpPr>
        <p:spPr>
          <a:xfrm>
            <a:off x="727975" y="2619375"/>
            <a:ext cx="7899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520;p49">
            <a:extLst>
              <a:ext uri="{FF2B5EF4-FFF2-40B4-BE49-F238E27FC236}">
                <a16:creationId xmlns:a16="http://schemas.microsoft.com/office/drawing/2014/main" id="{CFEFBA53-90B5-900A-857B-5633E6C8EE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162" y="1915767"/>
            <a:ext cx="2684700" cy="7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23;p49">
            <a:extLst>
              <a:ext uri="{FF2B5EF4-FFF2-40B4-BE49-F238E27FC236}">
                <a16:creationId xmlns:a16="http://schemas.microsoft.com/office/drawing/2014/main" id="{7B8002FD-37CE-BE2E-CEC1-E61813B9A886}"/>
              </a:ext>
            </a:extLst>
          </p:cNvPr>
          <p:cNvSpPr txBox="1"/>
          <p:nvPr/>
        </p:nvSpPr>
        <p:spPr>
          <a:xfrm>
            <a:off x="0" y="2851940"/>
            <a:ext cx="9143999" cy="190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dirty="0"/>
              <a:t> </a:t>
            </a:r>
            <a:endParaRPr sz="1200" dirty="0"/>
          </a:p>
          <a:p>
            <a:pPr marL="311150" lvl="0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-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Ha lo scopo di </a:t>
            </a:r>
            <a:r>
              <a:rPr lang="it-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orientare</a:t>
            </a:r>
            <a:r>
              <a:rPr lang="it-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,  attraverso un operatore di riferimento, le persone che si rivolgono alla Rete Dafne rispetto ai servizi e alle opportunità presenti sul territorio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32050DA-3797-FB26-49FD-7A5828F16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103" y="1862920"/>
            <a:ext cx="13620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8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330218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</a:rPr>
              <a:t>Per capire meglio…</a:t>
            </a:r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Google Shape;504;p47">
            <a:extLst>
              <a:ext uri="{FF2B5EF4-FFF2-40B4-BE49-F238E27FC236}">
                <a16:creationId xmlns:a16="http://schemas.microsoft.com/office/drawing/2014/main" id="{9993A80A-55EC-2904-D47D-2DF84B97588E}"/>
              </a:ext>
            </a:extLst>
          </p:cNvPr>
          <p:cNvSpPr txBox="1"/>
          <p:nvPr/>
        </p:nvSpPr>
        <p:spPr>
          <a:xfrm>
            <a:off x="417700" y="2535793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sul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percorso giudiziario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sui possibili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percorsi di riparazione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più in dettaglio su: 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512;p48">
            <a:extLst>
              <a:ext uri="{FF2B5EF4-FFF2-40B4-BE49-F238E27FC236}">
                <a16:creationId xmlns:a16="http://schemas.microsoft.com/office/drawing/2014/main" id="{59D31B21-C2CE-1A06-FE1D-162F87FE4B0E}"/>
              </a:ext>
            </a:extLst>
          </p:cNvPr>
          <p:cNvSpPr txBox="1"/>
          <p:nvPr/>
        </p:nvSpPr>
        <p:spPr>
          <a:xfrm>
            <a:off x="727975" y="2619375"/>
            <a:ext cx="7899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B0A15F-2230-A5FB-773C-C2583955A4FC}"/>
              </a:ext>
            </a:extLst>
          </p:cNvPr>
          <p:cNvSpPr txBox="1">
            <a:spLocks/>
          </p:cNvSpPr>
          <p:nvPr/>
        </p:nvSpPr>
        <p:spPr>
          <a:xfrm>
            <a:off x="152400" y="1276350"/>
            <a:ext cx="86868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Maria, 58 (nome di fantasia):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Maria ha messo in vendita su un sito online un vaso da lei dipinto. Dopo essere contattata dal compratore, quest’ultimo l’ha convinta – con abile inganno – a fare operazioni dal bancomat perché avrebbe cosi ricevuto la somma pattuita. Maria, senza rendersene conto, invece di ricevere la somma, l’ha versata. Maria si è rivolta al </a:t>
            </a:r>
            <a:r>
              <a:rPr lang="it-IT" sz="12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Servizio di Supporto Vittime e ha trovato a</a:t>
            </a:r>
            <a:r>
              <a:rPr lang="it-IT" sz="12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scolto e accoglienza empatica e informazioni sui diritti (cosa significa denuncia, iter, e possibili risorse esterne).</a:t>
            </a:r>
          </a:p>
          <a:p>
            <a:pPr marL="171450" indent="-171450" algn="just">
              <a:buFontTx/>
              <a:buChar char="-"/>
            </a:pPr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Carlo, 13 (nome di fantasia):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Carlo ha 13 anni, ha subito bullismo a scuola e nella piazza del paese (furti e minacce). I genitori hanno chiesto aiuto ai Carabinieri e si sono rivolti al Servizio di Supporto Vittime per avere maggiori informazioni sull’iter giudiziario e indicazioni sui Servizi territoriali per aiutare Carlo.</a:t>
            </a:r>
          </a:p>
          <a:p>
            <a:pPr algn="just"/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b="1" dirty="0">
                <a:solidFill>
                  <a:schemeClr val="accent5">
                    <a:lumMod val="75000"/>
                  </a:schemeClr>
                </a:solidFill>
              </a:rPr>
              <a:t>Paolo, 45 (nome di fantasia):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Paolo ha subito furti in casa, sospetta sia il co-inquilino, che tuttavia nega. Paolo si rivolge alla Polizia, sporgendo denuncia. Si rivolge poi al Servizio di Supporto Vittime per avere approfondimenti sul funzionamento delle indagini e dell’iter giudiziario, oltre che per essere supportato emotivamente.</a:t>
            </a:r>
          </a:p>
          <a:p>
            <a:pPr algn="just"/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7224" y="1014025"/>
            <a:ext cx="7772399" cy="116121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</a:rPr>
              <a:t>BENEFICI PER LA VITTIMA, LA COMUNITA’ E GLI OPERATORI</a:t>
            </a:r>
            <a:br>
              <a:rPr lang="it-IT" sz="1800" spc="-5" dirty="0">
                <a:solidFill>
                  <a:srgbClr val="000000"/>
                </a:solidFill>
              </a:rPr>
            </a:br>
            <a:br>
              <a:rPr lang="it-IT" sz="1800" spc="-5" dirty="0">
                <a:solidFill>
                  <a:srgbClr val="000000"/>
                </a:solidFill>
              </a:rPr>
            </a:br>
            <a:br>
              <a:rPr lang="it-IT" sz="1800" kern="0" dirty="0">
                <a:solidFill>
                  <a:schemeClr val="accent5">
                    <a:lumMod val="75000"/>
                  </a:schemeClr>
                </a:solidFill>
              </a:rPr>
            </a:br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Google Shape;504;p47">
            <a:extLst>
              <a:ext uri="{FF2B5EF4-FFF2-40B4-BE49-F238E27FC236}">
                <a16:creationId xmlns:a16="http://schemas.microsoft.com/office/drawing/2014/main" id="{9993A80A-55EC-2904-D47D-2DF84B97588E}"/>
              </a:ext>
            </a:extLst>
          </p:cNvPr>
          <p:cNvSpPr txBox="1"/>
          <p:nvPr/>
        </p:nvSpPr>
        <p:spPr>
          <a:xfrm>
            <a:off x="417700" y="2535793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kumimoji="0" lang="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sul </a:t>
            </a:r>
            <a:r>
              <a:rPr kumimoji="0" lang="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percorso giudiziario</a:t>
            </a:r>
            <a:r>
              <a:rPr kumimoji="0" lang="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 sui possibili </a:t>
            </a:r>
            <a:r>
              <a:rPr kumimoji="0" lang="it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percorsi di riparazione</a:t>
            </a:r>
            <a:r>
              <a:rPr kumimoji="0" lang="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più in dettaglio su: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512;p48">
            <a:extLst>
              <a:ext uri="{FF2B5EF4-FFF2-40B4-BE49-F238E27FC236}">
                <a16:creationId xmlns:a16="http://schemas.microsoft.com/office/drawing/2014/main" id="{59D31B21-C2CE-1A06-FE1D-162F87FE4B0E}"/>
              </a:ext>
            </a:extLst>
          </p:cNvPr>
          <p:cNvSpPr txBox="1"/>
          <p:nvPr/>
        </p:nvSpPr>
        <p:spPr>
          <a:xfrm>
            <a:off x="727975" y="2619375"/>
            <a:ext cx="7899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523;p49">
            <a:extLst>
              <a:ext uri="{FF2B5EF4-FFF2-40B4-BE49-F238E27FC236}">
                <a16:creationId xmlns:a16="http://schemas.microsoft.com/office/drawing/2014/main" id="{5BE9CC59-D569-DADD-9F7A-6C2D38F563B3}"/>
              </a:ext>
            </a:extLst>
          </p:cNvPr>
          <p:cNvSpPr txBox="1"/>
          <p:nvPr/>
        </p:nvSpPr>
        <p:spPr>
          <a:xfrm>
            <a:off x="304801" y="1996889"/>
            <a:ext cx="8421500" cy="1901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" sz="1400" b="1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" sz="1400" b="1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Supportare e affiancare le Forze dell’Ordine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" sz="1400" b="1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Maggiore consapevolezza </a:t>
            </a:r>
            <a:r>
              <a:rPr kumimoji="0" lang="it" sz="14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della persona vittima di reato nel proseguire l’iter giudiziario, maggiore collaborazione e maggiori possibilità di buon esito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" sz="1400" b="0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it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laborazione</a:t>
            </a:r>
            <a:r>
              <a:rPr kumimoji="0" lang="it" sz="14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 delle conseguenze emotive del reato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" sz="1400" b="0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it" sz="1400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isposta sociale </a:t>
            </a:r>
            <a:r>
              <a:rPr kumimoji="0" lang="it" sz="1400" b="0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alla «persona» vittima di reato, non solo dal punto di vista giudiziario</a:t>
            </a:r>
            <a:endParaRPr kumimoji="0" sz="1400" b="0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 Light" panose="020B0502040204020203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1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Google Shape;504;p47">
            <a:extLst>
              <a:ext uri="{FF2B5EF4-FFF2-40B4-BE49-F238E27FC236}">
                <a16:creationId xmlns:a16="http://schemas.microsoft.com/office/drawing/2014/main" id="{9993A80A-55EC-2904-D47D-2DF84B97588E}"/>
              </a:ext>
            </a:extLst>
          </p:cNvPr>
          <p:cNvSpPr txBox="1"/>
          <p:nvPr/>
        </p:nvSpPr>
        <p:spPr>
          <a:xfrm>
            <a:off x="417700" y="2535793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sul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percorso giudiziario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sui possibili </a:t>
            </a:r>
            <a:r>
              <a:rPr lang="it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percorsi di riparazione</a:t>
            </a:r>
            <a:r>
              <a:rPr lang="it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più in dettaglio su: 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512;p48">
            <a:extLst>
              <a:ext uri="{FF2B5EF4-FFF2-40B4-BE49-F238E27FC236}">
                <a16:creationId xmlns:a16="http://schemas.microsoft.com/office/drawing/2014/main" id="{59D31B21-C2CE-1A06-FE1D-162F87FE4B0E}"/>
              </a:ext>
            </a:extLst>
          </p:cNvPr>
          <p:cNvSpPr txBox="1"/>
          <p:nvPr/>
        </p:nvSpPr>
        <p:spPr>
          <a:xfrm>
            <a:off x="727975" y="2619375"/>
            <a:ext cx="78990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6D2BF03-57F3-8D6E-11A6-848C9C347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8" y="3568733"/>
            <a:ext cx="7636967" cy="134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FA2D31-DA1A-AFA7-DBB9-6CDFA1F201BC}"/>
              </a:ext>
            </a:extLst>
          </p:cNvPr>
          <p:cNvSpPr txBox="1"/>
          <p:nvPr/>
        </p:nvSpPr>
        <p:spPr>
          <a:xfrm>
            <a:off x="2283620" y="932325"/>
            <a:ext cx="4650580" cy="1673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1800" b="1" spc="5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CONTATTI: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Numero di telefono </a:t>
            </a:r>
            <a:r>
              <a:rPr lang="it-IT" sz="1800" spc="50" dirty="0">
                <a:latin typeface="Bahnschrift Light" panose="020B0502040204020203" pitchFamily="34" charset="0"/>
                <a:ea typeface="+mn-ea"/>
                <a:cs typeface="+mn-cs"/>
              </a:rPr>
              <a:t>: 3383127352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E-mail:</a:t>
            </a:r>
            <a:r>
              <a:rPr kumimoji="0" lang="it-IT" sz="1800" b="0" i="0" u="none" strike="noStrike" kern="1200" cap="none" spc="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  <a:hlinkClick r:id="rId3"/>
              </a:rPr>
              <a:t>mantova@retedafne.it</a:t>
            </a:r>
            <a:endParaRPr lang="it-IT" sz="18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C5F02D1F-A4C1-1665-B827-0DEBB9F6300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FC9C429-E351-6A2C-3B91-2B2F1E288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330218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</a:rPr>
              <a:t>DIRETTIVA EUROPEA E RECEPIMENTO ITALIANO</a:t>
            </a:r>
            <a:endParaRPr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300DFD65-C3CA-C5CD-A6F6-C1E5D8CCBE2A}"/>
              </a:ext>
            </a:extLst>
          </p:cNvPr>
          <p:cNvSpPr txBox="1">
            <a:spLocks/>
          </p:cNvSpPr>
          <p:nvPr/>
        </p:nvSpPr>
        <p:spPr>
          <a:xfrm>
            <a:off x="402431" y="2058052"/>
            <a:ext cx="4419600" cy="181562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2012: Direttiva 29/2012 EU, </a:t>
            </a: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norme minime in materia di diritti, assistenza e protezione delle vittime di reato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60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2015: D.lgs. 212/2015</a:t>
            </a: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, recepimento italiano con Decreto Legislativo 15 dicembre 2015</a:t>
            </a:r>
          </a:p>
        </p:txBody>
      </p:sp>
      <p:pic>
        <p:nvPicPr>
          <p:cNvPr id="1026" name="Picture 2" descr="La bandiera europea sventola sui Beni del FAI accanto a quella italiana |  FAI - Fondo Ambiente Italiano">
            <a:extLst>
              <a:ext uri="{FF2B5EF4-FFF2-40B4-BE49-F238E27FC236}">
                <a16:creationId xmlns:a16="http://schemas.microsoft.com/office/drawing/2014/main" id="{33FD77B5-7E07-3260-2628-715D076C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357">
            <a:off x="5544146" y="2065196"/>
            <a:ext cx="2906050" cy="194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902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ADD8EE-AD59-3FA8-222F-DAD19B99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23" y="1779335"/>
            <a:ext cx="1444752" cy="17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8842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sz="1800" spc="-5" dirty="0">
                <a:solidFill>
                  <a:srgbClr val="000000"/>
                </a:solidFill>
              </a:rPr>
              <a:t>RET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 DAFNE</a:t>
            </a:r>
            <a:r>
              <a:rPr lang="it-IT" sz="1800" spc="-5" dirty="0">
                <a:solidFill>
                  <a:srgbClr val="000000"/>
                </a:solidFill>
              </a:rPr>
              <a:t> ITALIA</a:t>
            </a: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Rete Nazionale dei Servizi per l’Assistenza alle Vittime di Reato</a:t>
            </a:r>
            <a:b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</a:br>
            <a:endParaRPr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300DFD65-C3CA-C5CD-A6F6-C1E5D8CCBE2A}"/>
              </a:ext>
            </a:extLst>
          </p:cNvPr>
          <p:cNvSpPr txBox="1">
            <a:spLocks/>
          </p:cNvSpPr>
          <p:nvPr/>
        </p:nvSpPr>
        <p:spPr>
          <a:xfrm>
            <a:off x="304801" y="1765205"/>
            <a:ext cx="5638799" cy="336630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11 luglio 2018, le Reti Dafne di Torino, Firenze e della Sardegna hanno costituito l’Associazione </a:t>
            </a: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Rete Dafne Italia</a:t>
            </a: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La Rete Dafne opera in alcune città italiane e offre i suoi servizi alle persone vittime di qualsiasi tipologia di reato, indipendentemente dalla loro età, genere, nazionalità, origine etnica, religione, condizione sociale ed economica.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Rete Dafne Italia ha l’obiettivo di promuovere la costituzione di servizi di assistenza e protezione per le vittime di qualsiasi tipo di reato perseguito dall’ordinamento italiano.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10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Associazione «ombrello» che racchiude al suo interno le diverse «Rete Dafne» locali, offrendo: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formazione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consulenza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programmazione condivisa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35;p64">
            <a:extLst>
              <a:ext uri="{FF2B5EF4-FFF2-40B4-BE49-F238E27FC236}">
                <a16:creationId xmlns:a16="http://schemas.microsoft.com/office/drawing/2014/main" id="{BDD1A3B9-50E1-112D-C8BD-D5AEF4CF3958}"/>
              </a:ext>
            </a:extLst>
          </p:cNvPr>
          <p:cNvSpPr txBox="1"/>
          <p:nvPr/>
        </p:nvSpPr>
        <p:spPr>
          <a:xfrm>
            <a:off x="7049260" y="3512887"/>
            <a:ext cx="1444752" cy="11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RETI DAFNE ATTIVE</a:t>
            </a:r>
            <a:endParaRPr sz="110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50AAC9A-0E03-D104-D65B-5857C5D0E06F}"/>
              </a:ext>
            </a:extLst>
          </p:cNvPr>
          <p:cNvGrpSpPr/>
          <p:nvPr/>
        </p:nvGrpSpPr>
        <p:grpSpPr>
          <a:xfrm>
            <a:off x="6705600" y="3763156"/>
            <a:ext cx="2325624" cy="844755"/>
            <a:chOff x="6164579" y="3778926"/>
            <a:chExt cx="2325624" cy="844755"/>
          </a:xfrm>
        </p:grpSpPr>
        <p:sp>
          <p:nvSpPr>
            <p:cNvPr id="4" name="Google Shape;638;p64">
              <a:extLst>
                <a:ext uri="{FF2B5EF4-FFF2-40B4-BE49-F238E27FC236}">
                  <a16:creationId xmlns:a16="http://schemas.microsoft.com/office/drawing/2014/main" id="{E0DC5A7E-FA69-389D-D5C6-B1F151DF2DEE}"/>
                </a:ext>
              </a:extLst>
            </p:cNvPr>
            <p:cNvSpPr txBox="1"/>
            <p:nvPr/>
          </p:nvSpPr>
          <p:spPr>
            <a:xfrm>
              <a:off x="6164579" y="3787910"/>
              <a:ext cx="1150621" cy="835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lvl="0" indent="-285750" algn="just">
                <a:spcBef>
                  <a:spcPts val="0"/>
                </a:spcBef>
                <a:buSzPts val="1100"/>
                <a:buFont typeface="Arial" panose="020B0604020202020204" pitchFamily="34" charset="0"/>
                <a:buChar char="•"/>
              </a:pPr>
              <a:r>
                <a:rPr lang="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Torino</a:t>
              </a:r>
              <a:endParaRPr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endParaRPr>
            </a:p>
            <a:p>
              <a:pPr lvl="0" indent="-285750" algn="just">
                <a:spcBef>
                  <a:spcPts val="0"/>
                </a:spcBef>
                <a:buSzPts val="1100"/>
                <a:buFont typeface="Arial" panose="020B0604020202020204" pitchFamily="34" charset="0"/>
                <a:buChar char="•"/>
              </a:pPr>
              <a:r>
                <a:rPr lang="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Firenze</a:t>
              </a:r>
              <a:endParaRPr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endParaRPr>
            </a:p>
            <a:p>
              <a:pPr lvl="0" indent="-285750" algn="just">
                <a:spcBef>
                  <a:spcPts val="0"/>
                </a:spcBef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Sardegna</a:t>
              </a:r>
              <a:endParaRPr lang="it" sz="11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endParaRPr>
            </a:p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Toscana</a:t>
              </a:r>
            </a:p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Puglia</a:t>
              </a:r>
            </a:p>
            <a:p>
              <a:pPr marL="158750">
                <a:lnSpc>
                  <a:spcPct val="115000"/>
                </a:lnSpc>
                <a:buSzPts val="1100"/>
              </a:pPr>
              <a:endParaRPr lang="it-IT"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endParaRPr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638;p64">
              <a:extLst>
                <a:ext uri="{FF2B5EF4-FFF2-40B4-BE49-F238E27FC236}">
                  <a16:creationId xmlns:a16="http://schemas.microsoft.com/office/drawing/2014/main" id="{391479C0-3B2C-C25F-D5FF-1B64B28460F8}"/>
                </a:ext>
              </a:extLst>
            </p:cNvPr>
            <p:cNvSpPr txBox="1"/>
            <p:nvPr/>
          </p:nvSpPr>
          <p:spPr>
            <a:xfrm>
              <a:off x="7229093" y="3778926"/>
              <a:ext cx="1261110" cy="835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t" anchorCtr="0">
              <a:noAutofit/>
            </a:bodyPr>
            <a:lstStyle/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Asti</a:t>
              </a:r>
            </a:p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Cuneo</a:t>
              </a:r>
            </a:p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Napoli</a:t>
              </a:r>
            </a:p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Verona</a:t>
              </a:r>
            </a:p>
            <a:p>
              <a:pPr indent="-285750" algn="just">
                <a:buSzPts val="1100"/>
                <a:buFont typeface="Arial" panose="020B0604020202020204" pitchFamily="34" charset="0"/>
                <a:buChar char="•"/>
              </a:pPr>
              <a:r>
                <a:rPr lang="it-IT" sz="1100" dirty="0">
                  <a:solidFill>
                    <a:srgbClr val="000000"/>
                  </a:solidFill>
                  <a:latin typeface="Bahnschrift Light" panose="020B0502040204020203" pitchFamily="34" charset="0"/>
                  <a:ea typeface="+mj-ea"/>
                  <a:cs typeface="Times New Roman" panose="02020603050405020304" pitchFamily="18" charset="0"/>
                  <a:sym typeface="Helvetica Neue"/>
                </a:rPr>
                <a:t>Mantova</a:t>
              </a:r>
            </a:p>
            <a:p>
              <a:pPr marL="158750">
                <a:lnSpc>
                  <a:spcPct val="115000"/>
                </a:lnSpc>
                <a:buSzPts val="1100"/>
              </a:pPr>
              <a:endParaRPr lang="it-IT"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indent="-298450">
                <a:lnSpc>
                  <a:spcPct val="115000"/>
                </a:lnSpc>
                <a:buSzPts val="1100"/>
                <a:buFont typeface="Helvetica Neue"/>
                <a:buChar char="●"/>
              </a:pPr>
              <a:endParaRPr lang="it-IT"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indent="-298450">
                <a:lnSpc>
                  <a:spcPct val="115000"/>
                </a:lnSpc>
                <a:buSzPts val="1100"/>
                <a:buFont typeface="Helvetica Neue"/>
                <a:buChar char="●"/>
              </a:pPr>
              <a:endParaRPr lang="it-IT"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Helvetica Neue"/>
                <a:buChar char="●"/>
              </a:pPr>
              <a:endParaRPr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0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1099659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sz="1800" spc="-5" dirty="0">
                <a:solidFill>
                  <a:srgbClr val="000000"/>
                </a:solidFill>
              </a:rPr>
              <a:t>RET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 DAFNE</a:t>
            </a:r>
            <a:r>
              <a:rPr lang="it-IT" sz="1800" spc="-5" dirty="0">
                <a:solidFill>
                  <a:srgbClr val="000000"/>
                </a:solidFill>
              </a:rPr>
              <a:t>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18 febbraio 2022 - </a:t>
            </a:r>
            <a:r>
              <a:rPr lang="it-IT" sz="1600" b="0" i="1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“protocollo d’intesa per la costituzione di rete dafne mantova - rete per l’assistenza alle vittime di reato”</a:t>
            </a:r>
            <a:br>
              <a:rPr lang="it-IT" sz="18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</a:br>
            <a:endParaRPr sz="180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300DFD65-C3CA-C5CD-A6F6-C1E5D8CCBE2A}"/>
              </a:ext>
            </a:extLst>
          </p:cNvPr>
          <p:cNvSpPr txBox="1">
            <a:spLocks/>
          </p:cNvSpPr>
          <p:nvPr/>
        </p:nvSpPr>
        <p:spPr>
          <a:xfrm>
            <a:off x="381000" y="1854039"/>
            <a:ext cx="3810000" cy="309559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u="sng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Firmatari</a:t>
            </a:r>
            <a:r>
              <a:rPr lang="it-IT" sz="11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Comune di Mantova (capofila),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Procura della Repubblica presso il Tribunale di Mantova,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Prefettura di Mantova,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Provincia di Mantova,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Ordine degli Avvocati di Mantova,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Ufficio Locale di Esecuzione Penale Esterna di Mantova e Cremona,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Ufficio di Servizio Sociale per Minorenni di Brescia,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Associazione Rete Dafne Italia,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Libra ETS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EC94DE6-8923-7E8E-EAC6-FC756BD8AE85}"/>
              </a:ext>
            </a:extLst>
          </p:cNvPr>
          <p:cNvSpPr txBox="1">
            <a:spLocks/>
          </p:cNvSpPr>
          <p:nvPr/>
        </p:nvSpPr>
        <p:spPr>
          <a:xfrm>
            <a:off x="4838700" y="1854039"/>
            <a:ext cx="3810000" cy="2587759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100" u="sng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Attività</a:t>
            </a:r>
            <a:r>
              <a:rPr lang="it-IT" sz="11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t-IT" sz="1100" u="sng" dirty="0">
                <a:latin typeface="Bahnschrift Light" panose="020B0502040204020203" pitchFamily="34" charset="0"/>
                <a:cs typeface="Times New Roman" panose="02020603050405020304" pitchFamily="18" charset="0"/>
              </a:rPr>
              <a:t>finalità</a:t>
            </a:r>
            <a:r>
              <a:rPr lang="it-IT" sz="1100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Intervento sistemico per garantire: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Accoglienza e ascolto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Accompagnamento e orientamento </a:t>
            </a: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verso servizi specialistici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Formazione</a:t>
            </a: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agli operatori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Attività di </a:t>
            </a: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informazione</a:t>
            </a: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, diffusione e sensibilizzazione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Costituzione di «Tavoli» per favorire il dialogo interistituzionale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Diffusione</a:t>
            </a:r>
            <a:r>
              <a:rPr lang="it-IT" sz="11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della conoscenza dei Servizi offerti</a:t>
            </a:r>
          </a:p>
        </p:txBody>
      </p:sp>
    </p:spTree>
    <p:extLst>
      <p:ext uri="{BB962C8B-B14F-4D97-AF65-F5344CB8AC3E}">
        <p14:creationId xmlns:p14="http://schemas.microsoft.com/office/powerpoint/2010/main" val="221304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8842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sz="1800" spc="-5" dirty="0">
                <a:solidFill>
                  <a:srgbClr val="000000"/>
                </a:solidFill>
              </a:rPr>
              <a:t>RET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 DAFNE</a:t>
            </a:r>
            <a:r>
              <a:rPr lang="it-IT" sz="1800" spc="-5" dirty="0">
                <a:solidFill>
                  <a:srgbClr val="000000"/>
                </a:solidFill>
              </a:rPr>
              <a:t>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Centro di Supporto Generalista per le Vittime di Reato – Libra ETS</a:t>
            </a:r>
            <a:br>
              <a:rPr lang="it-IT" sz="18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300DFD65-C3CA-C5CD-A6F6-C1E5D8CCBE2A}"/>
              </a:ext>
            </a:extLst>
          </p:cNvPr>
          <p:cNvSpPr txBox="1">
            <a:spLocks/>
          </p:cNvSpPr>
          <p:nvPr/>
        </p:nvSpPr>
        <p:spPr>
          <a:xfrm>
            <a:off x="381000" y="1748428"/>
            <a:ext cx="8153400" cy="3495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 Dafne Mantova offre supporto e accoglienza alle vittime di reato tramite il </a:t>
            </a:r>
            <a:r>
              <a:rPr lang="it-IT" sz="12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di Supporto gestito da Libra ETS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200" b="0" dirty="0">
              <a:solidFill>
                <a:srgbClr val="000000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</a:t>
            </a: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200" b="0" dirty="0" err="1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</a:t>
            </a: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200" b="0" dirty="0" err="1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Gambarara</a:t>
            </a: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 Mantova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200" b="0" dirty="0">
              <a:solidFill>
                <a:srgbClr val="000000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Attivo dal 2012</a:t>
            </a:r>
            <a:r>
              <a:rPr lang="it-IT" sz="1200" b="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risposta sperimentale alla direttiva 29/2012 EU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2012- 2019,</a:t>
            </a:r>
            <a:r>
              <a:rPr lang="it-IT" sz="1200" b="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offerto gratuitamente ascolto, orientamento e accompagnamento a più di 200 persone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2018, Soci</a:t>
            </a:r>
            <a:r>
              <a:rPr lang="it-IT" sz="1200" b="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Fondatore «Rete Dafne Italia»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 «</a:t>
            </a:r>
            <a:r>
              <a:rPr lang="it-IT" sz="1200" b="0" i="1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VSE: </a:t>
            </a:r>
            <a:r>
              <a:rPr lang="it-IT" sz="1200" b="0" i="1" dirty="0" err="1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Victim</a:t>
            </a:r>
            <a:r>
              <a:rPr lang="it-IT" sz="1200" b="0" i="1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 Europe</a:t>
            </a:r>
            <a:r>
              <a:rPr lang="it-IT" sz="1200" b="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Rete Europea di Servizi di Assistenza per le vittime di reato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b="0" dirty="0">
                <a:solidFill>
                  <a:srgbClr val="00000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in vari progetti nazionali ed europei in tema di vittime di reato</a:t>
            </a:r>
            <a:endParaRPr lang="it-IT" sz="1200" b="0" dirty="0">
              <a:solidFill>
                <a:srgbClr val="000000"/>
              </a:solidFill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100" dirty="0">
              <a:solidFill>
                <a:srgbClr val="000000"/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100" dirty="0">
              <a:solidFill>
                <a:srgbClr val="000000"/>
              </a:solidFill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15ADED-4DC8-9E3A-BE05-CFE32328E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21537"/>
            <a:ext cx="1143000" cy="3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7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8842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sz="1800" spc="-5" dirty="0">
                <a:solidFill>
                  <a:srgbClr val="000000"/>
                </a:solidFill>
              </a:rPr>
              <a:t>RET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 DAFNE</a:t>
            </a:r>
            <a:r>
              <a:rPr lang="it-IT" sz="1800" spc="-5" dirty="0">
                <a:solidFill>
                  <a:srgbClr val="000000"/>
                </a:solidFill>
              </a:rPr>
              <a:t>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Funzionamento del Centro di Supporto Vittime</a:t>
            </a:r>
            <a:br>
              <a:rPr lang="it-IT" sz="1800" kern="0" dirty="0">
                <a:solidFill>
                  <a:schemeClr val="accent5">
                    <a:lumMod val="75000"/>
                  </a:schemeClr>
                </a:solidFill>
              </a:rPr>
            </a:br>
            <a:endParaRPr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368B72F6-7D08-80A1-C61A-9A4F667FA107}"/>
              </a:ext>
            </a:extLst>
          </p:cNvPr>
          <p:cNvSpPr txBox="1">
            <a:spLocks/>
          </p:cNvSpPr>
          <p:nvPr/>
        </p:nvSpPr>
        <p:spPr>
          <a:xfrm>
            <a:off x="4876800" y="1819268"/>
            <a:ext cx="3368586" cy="1558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300" b="1" spc="50" dirty="0">
                <a:solidFill>
                  <a:schemeClr val="accent5">
                    <a:lumMod val="75000"/>
                  </a:schemeClr>
                </a:solidFill>
              </a:rPr>
              <a:t>SERVIZI: </a:t>
            </a:r>
          </a:p>
          <a:p>
            <a:r>
              <a:rPr lang="it-IT" sz="13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Accoglienza e ascolto</a:t>
            </a:r>
          </a:p>
          <a:p>
            <a:r>
              <a:rPr lang="it-IT" sz="13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Orientamento e informazione giuridica</a:t>
            </a:r>
          </a:p>
          <a:p>
            <a:r>
              <a:rPr lang="it-IT" sz="13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Sostegno emotivo e/o psicologico</a:t>
            </a:r>
          </a:p>
          <a:p>
            <a:r>
              <a:rPr lang="it-IT" sz="13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Orientamento ai servizi territoriali</a:t>
            </a:r>
          </a:p>
          <a:p>
            <a:pPr marL="0" indent="0">
              <a:buNone/>
            </a:pPr>
            <a:r>
              <a:rPr lang="it-IT" sz="1600" kern="1200" spc="150" baseline="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CEC7FCF-F73E-B967-DE9A-EAC402970BB4}"/>
              </a:ext>
            </a:extLst>
          </p:cNvPr>
          <p:cNvSpPr txBox="1">
            <a:spLocks/>
          </p:cNvSpPr>
          <p:nvPr/>
        </p:nvSpPr>
        <p:spPr>
          <a:xfrm>
            <a:off x="373380" y="1792598"/>
            <a:ext cx="3452406" cy="1693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500" b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PRESA IN CARICO:</a:t>
            </a:r>
            <a:endParaRPr lang="it-IT" sz="25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Contatto telefonico/mail con operatore (entro 24h)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Appuntamento/i in presenza o videochiamata per valutazione dei bisogni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50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rPr>
              <a:t>Accompagnamento a servizi o ulteriore presa in carico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0C72D0E-9BED-669C-C4DD-609ADD2A52CC}"/>
              </a:ext>
            </a:extLst>
          </p:cNvPr>
          <p:cNvSpPr txBox="1">
            <a:spLocks/>
          </p:cNvSpPr>
          <p:nvPr/>
        </p:nvSpPr>
        <p:spPr>
          <a:xfrm>
            <a:off x="2743200" y="3869021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spc="5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CONTATTI: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Numero di telefono </a:t>
            </a:r>
            <a:r>
              <a:rPr lang="it-IT" sz="1200" spc="50" dirty="0">
                <a:latin typeface="Bahnschrift Light" panose="020B0502040204020203" pitchFamily="34" charset="0"/>
                <a:ea typeface="+mn-ea"/>
                <a:cs typeface="+mn-cs"/>
              </a:rPr>
              <a:t>: 3383127352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E-mail:</a:t>
            </a:r>
            <a:r>
              <a:rPr kumimoji="0" lang="it-IT" sz="1200" b="0" i="0" u="none" strike="noStrike" kern="1200" cap="none" spc="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  <a:hlinkClick r:id="rId4"/>
              </a:rPr>
              <a:t>mantova@retedafne.it</a:t>
            </a:r>
            <a:endParaRPr lang="it-IT" sz="12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1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901" y="331832"/>
            <a:ext cx="7772399" cy="330218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  <a:latin typeface="Bahnschrift Light" panose="020B0502040204020203" pitchFamily="34" charset="0"/>
              </a:rPr>
              <a:t>Perché il Supporto alle Vittime di Reato?</a:t>
            </a:r>
            <a:endParaRPr sz="1800" dirty="0">
              <a:latin typeface="Bahnschrift Light" panose="020B0502040204020203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Google Shape;157;p22">
            <a:extLst>
              <a:ext uri="{FF2B5EF4-FFF2-40B4-BE49-F238E27FC236}">
                <a16:creationId xmlns:a16="http://schemas.microsoft.com/office/drawing/2014/main" id="{7E028F95-DD93-1EF8-AFBB-BE1E02BDC870}"/>
              </a:ext>
            </a:extLst>
          </p:cNvPr>
          <p:cNvSpPr txBox="1"/>
          <p:nvPr/>
        </p:nvSpPr>
        <p:spPr>
          <a:xfrm>
            <a:off x="1508600" y="1042722"/>
            <a:ext cx="58224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Molteplici bisogni delle vittime</a:t>
            </a:r>
            <a:endParaRPr b="1" dirty="0">
              <a:latin typeface="Bahnschrift Light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hnschrift Light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latin typeface="Bahnschrift Light" panose="020B0502040204020203" pitchFamily="34" charset="0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latin typeface="Bahnschrift Light" panose="020B0502040204020203" pitchFamily="34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latin typeface="Bahnschrift Light" panose="020B0502040204020203" pitchFamily="34" charset="0"/>
              </a:rPr>
              <a:t>          </a:t>
            </a:r>
            <a:r>
              <a:rPr lang="it" sz="3000" dirty="0">
                <a:latin typeface="Bahnschrift Light" panose="020B0502040204020203" pitchFamily="34" charset="0"/>
              </a:rPr>
              <a:t>  </a:t>
            </a:r>
            <a:endParaRPr sz="3000" dirty="0">
              <a:latin typeface="Bahnschrift Light" panose="020B0502040204020203" pitchFamily="34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85F2AB0-75B9-7C10-E9FB-A558EFB92EF4}"/>
              </a:ext>
            </a:extLst>
          </p:cNvPr>
          <p:cNvGrpSpPr/>
          <p:nvPr/>
        </p:nvGrpSpPr>
        <p:grpSpPr>
          <a:xfrm>
            <a:off x="1093696" y="1926891"/>
            <a:ext cx="6983504" cy="2952751"/>
            <a:chOff x="1093696" y="1818101"/>
            <a:chExt cx="7245554" cy="3061542"/>
          </a:xfrm>
        </p:grpSpPr>
        <p:sp>
          <p:nvSpPr>
            <p:cNvPr id="8" name="Google Shape;145;p22">
              <a:extLst>
                <a:ext uri="{FF2B5EF4-FFF2-40B4-BE49-F238E27FC236}">
                  <a16:creationId xmlns:a16="http://schemas.microsoft.com/office/drawing/2014/main" id="{23C653D0-9797-C631-ABF8-7C88E60DFC6F}"/>
                </a:ext>
              </a:extLst>
            </p:cNvPr>
            <p:cNvSpPr/>
            <p:nvPr/>
          </p:nvSpPr>
          <p:spPr>
            <a:xfrm rot="5400000" flipH="1">
              <a:off x="886246" y="4257293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0"/>
                <a:buFont typeface="Helvetica Neue"/>
                <a:buNone/>
              </a:pPr>
              <a:endParaRPr sz="75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146;p22">
              <a:extLst>
                <a:ext uri="{FF2B5EF4-FFF2-40B4-BE49-F238E27FC236}">
                  <a16:creationId xmlns:a16="http://schemas.microsoft.com/office/drawing/2014/main" id="{798D76C9-610F-F879-CE91-6643AFF869EA}"/>
                </a:ext>
              </a:extLst>
            </p:cNvPr>
            <p:cNvSpPr/>
            <p:nvPr/>
          </p:nvSpPr>
          <p:spPr>
            <a:xfrm rot="16200000">
              <a:off x="1301145" y="3513377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0"/>
                <a:buFont typeface="Helvetica Neue"/>
                <a:buNone/>
              </a:pPr>
              <a:endParaRPr sz="75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147;p22">
              <a:extLst>
                <a:ext uri="{FF2B5EF4-FFF2-40B4-BE49-F238E27FC236}">
                  <a16:creationId xmlns:a16="http://schemas.microsoft.com/office/drawing/2014/main" id="{B6B7052B-DC08-8630-F05B-2E1B985A30F9}"/>
                </a:ext>
              </a:extLst>
            </p:cNvPr>
            <p:cNvSpPr/>
            <p:nvPr/>
          </p:nvSpPr>
          <p:spPr>
            <a:xfrm rot="5400000" flipH="1">
              <a:off x="886247" y="2769466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0"/>
                <a:buFont typeface="Helvetica Neue"/>
                <a:buNone/>
              </a:pPr>
              <a:endParaRPr sz="75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148;p22">
              <a:extLst>
                <a:ext uri="{FF2B5EF4-FFF2-40B4-BE49-F238E27FC236}">
                  <a16:creationId xmlns:a16="http://schemas.microsoft.com/office/drawing/2014/main" id="{BA09CDAC-8CE1-BB26-7E72-67101E1C18CF}"/>
                </a:ext>
              </a:extLst>
            </p:cNvPr>
            <p:cNvSpPr/>
            <p:nvPr/>
          </p:nvSpPr>
          <p:spPr>
            <a:xfrm rot="16200000">
              <a:off x="1301145" y="2025551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DEE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0"/>
                <a:buFont typeface="Helvetica Neue"/>
                <a:buNone/>
              </a:pPr>
              <a:endParaRPr sz="75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149;p22">
              <a:extLst>
                <a:ext uri="{FF2B5EF4-FFF2-40B4-BE49-F238E27FC236}">
                  <a16:creationId xmlns:a16="http://schemas.microsoft.com/office/drawing/2014/main" id="{9BB798F8-3055-6362-95AD-7DF5BC1A3C83}"/>
                </a:ext>
              </a:extLst>
            </p:cNvPr>
            <p:cNvSpPr/>
            <p:nvPr/>
          </p:nvSpPr>
          <p:spPr>
            <a:xfrm rot="16200000">
              <a:off x="1301145" y="4257293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150;p22">
              <a:extLst>
                <a:ext uri="{FF2B5EF4-FFF2-40B4-BE49-F238E27FC236}">
                  <a16:creationId xmlns:a16="http://schemas.microsoft.com/office/drawing/2014/main" id="{492C02AF-8DD6-E2CA-A773-5B4F8CFC3E08}"/>
                </a:ext>
              </a:extLst>
            </p:cNvPr>
            <p:cNvSpPr/>
            <p:nvPr/>
          </p:nvSpPr>
          <p:spPr>
            <a:xfrm rot="5400000" flipH="1">
              <a:off x="886246" y="3513377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Google Shape;151;p22">
              <a:extLst>
                <a:ext uri="{FF2B5EF4-FFF2-40B4-BE49-F238E27FC236}">
                  <a16:creationId xmlns:a16="http://schemas.microsoft.com/office/drawing/2014/main" id="{2602735D-466E-04CB-66B4-9A007085BF1D}"/>
                </a:ext>
              </a:extLst>
            </p:cNvPr>
            <p:cNvSpPr/>
            <p:nvPr/>
          </p:nvSpPr>
          <p:spPr>
            <a:xfrm rot="16200000">
              <a:off x="1301145" y="2769466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Google Shape;152;p22">
              <a:extLst>
                <a:ext uri="{FF2B5EF4-FFF2-40B4-BE49-F238E27FC236}">
                  <a16:creationId xmlns:a16="http://schemas.microsoft.com/office/drawing/2014/main" id="{81ABE3DC-ED75-A8B2-3B56-C1440E6EA4EB}"/>
                </a:ext>
              </a:extLst>
            </p:cNvPr>
            <p:cNvSpPr/>
            <p:nvPr/>
          </p:nvSpPr>
          <p:spPr>
            <a:xfrm rot="5400000" flipH="1">
              <a:off x="886247" y="2025551"/>
              <a:ext cx="829800" cy="41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30708"/>
                    <a:pt x="5855" y="61423"/>
                    <a:pt x="17572" y="84851"/>
                  </a:cubicBezTo>
                  <a:cubicBezTo>
                    <a:pt x="41005" y="131714"/>
                    <a:pt x="78994" y="131714"/>
                    <a:pt x="102427" y="84851"/>
                  </a:cubicBezTo>
                  <a:cubicBezTo>
                    <a:pt x="114144" y="61423"/>
                    <a:pt x="120000" y="30708"/>
                    <a:pt x="120000" y="0"/>
                  </a:cubicBezTo>
                  <a:lnTo>
                    <a:pt x="107661" y="0"/>
                  </a:lnTo>
                  <a:cubicBezTo>
                    <a:pt x="107661" y="24397"/>
                    <a:pt x="103005" y="48807"/>
                    <a:pt x="93700" y="67424"/>
                  </a:cubicBezTo>
                  <a:cubicBezTo>
                    <a:pt x="75083" y="104651"/>
                    <a:pt x="44916" y="104651"/>
                    <a:pt x="26300" y="67424"/>
                  </a:cubicBezTo>
                  <a:cubicBezTo>
                    <a:pt x="16988" y="48801"/>
                    <a:pt x="12333" y="24403"/>
                    <a:pt x="123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53;p22">
              <a:extLst>
                <a:ext uri="{FF2B5EF4-FFF2-40B4-BE49-F238E27FC236}">
                  <a16:creationId xmlns:a16="http://schemas.microsoft.com/office/drawing/2014/main" id="{A6725901-2251-7AA8-E546-D76E26F8AD9F}"/>
                </a:ext>
              </a:extLst>
            </p:cNvPr>
            <p:cNvSpPr/>
            <p:nvPr/>
          </p:nvSpPr>
          <p:spPr>
            <a:xfrm>
              <a:off x="1358795" y="2827809"/>
              <a:ext cx="299700" cy="29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8088" y="0"/>
                    <a:pt x="75955" y="1572"/>
                    <a:pt x="83144" y="4716"/>
                  </a:cubicBezTo>
                  <a:cubicBezTo>
                    <a:pt x="90561" y="7866"/>
                    <a:pt x="96855" y="12133"/>
                    <a:pt x="102244" y="17527"/>
                  </a:cubicBezTo>
                  <a:cubicBezTo>
                    <a:pt x="107866" y="22922"/>
                    <a:pt x="112133" y="29438"/>
                    <a:pt x="115283" y="36627"/>
                  </a:cubicBezTo>
                  <a:cubicBezTo>
                    <a:pt x="118427" y="44044"/>
                    <a:pt x="120000" y="51911"/>
                    <a:pt x="120000" y="60000"/>
                  </a:cubicBezTo>
                  <a:cubicBezTo>
                    <a:pt x="120000" y="68088"/>
                    <a:pt x="118427" y="75955"/>
                    <a:pt x="115283" y="83144"/>
                  </a:cubicBezTo>
                  <a:cubicBezTo>
                    <a:pt x="112133" y="90561"/>
                    <a:pt x="107866" y="96855"/>
                    <a:pt x="102244" y="102472"/>
                  </a:cubicBezTo>
                  <a:cubicBezTo>
                    <a:pt x="96855" y="107866"/>
                    <a:pt x="90561" y="112133"/>
                    <a:pt x="83144" y="115283"/>
                  </a:cubicBezTo>
                  <a:cubicBezTo>
                    <a:pt x="75955" y="118427"/>
                    <a:pt x="68088" y="120000"/>
                    <a:pt x="60000" y="120000"/>
                  </a:cubicBezTo>
                  <a:cubicBezTo>
                    <a:pt x="51683" y="120000"/>
                    <a:pt x="44044" y="118427"/>
                    <a:pt x="36627" y="115283"/>
                  </a:cubicBezTo>
                  <a:cubicBezTo>
                    <a:pt x="29438" y="112133"/>
                    <a:pt x="22922" y="107866"/>
                    <a:pt x="17527" y="102472"/>
                  </a:cubicBezTo>
                  <a:cubicBezTo>
                    <a:pt x="12133" y="96855"/>
                    <a:pt x="7638" y="90561"/>
                    <a:pt x="4716" y="83144"/>
                  </a:cubicBezTo>
                  <a:cubicBezTo>
                    <a:pt x="1572" y="75955"/>
                    <a:pt x="0" y="68088"/>
                    <a:pt x="0" y="60000"/>
                  </a:cubicBezTo>
                  <a:cubicBezTo>
                    <a:pt x="0" y="51911"/>
                    <a:pt x="1572" y="44044"/>
                    <a:pt x="4716" y="36627"/>
                  </a:cubicBezTo>
                  <a:cubicBezTo>
                    <a:pt x="7638" y="29438"/>
                    <a:pt x="12133" y="22922"/>
                    <a:pt x="17527" y="17527"/>
                  </a:cubicBezTo>
                  <a:cubicBezTo>
                    <a:pt x="22922" y="12133"/>
                    <a:pt x="29438" y="7866"/>
                    <a:pt x="36627" y="4716"/>
                  </a:cubicBezTo>
                  <a:cubicBezTo>
                    <a:pt x="44044" y="1572"/>
                    <a:pt x="51683" y="0"/>
                    <a:pt x="60000" y="0"/>
                  </a:cubicBezTo>
                  <a:close/>
                  <a:moveTo>
                    <a:pt x="11011" y="34833"/>
                  </a:moveTo>
                  <a:cubicBezTo>
                    <a:pt x="10111" y="36855"/>
                    <a:pt x="9211" y="38650"/>
                    <a:pt x="8538" y="40672"/>
                  </a:cubicBezTo>
                  <a:cubicBezTo>
                    <a:pt x="7638" y="42694"/>
                    <a:pt x="6966" y="44716"/>
                    <a:pt x="6738" y="46738"/>
                  </a:cubicBezTo>
                  <a:cubicBezTo>
                    <a:pt x="6066" y="48988"/>
                    <a:pt x="5616" y="51011"/>
                    <a:pt x="5394" y="53261"/>
                  </a:cubicBezTo>
                  <a:cubicBezTo>
                    <a:pt x="5166" y="55505"/>
                    <a:pt x="4944" y="57755"/>
                    <a:pt x="4944" y="60000"/>
                  </a:cubicBezTo>
                  <a:cubicBezTo>
                    <a:pt x="4944" y="62244"/>
                    <a:pt x="5166" y="64272"/>
                    <a:pt x="5394" y="66516"/>
                  </a:cubicBezTo>
                  <a:cubicBezTo>
                    <a:pt x="5616" y="68766"/>
                    <a:pt x="6066" y="71011"/>
                    <a:pt x="6738" y="72811"/>
                  </a:cubicBezTo>
                  <a:cubicBezTo>
                    <a:pt x="6966" y="75055"/>
                    <a:pt x="7638" y="77077"/>
                    <a:pt x="8538" y="79100"/>
                  </a:cubicBezTo>
                  <a:cubicBezTo>
                    <a:pt x="9211" y="80900"/>
                    <a:pt x="10111" y="82922"/>
                    <a:pt x="11011" y="84944"/>
                  </a:cubicBezTo>
                  <a:cubicBezTo>
                    <a:pt x="29888" y="72361"/>
                    <a:pt x="29888" y="72361"/>
                    <a:pt x="29888" y="72361"/>
                  </a:cubicBezTo>
                  <a:cubicBezTo>
                    <a:pt x="29438" y="71233"/>
                    <a:pt x="28988" y="70338"/>
                    <a:pt x="28766" y="69438"/>
                  </a:cubicBezTo>
                  <a:cubicBezTo>
                    <a:pt x="28538" y="68316"/>
                    <a:pt x="28316" y="67416"/>
                    <a:pt x="28088" y="66066"/>
                  </a:cubicBezTo>
                  <a:cubicBezTo>
                    <a:pt x="27866" y="65166"/>
                    <a:pt x="27638" y="64272"/>
                    <a:pt x="27638" y="63144"/>
                  </a:cubicBezTo>
                  <a:cubicBezTo>
                    <a:pt x="27416" y="62244"/>
                    <a:pt x="27416" y="61122"/>
                    <a:pt x="27416" y="60000"/>
                  </a:cubicBezTo>
                  <a:cubicBezTo>
                    <a:pt x="27416" y="58877"/>
                    <a:pt x="27416" y="57755"/>
                    <a:pt x="27638" y="56627"/>
                  </a:cubicBezTo>
                  <a:cubicBezTo>
                    <a:pt x="27638" y="55505"/>
                    <a:pt x="27866" y="54605"/>
                    <a:pt x="28088" y="53483"/>
                  </a:cubicBezTo>
                  <a:cubicBezTo>
                    <a:pt x="28316" y="52583"/>
                    <a:pt x="28538" y="51461"/>
                    <a:pt x="28988" y="50561"/>
                  </a:cubicBezTo>
                  <a:cubicBezTo>
                    <a:pt x="29211" y="49438"/>
                    <a:pt x="29661" y="48316"/>
                    <a:pt x="30111" y="47416"/>
                  </a:cubicBezTo>
                  <a:lnTo>
                    <a:pt x="11011" y="34833"/>
                  </a:lnTo>
                  <a:close/>
                  <a:moveTo>
                    <a:pt x="13483" y="89211"/>
                  </a:moveTo>
                  <a:cubicBezTo>
                    <a:pt x="14605" y="91011"/>
                    <a:pt x="15727" y="92583"/>
                    <a:pt x="17077" y="94155"/>
                  </a:cubicBezTo>
                  <a:cubicBezTo>
                    <a:pt x="18427" y="95727"/>
                    <a:pt x="19550" y="97305"/>
                    <a:pt x="20900" y="98650"/>
                  </a:cubicBezTo>
                  <a:cubicBezTo>
                    <a:pt x="22472" y="100222"/>
                    <a:pt x="23822" y="101572"/>
                    <a:pt x="25616" y="102922"/>
                  </a:cubicBezTo>
                  <a:cubicBezTo>
                    <a:pt x="27188" y="104044"/>
                    <a:pt x="28988" y="105166"/>
                    <a:pt x="30561" y="106294"/>
                  </a:cubicBezTo>
                  <a:cubicBezTo>
                    <a:pt x="42922" y="87866"/>
                    <a:pt x="42922" y="87866"/>
                    <a:pt x="42922" y="87866"/>
                  </a:cubicBezTo>
                  <a:cubicBezTo>
                    <a:pt x="42022" y="86966"/>
                    <a:pt x="40900" y="86294"/>
                    <a:pt x="39777" y="85394"/>
                  </a:cubicBezTo>
                  <a:cubicBezTo>
                    <a:pt x="38877" y="84716"/>
                    <a:pt x="37755" y="83822"/>
                    <a:pt x="36855" y="82922"/>
                  </a:cubicBezTo>
                  <a:cubicBezTo>
                    <a:pt x="35955" y="81800"/>
                    <a:pt x="35283" y="80900"/>
                    <a:pt x="34383" y="80000"/>
                  </a:cubicBezTo>
                  <a:cubicBezTo>
                    <a:pt x="33483" y="78877"/>
                    <a:pt x="32811" y="77755"/>
                    <a:pt x="32133" y="76627"/>
                  </a:cubicBezTo>
                  <a:lnTo>
                    <a:pt x="13483" y="89211"/>
                  </a:lnTo>
                  <a:close/>
                  <a:moveTo>
                    <a:pt x="30561" y="13483"/>
                  </a:moveTo>
                  <a:cubicBezTo>
                    <a:pt x="28988" y="14605"/>
                    <a:pt x="27188" y="15955"/>
                    <a:pt x="25616" y="17077"/>
                  </a:cubicBezTo>
                  <a:cubicBezTo>
                    <a:pt x="24044" y="18427"/>
                    <a:pt x="22694" y="19777"/>
                    <a:pt x="21350" y="21122"/>
                  </a:cubicBezTo>
                  <a:cubicBezTo>
                    <a:pt x="19777" y="22472"/>
                    <a:pt x="18427" y="24044"/>
                    <a:pt x="17077" y="25616"/>
                  </a:cubicBezTo>
                  <a:cubicBezTo>
                    <a:pt x="15727" y="27188"/>
                    <a:pt x="14605" y="28988"/>
                    <a:pt x="13705" y="30338"/>
                  </a:cubicBezTo>
                  <a:cubicBezTo>
                    <a:pt x="32361" y="42922"/>
                    <a:pt x="32361" y="42922"/>
                    <a:pt x="32361" y="42922"/>
                  </a:cubicBezTo>
                  <a:cubicBezTo>
                    <a:pt x="33033" y="41800"/>
                    <a:pt x="33705" y="40672"/>
                    <a:pt x="34383" y="39777"/>
                  </a:cubicBezTo>
                  <a:cubicBezTo>
                    <a:pt x="35283" y="38877"/>
                    <a:pt x="36177" y="37755"/>
                    <a:pt x="37077" y="36855"/>
                  </a:cubicBezTo>
                  <a:cubicBezTo>
                    <a:pt x="37977" y="36177"/>
                    <a:pt x="39100" y="35283"/>
                    <a:pt x="40000" y="34605"/>
                  </a:cubicBezTo>
                  <a:cubicBezTo>
                    <a:pt x="40900" y="33705"/>
                    <a:pt x="42022" y="33033"/>
                    <a:pt x="43144" y="32133"/>
                  </a:cubicBezTo>
                  <a:lnTo>
                    <a:pt x="30561" y="13483"/>
                  </a:lnTo>
                  <a:close/>
                  <a:moveTo>
                    <a:pt x="60000" y="87416"/>
                  </a:moveTo>
                  <a:cubicBezTo>
                    <a:pt x="63594" y="87416"/>
                    <a:pt x="67188" y="86738"/>
                    <a:pt x="70561" y="85394"/>
                  </a:cubicBezTo>
                  <a:cubicBezTo>
                    <a:pt x="73933" y="83822"/>
                    <a:pt x="76855" y="81800"/>
                    <a:pt x="79327" y="79327"/>
                  </a:cubicBezTo>
                  <a:cubicBezTo>
                    <a:pt x="81800" y="76855"/>
                    <a:pt x="83822" y="74155"/>
                    <a:pt x="85166" y="70788"/>
                  </a:cubicBezTo>
                  <a:cubicBezTo>
                    <a:pt x="86738" y="67188"/>
                    <a:pt x="87416" y="63594"/>
                    <a:pt x="87416" y="60000"/>
                  </a:cubicBezTo>
                  <a:cubicBezTo>
                    <a:pt x="87416" y="56177"/>
                    <a:pt x="86738" y="52811"/>
                    <a:pt x="85166" y="49211"/>
                  </a:cubicBezTo>
                  <a:cubicBezTo>
                    <a:pt x="83822" y="45844"/>
                    <a:pt x="81800" y="42922"/>
                    <a:pt x="79327" y="40672"/>
                  </a:cubicBezTo>
                  <a:cubicBezTo>
                    <a:pt x="76855" y="38200"/>
                    <a:pt x="73933" y="36177"/>
                    <a:pt x="70561" y="34605"/>
                  </a:cubicBezTo>
                  <a:cubicBezTo>
                    <a:pt x="67188" y="33261"/>
                    <a:pt x="63594" y="32583"/>
                    <a:pt x="60000" y="32583"/>
                  </a:cubicBezTo>
                  <a:cubicBezTo>
                    <a:pt x="56177" y="32583"/>
                    <a:pt x="52583" y="33261"/>
                    <a:pt x="49211" y="34605"/>
                  </a:cubicBezTo>
                  <a:cubicBezTo>
                    <a:pt x="45844" y="36177"/>
                    <a:pt x="42922" y="38200"/>
                    <a:pt x="40672" y="40672"/>
                  </a:cubicBezTo>
                  <a:cubicBezTo>
                    <a:pt x="37977" y="42922"/>
                    <a:pt x="36177" y="45844"/>
                    <a:pt x="34605" y="49211"/>
                  </a:cubicBezTo>
                  <a:cubicBezTo>
                    <a:pt x="33261" y="52811"/>
                    <a:pt x="32361" y="56177"/>
                    <a:pt x="32361" y="60000"/>
                  </a:cubicBezTo>
                  <a:cubicBezTo>
                    <a:pt x="32361" y="63594"/>
                    <a:pt x="33261" y="67188"/>
                    <a:pt x="34605" y="70788"/>
                  </a:cubicBezTo>
                  <a:cubicBezTo>
                    <a:pt x="36177" y="74155"/>
                    <a:pt x="37977" y="76855"/>
                    <a:pt x="40672" y="79327"/>
                  </a:cubicBezTo>
                  <a:cubicBezTo>
                    <a:pt x="42922" y="81800"/>
                    <a:pt x="45844" y="83822"/>
                    <a:pt x="49211" y="85394"/>
                  </a:cubicBezTo>
                  <a:cubicBezTo>
                    <a:pt x="52583" y="86738"/>
                    <a:pt x="56177" y="87416"/>
                    <a:pt x="60000" y="87416"/>
                  </a:cubicBezTo>
                  <a:close/>
                  <a:moveTo>
                    <a:pt x="34833" y="108766"/>
                  </a:moveTo>
                  <a:cubicBezTo>
                    <a:pt x="36627" y="109888"/>
                    <a:pt x="38650" y="110788"/>
                    <a:pt x="40672" y="111461"/>
                  </a:cubicBezTo>
                  <a:cubicBezTo>
                    <a:pt x="42694" y="112361"/>
                    <a:pt x="44716" y="112811"/>
                    <a:pt x="46738" y="113261"/>
                  </a:cubicBezTo>
                  <a:cubicBezTo>
                    <a:pt x="48988" y="113933"/>
                    <a:pt x="51011" y="114383"/>
                    <a:pt x="53261" y="114605"/>
                  </a:cubicBezTo>
                  <a:cubicBezTo>
                    <a:pt x="55283" y="114833"/>
                    <a:pt x="57527" y="115055"/>
                    <a:pt x="60000" y="115055"/>
                  </a:cubicBezTo>
                  <a:cubicBezTo>
                    <a:pt x="62244" y="115055"/>
                    <a:pt x="64494" y="114833"/>
                    <a:pt x="66738" y="114605"/>
                  </a:cubicBezTo>
                  <a:cubicBezTo>
                    <a:pt x="68766" y="114383"/>
                    <a:pt x="71011" y="113933"/>
                    <a:pt x="73033" y="113261"/>
                  </a:cubicBezTo>
                  <a:cubicBezTo>
                    <a:pt x="75055" y="112811"/>
                    <a:pt x="77077" y="112361"/>
                    <a:pt x="79100" y="111461"/>
                  </a:cubicBezTo>
                  <a:cubicBezTo>
                    <a:pt x="81122" y="110788"/>
                    <a:pt x="83144" y="109888"/>
                    <a:pt x="85166" y="108766"/>
                  </a:cubicBezTo>
                  <a:cubicBezTo>
                    <a:pt x="72583" y="89888"/>
                    <a:pt x="72583" y="89888"/>
                    <a:pt x="72583" y="89888"/>
                  </a:cubicBezTo>
                  <a:cubicBezTo>
                    <a:pt x="71461" y="90338"/>
                    <a:pt x="70561" y="90561"/>
                    <a:pt x="69438" y="91011"/>
                  </a:cubicBezTo>
                  <a:cubicBezTo>
                    <a:pt x="68316" y="91461"/>
                    <a:pt x="67416" y="91683"/>
                    <a:pt x="66294" y="91911"/>
                  </a:cubicBezTo>
                  <a:cubicBezTo>
                    <a:pt x="65394" y="92133"/>
                    <a:pt x="64272" y="92133"/>
                    <a:pt x="63372" y="92361"/>
                  </a:cubicBezTo>
                  <a:cubicBezTo>
                    <a:pt x="62244" y="92361"/>
                    <a:pt x="61122" y="92583"/>
                    <a:pt x="60000" y="92583"/>
                  </a:cubicBezTo>
                  <a:cubicBezTo>
                    <a:pt x="58650" y="92583"/>
                    <a:pt x="57527" y="92361"/>
                    <a:pt x="56627" y="92361"/>
                  </a:cubicBezTo>
                  <a:cubicBezTo>
                    <a:pt x="55505" y="92133"/>
                    <a:pt x="54383" y="92133"/>
                    <a:pt x="53483" y="91911"/>
                  </a:cubicBezTo>
                  <a:cubicBezTo>
                    <a:pt x="52583" y="91683"/>
                    <a:pt x="51461" y="91461"/>
                    <a:pt x="50338" y="91011"/>
                  </a:cubicBezTo>
                  <a:cubicBezTo>
                    <a:pt x="49438" y="90561"/>
                    <a:pt x="48316" y="90338"/>
                    <a:pt x="47638" y="89888"/>
                  </a:cubicBezTo>
                  <a:lnTo>
                    <a:pt x="34833" y="108766"/>
                  </a:lnTo>
                  <a:close/>
                  <a:moveTo>
                    <a:pt x="84716" y="11233"/>
                  </a:moveTo>
                  <a:cubicBezTo>
                    <a:pt x="82922" y="10111"/>
                    <a:pt x="80900" y="9211"/>
                    <a:pt x="78877" y="8538"/>
                  </a:cubicBezTo>
                  <a:cubicBezTo>
                    <a:pt x="77077" y="7638"/>
                    <a:pt x="75055" y="7188"/>
                    <a:pt x="72811" y="6738"/>
                  </a:cubicBezTo>
                  <a:cubicBezTo>
                    <a:pt x="70788" y="6066"/>
                    <a:pt x="68766" y="5616"/>
                    <a:pt x="66516" y="5394"/>
                  </a:cubicBezTo>
                  <a:cubicBezTo>
                    <a:pt x="64272" y="5166"/>
                    <a:pt x="62022" y="4944"/>
                    <a:pt x="60000" y="4944"/>
                  </a:cubicBezTo>
                  <a:cubicBezTo>
                    <a:pt x="57755" y="4944"/>
                    <a:pt x="55505" y="5166"/>
                    <a:pt x="53261" y="5394"/>
                  </a:cubicBezTo>
                  <a:cubicBezTo>
                    <a:pt x="51011" y="5616"/>
                    <a:pt x="48988" y="6066"/>
                    <a:pt x="46966" y="6738"/>
                  </a:cubicBezTo>
                  <a:cubicBezTo>
                    <a:pt x="44944" y="7188"/>
                    <a:pt x="42922" y="7638"/>
                    <a:pt x="40900" y="8538"/>
                  </a:cubicBezTo>
                  <a:cubicBezTo>
                    <a:pt x="38877" y="9211"/>
                    <a:pt x="37077" y="10111"/>
                    <a:pt x="35055" y="11233"/>
                  </a:cubicBezTo>
                  <a:cubicBezTo>
                    <a:pt x="47638" y="29888"/>
                    <a:pt x="47638" y="29888"/>
                    <a:pt x="47638" y="29888"/>
                  </a:cubicBezTo>
                  <a:cubicBezTo>
                    <a:pt x="48538" y="29438"/>
                    <a:pt x="49661" y="29211"/>
                    <a:pt x="50561" y="28766"/>
                  </a:cubicBezTo>
                  <a:cubicBezTo>
                    <a:pt x="51461" y="28538"/>
                    <a:pt x="52583" y="28316"/>
                    <a:pt x="53483" y="28088"/>
                  </a:cubicBezTo>
                  <a:cubicBezTo>
                    <a:pt x="54605" y="27866"/>
                    <a:pt x="55727" y="27866"/>
                    <a:pt x="56627" y="27638"/>
                  </a:cubicBezTo>
                  <a:cubicBezTo>
                    <a:pt x="57755" y="27638"/>
                    <a:pt x="58650" y="27416"/>
                    <a:pt x="60000" y="27416"/>
                  </a:cubicBezTo>
                  <a:cubicBezTo>
                    <a:pt x="61122" y="27416"/>
                    <a:pt x="62244" y="27638"/>
                    <a:pt x="63144" y="27638"/>
                  </a:cubicBezTo>
                  <a:cubicBezTo>
                    <a:pt x="64044" y="27866"/>
                    <a:pt x="65166" y="27866"/>
                    <a:pt x="66294" y="28088"/>
                  </a:cubicBezTo>
                  <a:cubicBezTo>
                    <a:pt x="67416" y="28316"/>
                    <a:pt x="68316" y="28538"/>
                    <a:pt x="69211" y="28766"/>
                  </a:cubicBezTo>
                  <a:cubicBezTo>
                    <a:pt x="70338" y="29211"/>
                    <a:pt x="71233" y="29438"/>
                    <a:pt x="72133" y="29888"/>
                  </a:cubicBezTo>
                  <a:lnTo>
                    <a:pt x="84716" y="11233"/>
                  </a:lnTo>
                  <a:close/>
                  <a:moveTo>
                    <a:pt x="106066" y="30338"/>
                  </a:moveTo>
                  <a:cubicBezTo>
                    <a:pt x="105166" y="28988"/>
                    <a:pt x="104044" y="27188"/>
                    <a:pt x="102694" y="25616"/>
                  </a:cubicBezTo>
                  <a:cubicBezTo>
                    <a:pt x="101572" y="24044"/>
                    <a:pt x="100000" y="22472"/>
                    <a:pt x="98650" y="21122"/>
                  </a:cubicBezTo>
                  <a:cubicBezTo>
                    <a:pt x="97077" y="19777"/>
                    <a:pt x="95727" y="18427"/>
                    <a:pt x="94155" y="17077"/>
                  </a:cubicBezTo>
                  <a:cubicBezTo>
                    <a:pt x="92583" y="15955"/>
                    <a:pt x="91011" y="14605"/>
                    <a:pt x="89211" y="13483"/>
                  </a:cubicBezTo>
                  <a:cubicBezTo>
                    <a:pt x="76627" y="32133"/>
                    <a:pt x="76627" y="32133"/>
                    <a:pt x="76627" y="32133"/>
                  </a:cubicBezTo>
                  <a:cubicBezTo>
                    <a:pt x="77755" y="33033"/>
                    <a:pt x="78877" y="33705"/>
                    <a:pt x="79777" y="34605"/>
                  </a:cubicBezTo>
                  <a:cubicBezTo>
                    <a:pt x="80900" y="35283"/>
                    <a:pt x="81800" y="36177"/>
                    <a:pt x="82694" y="36855"/>
                  </a:cubicBezTo>
                  <a:cubicBezTo>
                    <a:pt x="83822" y="37755"/>
                    <a:pt x="84494" y="38877"/>
                    <a:pt x="85394" y="39777"/>
                  </a:cubicBezTo>
                  <a:cubicBezTo>
                    <a:pt x="86066" y="40672"/>
                    <a:pt x="86738" y="41800"/>
                    <a:pt x="87416" y="42922"/>
                  </a:cubicBezTo>
                  <a:lnTo>
                    <a:pt x="106066" y="30338"/>
                  </a:lnTo>
                  <a:close/>
                  <a:moveTo>
                    <a:pt x="89211" y="106294"/>
                  </a:moveTo>
                  <a:cubicBezTo>
                    <a:pt x="91011" y="105166"/>
                    <a:pt x="92583" y="104044"/>
                    <a:pt x="94383" y="102922"/>
                  </a:cubicBezTo>
                  <a:cubicBezTo>
                    <a:pt x="95955" y="101572"/>
                    <a:pt x="97527" y="100222"/>
                    <a:pt x="98877" y="98650"/>
                  </a:cubicBezTo>
                  <a:cubicBezTo>
                    <a:pt x="100222" y="97305"/>
                    <a:pt x="101572" y="95727"/>
                    <a:pt x="102694" y="94155"/>
                  </a:cubicBezTo>
                  <a:cubicBezTo>
                    <a:pt x="104044" y="92583"/>
                    <a:pt x="105166" y="91011"/>
                    <a:pt x="106516" y="89211"/>
                  </a:cubicBezTo>
                  <a:cubicBezTo>
                    <a:pt x="87638" y="76627"/>
                    <a:pt x="87638" y="76627"/>
                    <a:pt x="87638" y="76627"/>
                  </a:cubicBezTo>
                  <a:cubicBezTo>
                    <a:pt x="87188" y="77755"/>
                    <a:pt x="86516" y="78877"/>
                    <a:pt x="85616" y="80000"/>
                  </a:cubicBezTo>
                  <a:cubicBezTo>
                    <a:pt x="84716" y="80900"/>
                    <a:pt x="83822" y="81800"/>
                    <a:pt x="83144" y="82922"/>
                  </a:cubicBezTo>
                  <a:cubicBezTo>
                    <a:pt x="82022" y="83822"/>
                    <a:pt x="81122" y="84716"/>
                    <a:pt x="80000" y="85394"/>
                  </a:cubicBezTo>
                  <a:cubicBezTo>
                    <a:pt x="78877" y="86294"/>
                    <a:pt x="77977" y="86966"/>
                    <a:pt x="76855" y="87866"/>
                  </a:cubicBezTo>
                  <a:lnTo>
                    <a:pt x="89211" y="106294"/>
                  </a:lnTo>
                  <a:close/>
                  <a:moveTo>
                    <a:pt x="89661" y="47416"/>
                  </a:moveTo>
                  <a:cubicBezTo>
                    <a:pt x="90111" y="48316"/>
                    <a:pt x="90561" y="49438"/>
                    <a:pt x="91011" y="50561"/>
                  </a:cubicBezTo>
                  <a:cubicBezTo>
                    <a:pt x="91233" y="51461"/>
                    <a:pt x="91683" y="52583"/>
                    <a:pt x="91911" y="53483"/>
                  </a:cubicBezTo>
                  <a:cubicBezTo>
                    <a:pt x="91911" y="54605"/>
                    <a:pt x="92133" y="55505"/>
                    <a:pt x="92361" y="56627"/>
                  </a:cubicBezTo>
                  <a:cubicBezTo>
                    <a:pt x="92361" y="57755"/>
                    <a:pt x="92361" y="58877"/>
                    <a:pt x="92361" y="60000"/>
                  </a:cubicBezTo>
                  <a:cubicBezTo>
                    <a:pt x="92361" y="61122"/>
                    <a:pt x="92361" y="62244"/>
                    <a:pt x="92361" y="63144"/>
                  </a:cubicBezTo>
                  <a:cubicBezTo>
                    <a:pt x="92133" y="64272"/>
                    <a:pt x="91911" y="65166"/>
                    <a:pt x="91911" y="66516"/>
                  </a:cubicBezTo>
                  <a:cubicBezTo>
                    <a:pt x="91683" y="67416"/>
                    <a:pt x="91461" y="68316"/>
                    <a:pt x="91011" y="69438"/>
                  </a:cubicBezTo>
                  <a:cubicBezTo>
                    <a:pt x="90788" y="70338"/>
                    <a:pt x="90561" y="71233"/>
                    <a:pt x="90111" y="72361"/>
                  </a:cubicBezTo>
                  <a:cubicBezTo>
                    <a:pt x="108766" y="84944"/>
                    <a:pt x="108766" y="84944"/>
                    <a:pt x="108766" y="84944"/>
                  </a:cubicBezTo>
                  <a:cubicBezTo>
                    <a:pt x="109661" y="82922"/>
                    <a:pt x="110561" y="80900"/>
                    <a:pt x="111461" y="79100"/>
                  </a:cubicBezTo>
                  <a:cubicBezTo>
                    <a:pt x="112133" y="77077"/>
                    <a:pt x="112811" y="75055"/>
                    <a:pt x="113261" y="72811"/>
                  </a:cubicBezTo>
                  <a:cubicBezTo>
                    <a:pt x="113705" y="71011"/>
                    <a:pt x="114155" y="68766"/>
                    <a:pt x="114605" y="66516"/>
                  </a:cubicBezTo>
                  <a:cubicBezTo>
                    <a:pt x="114833" y="64272"/>
                    <a:pt x="114833" y="62244"/>
                    <a:pt x="114833" y="60000"/>
                  </a:cubicBezTo>
                  <a:cubicBezTo>
                    <a:pt x="114833" y="57755"/>
                    <a:pt x="114833" y="55505"/>
                    <a:pt x="114605" y="53261"/>
                  </a:cubicBezTo>
                  <a:cubicBezTo>
                    <a:pt x="114155" y="51011"/>
                    <a:pt x="113705" y="48988"/>
                    <a:pt x="113261" y="46738"/>
                  </a:cubicBezTo>
                  <a:cubicBezTo>
                    <a:pt x="112811" y="44716"/>
                    <a:pt x="112133" y="42694"/>
                    <a:pt x="111461" y="40672"/>
                  </a:cubicBezTo>
                  <a:cubicBezTo>
                    <a:pt x="110561" y="38650"/>
                    <a:pt x="109661" y="36855"/>
                    <a:pt x="108766" y="34833"/>
                  </a:cubicBezTo>
                  <a:lnTo>
                    <a:pt x="89661" y="47416"/>
                  </a:lnTo>
                  <a:close/>
                </a:path>
              </a:pathLst>
            </a:custGeom>
            <a:solidFill>
              <a:srgbClr val="0F111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endParaRPr sz="3000" i="0" u="none" strike="noStrike" cap="none">
                <a:solidFill>
                  <a:srgbClr val="FFFFFF"/>
                </a:solidFill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54;p22">
              <a:extLst>
                <a:ext uri="{FF2B5EF4-FFF2-40B4-BE49-F238E27FC236}">
                  <a16:creationId xmlns:a16="http://schemas.microsoft.com/office/drawing/2014/main" id="{00ACDC0C-C104-FEDF-B0B9-CEB8E4044C95}"/>
                </a:ext>
              </a:extLst>
            </p:cNvPr>
            <p:cNvSpPr txBox="1"/>
            <p:nvPr/>
          </p:nvSpPr>
          <p:spPr>
            <a:xfrm>
              <a:off x="2202450" y="2679660"/>
              <a:ext cx="58986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 dirty="0">
                  <a:latin typeface="Bahnschrift Light" panose="020B0502040204020203" pitchFamily="34" charset="0"/>
                  <a:ea typeface="Helvetica Neue"/>
                  <a:cs typeface="Helvetica Neue"/>
                  <a:sym typeface="Helvetica Neue"/>
                </a:rPr>
                <a:t>Economici/Sociali/Relazioni</a:t>
              </a:r>
              <a:endParaRPr sz="18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Bahnschrift Light" panose="020B0502040204020203" pitchFamily="34" charset="0"/>
              </a:endParaRPr>
            </a:p>
          </p:txBody>
        </p:sp>
        <p:sp>
          <p:nvSpPr>
            <p:cNvPr id="19" name="Google Shape;155;p22">
              <a:extLst>
                <a:ext uri="{FF2B5EF4-FFF2-40B4-BE49-F238E27FC236}">
                  <a16:creationId xmlns:a16="http://schemas.microsoft.com/office/drawing/2014/main" id="{E49ED349-715D-A460-B5F3-D3CA83B06F43}"/>
                </a:ext>
              </a:extLst>
            </p:cNvPr>
            <p:cNvSpPr txBox="1"/>
            <p:nvPr/>
          </p:nvSpPr>
          <p:spPr>
            <a:xfrm>
              <a:off x="2202450" y="3455422"/>
              <a:ext cx="61368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latin typeface="Bahnschrift Light" panose="020B0502040204020203" pitchFamily="34" charset="0"/>
                  <a:ea typeface="Helvetica Neue"/>
                  <a:cs typeface="Helvetica Neue"/>
                  <a:sym typeface="Helvetica Neue"/>
                </a:rPr>
                <a:t>Emotivi/Psicologici/Psichiatrici</a:t>
              </a:r>
              <a:endParaRPr sz="180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156;p22">
              <a:extLst>
                <a:ext uri="{FF2B5EF4-FFF2-40B4-BE49-F238E27FC236}">
                  <a16:creationId xmlns:a16="http://schemas.microsoft.com/office/drawing/2014/main" id="{E97D3DBE-BDF6-DE8C-401B-0B6F1697DD10}"/>
                </a:ext>
              </a:extLst>
            </p:cNvPr>
            <p:cNvSpPr txBox="1"/>
            <p:nvPr/>
          </p:nvSpPr>
          <p:spPr>
            <a:xfrm>
              <a:off x="2202450" y="4090647"/>
              <a:ext cx="3062700" cy="7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latin typeface="Bahnschrift Light" panose="020B0502040204020203" pitchFamily="34" charset="0"/>
                  <a:ea typeface="Helvetica Neue"/>
                  <a:cs typeface="Helvetica Neue"/>
                  <a:sym typeface="Helvetica Neue"/>
                </a:rPr>
                <a:t>Protezione/Sicurezza</a:t>
              </a:r>
              <a:endParaRPr sz="180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2" name="Google Shape;158;p22">
              <a:extLst>
                <a:ext uri="{FF2B5EF4-FFF2-40B4-BE49-F238E27FC236}">
                  <a16:creationId xmlns:a16="http://schemas.microsoft.com/office/drawing/2014/main" id="{0A02ABEA-5928-90C1-6713-2A7016132E44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67151" y="3479335"/>
              <a:ext cx="482999" cy="482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59;p22">
              <a:extLst>
                <a:ext uri="{FF2B5EF4-FFF2-40B4-BE49-F238E27FC236}">
                  <a16:creationId xmlns:a16="http://schemas.microsoft.com/office/drawing/2014/main" id="{2B14D3C3-179B-8E38-D26F-1774A06EC50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6925" y="4253822"/>
              <a:ext cx="415200" cy="41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60;p22">
              <a:extLst>
                <a:ext uri="{FF2B5EF4-FFF2-40B4-BE49-F238E27FC236}">
                  <a16:creationId xmlns:a16="http://schemas.microsoft.com/office/drawing/2014/main" id="{A76068E1-9896-DD05-C011-A2CA7BAB963C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29125" y="1949597"/>
              <a:ext cx="567662" cy="57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61;p22">
              <a:extLst>
                <a:ext uri="{FF2B5EF4-FFF2-40B4-BE49-F238E27FC236}">
                  <a16:creationId xmlns:a16="http://schemas.microsoft.com/office/drawing/2014/main" id="{DEE24A14-D6A1-3925-9BD1-7D65226415AD}"/>
                </a:ext>
              </a:extLst>
            </p:cNvPr>
            <p:cNvSpPr txBox="1"/>
            <p:nvPr/>
          </p:nvSpPr>
          <p:spPr>
            <a:xfrm>
              <a:off x="2621125" y="2393222"/>
              <a:ext cx="45918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hnschrift Light" panose="020B0502040204020203" pitchFamily="34" charset="0"/>
              </a:endParaRPr>
            </a:p>
          </p:txBody>
        </p:sp>
        <p:sp>
          <p:nvSpPr>
            <p:cNvPr id="26" name="Google Shape;163;p22">
              <a:extLst>
                <a:ext uri="{FF2B5EF4-FFF2-40B4-BE49-F238E27FC236}">
                  <a16:creationId xmlns:a16="http://schemas.microsoft.com/office/drawing/2014/main" id="{31DD296C-5CEA-7FAD-A175-8DB1479416B7}"/>
                </a:ext>
              </a:extLst>
            </p:cNvPr>
            <p:cNvSpPr txBox="1"/>
            <p:nvPr/>
          </p:nvSpPr>
          <p:spPr>
            <a:xfrm>
              <a:off x="2225750" y="1900897"/>
              <a:ext cx="3537000" cy="6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 dirty="0">
                  <a:latin typeface="Bahnschrift Light" panose="020B0502040204020203" pitchFamily="34" charset="0"/>
                  <a:ea typeface="Helvetica Neue"/>
                  <a:cs typeface="Helvetica Neue"/>
                  <a:sym typeface="Helvetica Neue"/>
                </a:rPr>
                <a:t>Legali</a:t>
              </a:r>
              <a:endParaRPr sz="1800" dirty="0">
                <a:latin typeface="Bahnschrift Light" panose="020B0502040204020203" pitchFamily="34" charset="0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22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8842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sz="1800" spc="-5" dirty="0">
                <a:solidFill>
                  <a:srgbClr val="000000"/>
                </a:solidFill>
              </a:rPr>
              <a:t>RET</a:t>
            </a:r>
            <a:r>
              <a:rPr sz="1800" dirty="0">
                <a:solidFill>
                  <a:srgbClr val="000000"/>
                </a:solidFill>
              </a:rPr>
              <a:t>E</a:t>
            </a:r>
            <a:r>
              <a:rPr sz="1800" spc="-5" dirty="0">
                <a:solidFill>
                  <a:srgbClr val="000000"/>
                </a:solidFill>
              </a:rPr>
              <a:t> DAFNE</a:t>
            </a:r>
            <a:r>
              <a:rPr lang="it-IT" sz="1800" spc="-5" dirty="0">
                <a:solidFill>
                  <a:srgbClr val="000000"/>
                </a:solidFill>
              </a:rPr>
              <a:t>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6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Accoglienza e ascolto</a:t>
            </a:r>
            <a:endParaRPr sz="1800" b="0" dirty="0">
              <a:solidFill>
                <a:srgbClr val="000000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Google Shape;493;p46">
            <a:extLst>
              <a:ext uri="{FF2B5EF4-FFF2-40B4-BE49-F238E27FC236}">
                <a16:creationId xmlns:a16="http://schemas.microsoft.com/office/drawing/2014/main" id="{CCA8F115-C67F-6C56-4B11-ADBAD6B1CA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401" y="2026892"/>
            <a:ext cx="2438400" cy="526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5;p46">
            <a:extLst>
              <a:ext uri="{FF2B5EF4-FFF2-40B4-BE49-F238E27FC236}">
                <a16:creationId xmlns:a16="http://schemas.microsoft.com/office/drawing/2014/main" id="{BA24999C-050A-5FF3-10C9-FCA64FC27F6F}"/>
              </a:ext>
            </a:extLst>
          </p:cNvPr>
          <p:cNvSpPr txBox="1"/>
          <p:nvPr/>
        </p:nvSpPr>
        <p:spPr>
          <a:xfrm>
            <a:off x="0" y="2926773"/>
            <a:ext cx="9144000" cy="1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111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Offrire un primo </a:t>
            </a:r>
            <a:r>
              <a:rPr lang="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ascolto</a:t>
            </a: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3111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Fornire un </a:t>
            </a:r>
            <a:r>
              <a:rPr lang="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orientamento</a:t>
            </a: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 rispetto alle esigenze derivanti dal reato subito,</a:t>
            </a:r>
            <a:endParaRPr sz="1200" spc="5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  <a:p>
            <a:pPr marL="3111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Mettere in forma la </a:t>
            </a:r>
            <a:r>
              <a:rPr lang="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domanda di aiuto</a:t>
            </a: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, valutando la possibilità di proseguire con una delle attività di sostegno,  o con percorsi specialistici,</a:t>
            </a:r>
            <a:endParaRPr sz="1200" spc="5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  <a:p>
            <a:pPr marL="3111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Consentire una </a:t>
            </a:r>
            <a:r>
              <a:rPr lang="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fruizione consapevole </a:t>
            </a:r>
            <a:r>
              <a:rPr lang="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delle opportunità della Rete e dei servizi territoriali</a:t>
            </a:r>
            <a:endParaRPr sz="1200" spc="5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043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29527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02979"/>
            <a:ext cx="7772399" cy="116121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>
              <a:spcBef>
                <a:spcPts val="414"/>
              </a:spcBef>
            </a:pPr>
            <a:r>
              <a:rPr lang="it-IT" sz="1800" spc="-5" dirty="0">
                <a:solidFill>
                  <a:srgbClr val="000000"/>
                </a:solidFill>
              </a:rPr>
              <a:t>RET</a:t>
            </a:r>
            <a:r>
              <a:rPr lang="it-IT" sz="1800" dirty="0">
                <a:solidFill>
                  <a:srgbClr val="000000"/>
                </a:solidFill>
              </a:rPr>
              <a:t>E</a:t>
            </a:r>
            <a:r>
              <a:rPr lang="it-IT" sz="1800" spc="-5" dirty="0">
                <a:solidFill>
                  <a:srgbClr val="000000"/>
                </a:solidFill>
              </a:rPr>
              <a:t> DAFNE MANTOVA</a:t>
            </a:r>
            <a:br>
              <a:rPr lang="it-IT" sz="1800" spc="-5" dirty="0">
                <a:solidFill>
                  <a:srgbClr val="000000"/>
                </a:solidFill>
              </a:rPr>
            </a:br>
            <a:br>
              <a:rPr lang="it-IT" sz="1800" spc="-5" dirty="0">
                <a:solidFill>
                  <a:srgbClr val="000000"/>
                </a:solidFill>
              </a:rPr>
            </a:br>
            <a:r>
              <a:rPr lang="it-IT" sz="1800" b="0" dirty="0">
                <a:solidFill>
                  <a:srgbClr val="000000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Orientamento e informazione giuridica</a:t>
            </a:r>
            <a:br>
              <a:rPr lang="it-IT" sz="1800" kern="0" dirty="0">
                <a:solidFill>
                  <a:schemeClr val="accent5">
                    <a:lumMod val="75000"/>
                  </a:schemeClr>
                </a:solidFill>
              </a:rPr>
            </a:br>
            <a:endParaRPr lang="it-IT" sz="18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794E9DF-14FD-6CFD-AC0F-B2B9400DE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3351"/>
            <a:ext cx="817628" cy="685800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C889709-C5B7-3C88-62C7-76DBCB881A79}"/>
              </a:ext>
            </a:extLst>
          </p:cNvPr>
          <p:cNvSpPr txBox="1">
            <a:spLocks/>
          </p:cNvSpPr>
          <p:nvPr/>
        </p:nvSpPr>
        <p:spPr>
          <a:xfrm>
            <a:off x="563734" y="2352168"/>
            <a:ext cx="3170066" cy="82013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2400" b="1" i="0">
                <a:solidFill>
                  <a:srgbClr val="0B5394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it-IT" sz="3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oogle Shape;501;p47">
            <a:extLst>
              <a:ext uri="{FF2B5EF4-FFF2-40B4-BE49-F238E27FC236}">
                <a16:creationId xmlns:a16="http://schemas.microsoft.com/office/drawing/2014/main" id="{C7AE1B5C-A0BD-3128-7A0A-61BEE9B07A9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855" y="1958625"/>
            <a:ext cx="2614745" cy="6893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4;p47">
            <a:extLst>
              <a:ext uri="{FF2B5EF4-FFF2-40B4-BE49-F238E27FC236}">
                <a16:creationId xmlns:a16="http://schemas.microsoft.com/office/drawing/2014/main" id="{9993A80A-55EC-2904-D47D-2DF84B97588E}"/>
              </a:ext>
            </a:extLst>
          </p:cNvPr>
          <p:cNvSpPr txBox="1"/>
          <p:nvPr/>
        </p:nvSpPr>
        <p:spPr>
          <a:xfrm>
            <a:off x="417700" y="2535793"/>
            <a:ext cx="88392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spc="50" dirty="0">
              <a:solidFill>
                <a:srgbClr val="000000"/>
              </a:solidFill>
              <a:latin typeface="Bahnschrift Light" panose="020B0502040204020203" pitchFamily="34" charset="0"/>
              <a:ea typeface="+mj-ea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Google Shape;505;p47">
            <a:extLst>
              <a:ext uri="{FF2B5EF4-FFF2-40B4-BE49-F238E27FC236}">
                <a16:creationId xmlns:a16="http://schemas.microsoft.com/office/drawing/2014/main" id="{2A15FC39-A524-6072-FAE6-A7BA66EFD388}"/>
              </a:ext>
            </a:extLst>
          </p:cNvPr>
          <p:cNvSpPr txBox="1"/>
          <p:nvPr/>
        </p:nvSpPr>
        <p:spPr>
          <a:xfrm>
            <a:off x="0" y="3088657"/>
            <a:ext cx="91440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it-IT"/>
            </a:defPPr>
            <a:lvl1pPr marL="311150" lvl="0" indent="-1714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200" spc="5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139700" indent="0">
              <a:buNone/>
            </a:pPr>
            <a:r>
              <a:rPr lang="it-IT" sz="1200" b="1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Informazioni sul percorso giudiziario </a:t>
            </a:r>
            <a:r>
              <a:rPr lang="it-IT" sz="1200" spc="50" dirty="0">
                <a:solidFill>
                  <a:srgbClr val="000000"/>
                </a:solidFill>
                <a:latin typeface="Bahnschrift Light" panose="020B0502040204020203" pitchFamily="34" charset="0"/>
                <a:ea typeface="+mj-ea"/>
                <a:cs typeface="Times New Roman" panose="02020603050405020304" pitchFamily="18" charset="0"/>
                <a:sym typeface="Helvetica Neue"/>
              </a:rPr>
              <a:t>e sui possibili percorsi di riparazione, più in dettaglio su: </a:t>
            </a:r>
          </a:p>
          <a:p>
            <a:endParaRPr lang="it" dirty="0">
              <a:sym typeface="Helvetica Neue"/>
            </a:endParaRPr>
          </a:p>
          <a:p>
            <a:r>
              <a:rPr lang="it" dirty="0">
                <a:sym typeface="Helvetica Neue"/>
              </a:rPr>
              <a:t>le possibilità di tutela nel </a:t>
            </a:r>
            <a:r>
              <a:rPr lang="it" b="1" dirty="0">
                <a:sym typeface="Helvetica Neue"/>
              </a:rPr>
              <a:t>processo penale</a:t>
            </a:r>
            <a:r>
              <a:rPr lang="it" dirty="0">
                <a:sym typeface="Helvetica Neue"/>
              </a:rPr>
              <a:t>.</a:t>
            </a:r>
            <a:endParaRPr dirty="0">
              <a:sym typeface="Helvetica Neue"/>
            </a:endParaRPr>
          </a:p>
          <a:p>
            <a:r>
              <a:rPr lang="it" dirty="0">
                <a:sym typeface="Helvetica Neue"/>
              </a:rPr>
              <a:t>le </a:t>
            </a:r>
            <a:r>
              <a:rPr lang="it" b="1" dirty="0">
                <a:sym typeface="Helvetica Neue"/>
              </a:rPr>
              <a:t>possibilità risarcitorie </a:t>
            </a:r>
            <a:r>
              <a:rPr lang="it" dirty="0">
                <a:sym typeface="Helvetica Neue"/>
              </a:rPr>
              <a:t>e le modalità alternative di riparazione del danno arrecato dall’offesa.</a:t>
            </a:r>
            <a:endParaRPr dirty="0">
              <a:sym typeface="Helvetica Neue"/>
            </a:endParaRPr>
          </a:p>
          <a:p>
            <a:r>
              <a:rPr lang="it" dirty="0">
                <a:sym typeface="Helvetica Neue"/>
              </a:rPr>
              <a:t>le modalità di svolgimento del </a:t>
            </a:r>
            <a:r>
              <a:rPr lang="it" b="1" dirty="0">
                <a:sym typeface="Helvetica Neue"/>
              </a:rPr>
              <a:t>processo</a:t>
            </a:r>
            <a:r>
              <a:rPr lang="it" dirty="0">
                <a:sym typeface="Helvetica Neue"/>
              </a:rPr>
              <a:t>.</a:t>
            </a:r>
            <a:endParaRPr dirty="0">
              <a:sym typeface="Helvetica Neue"/>
            </a:endParaRPr>
          </a:p>
          <a:p>
            <a:r>
              <a:rPr lang="it" dirty="0">
                <a:sym typeface="Helvetica Neue"/>
              </a:rPr>
              <a:t>l’accesso ai </a:t>
            </a:r>
            <a:r>
              <a:rPr lang="it" b="1" dirty="0">
                <a:sym typeface="Helvetica Neue"/>
              </a:rPr>
              <a:t>fondi</a:t>
            </a:r>
            <a:r>
              <a:rPr lang="it" dirty="0">
                <a:sym typeface="Helvetica Neue"/>
              </a:rPr>
              <a:t> specifici previsti.</a:t>
            </a:r>
            <a:endParaRPr dirty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036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08930D72CF12469CF2AA0DFF3BDAD8" ma:contentTypeVersion="16" ma:contentTypeDescription="Creare un nuovo documento." ma:contentTypeScope="" ma:versionID="286778e50425229e9a6d92c18c078259">
  <xsd:schema xmlns:xsd="http://www.w3.org/2001/XMLSchema" xmlns:xs="http://www.w3.org/2001/XMLSchema" xmlns:p="http://schemas.microsoft.com/office/2006/metadata/properties" xmlns:ns2="b59408ef-b20e-4d14-a35d-f70e3955be3f" xmlns:ns3="466e796b-fe4a-4d67-932d-0c846485b4e1" xmlns:ns4="da42b491-09a2-4de4-bdc6-f6df9e8e982e" targetNamespace="http://schemas.microsoft.com/office/2006/metadata/properties" ma:root="true" ma:fieldsID="3a356627d7bca3dbe2f3bd9e1c522eb0" ns2:_="" ns3:_="" ns4:_="">
    <xsd:import namespace="b59408ef-b20e-4d14-a35d-f70e3955be3f"/>
    <xsd:import namespace="466e796b-fe4a-4d67-932d-0c846485b4e1"/>
    <xsd:import namespace="da42b491-09a2-4de4-bdc6-f6df9e8e98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08ef-b20e-4d14-a35d-f70e3955be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796b-fe4a-4d67-932d-0c846485b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5fecebc-c43e-41c2-8f53-d54df31928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2b491-09a2-4de4-bdc6-f6df9e8e982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e85e470-95ef-4427-a84f-e0c07c514aeb}" ma:internalName="TaxCatchAll" ma:showField="CatchAllData" ma:web="da42b491-09a2-4de4-bdc6-f6df9e8e9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EE84E-5121-4DCF-BF55-3AC129129BEF}"/>
</file>

<file path=customXml/itemProps2.xml><?xml version="1.0" encoding="utf-8"?>
<ds:datastoreItem xmlns:ds="http://schemas.openxmlformats.org/officeDocument/2006/customXml" ds:itemID="{9355B01E-EF78-4156-8677-2CEE7F3DD0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1118</Words>
  <Application>Microsoft Office PowerPoint</Application>
  <PresentationFormat>Presentazione su schermo (16:9)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Bahnschrift Light</vt:lpstr>
      <vt:lpstr>Calibri</vt:lpstr>
      <vt:lpstr>Helvetica Neue</vt:lpstr>
      <vt:lpstr>Times New Roman</vt:lpstr>
      <vt:lpstr>Office Theme</vt:lpstr>
      <vt:lpstr>ASSISTENZA E SOSTEGNO  ALLE PERSONE VITTIME DI REATO</vt:lpstr>
      <vt:lpstr>DIRETTIVA EUROPEA E RECEPIMENTO ITALIANO</vt:lpstr>
      <vt:lpstr>RETE DAFNE ITALIA Rete Nazionale dei Servizi per l’Assistenza alle Vittime di Reato </vt:lpstr>
      <vt:lpstr>RETE DAFNE MANTOVA 18 febbraio 2022 - “protocollo d’intesa per la costituzione di rete dafne mantova - rete per l’assistenza alle vittime di reato” </vt:lpstr>
      <vt:lpstr>RETE DAFNE MANTOVA Centro di Supporto Generalista per le Vittime di Reato – Libra ETS </vt:lpstr>
      <vt:lpstr>RETE DAFNE MANTOVA Funzionamento del Centro di Supporto Vittime </vt:lpstr>
      <vt:lpstr>Perché il Supporto alle Vittime di Reato?</vt:lpstr>
      <vt:lpstr>RETE DAFNE MANTOVA  Accoglienza e ascolto</vt:lpstr>
      <vt:lpstr>RETE DAFNE MANTOVA  Orientamento e informazione giuridica </vt:lpstr>
      <vt:lpstr>RETE DAFNE MANTOVA  sostegno emotivo e psicologico </vt:lpstr>
      <vt:lpstr>RETE DAFNE MANTOVA  Orientamento ai Servizi territoriali</vt:lpstr>
      <vt:lpstr>Per capire meglio…</vt:lpstr>
      <vt:lpstr>BENEFICI PER LA VITTIMA, LA COMUNITA’ E GLI OPERATORI 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PresentazioneDafne</dc:title>
  <dc:creator>Associazione Libra</dc:creator>
  <cp:lastModifiedBy>Associazione Libra</cp:lastModifiedBy>
  <cp:revision>13</cp:revision>
  <dcterms:created xsi:type="dcterms:W3CDTF">2022-12-06T08:56:28Z</dcterms:created>
  <dcterms:modified xsi:type="dcterms:W3CDTF">2023-06-07T15:42:36Z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